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308" r:id="rId3"/>
    <p:sldId id="274" r:id="rId4"/>
    <p:sldId id="275" r:id="rId5"/>
    <p:sldId id="309" r:id="rId6"/>
    <p:sldId id="306" r:id="rId7"/>
    <p:sldId id="298" r:id="rId8"/>
    <p:sldId id="299" r:id="rId9"/>
    <p:sldId id="302" r:id="rId10"/>
    <p:sldId id="307" r:id="rId11"/>
    <p:sldId id="258" r:id="rId12"/>
    <p:sldId id="296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33"/>
    <a:srgbClr val="A81F1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000" autoAdjust="0"/>
  </p:normalViewPr>
  <p:slideViewPr>
    <p:cSldViewPr>
      <p:cViewPr>
        <p:scale>
          <a:sx n="70" d="100"/>
          <a:sy n="70" d="100"/>
        </p:scale>
        <p:origin x="-1080" y="-6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ACFEF8-8A40-4BC5-8DB5-E4E3C7181CF8}" type="datetimeFigureOut">
              <a:rPr lang="en-US" smtClean="0"/>
              <a:pPr/>
              <a:t>7/14/2014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592F29-60AF-4141-AA75-4E323702141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6589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592F29-60AF-4141-AA75-4E3237021417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dirty="0" smtClean="0"/>
              <a:t>Metodika: existuje mnoho typů zhoubných kultů,nutně</a:t>
            </a:r>
            <a:r>
              <a:rPr lang="cs-CZ" baseline="0" dirty="0" smtClean="0"/>
              <a:t> nemusí být pouze náboženské. Např.: zlepšení paměti, sociálních dovedností – nabízejí např. scientisté; komerční kulty – pojišťovací firmy – typ podnikání „letadlo“, podnikání typu </a:t>
            </a:r>
            <a:r>
              <a:rPr lang="cs-CZ" baseline="0" dirty="0" err="1" smtClean="0"/>
              <a:t>Herbalife</a:t>
            </a:r>
            <a:r>
              <a:rPr lang="cs-CZ" baseline="0" dirty="0" smtClean="0"/>
              <a:t> </a:t>
            </a:r>
            <a:r>
              <a:rPr lang="cs-CZ" baseline="0" dirty="0" err="1" smtClean="0"/>
              <a:t>atd</a:t>
            </a:r>
            <a:r>
              <a:rPr lang="cs-CZ" baseline="0" dirty="0" smtClean="0"/>
              <a:t>…, politické kulty – dělnická strana sociální spravedlnosti, jiné strany a politické spolky omezující kritické myšlení</a:t>
            </a:r>
            <a:endParaRPr lang="cs-CZ" dirty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028C320-931E-43E4-B007-F854E178D1F1}" type="slidenum">
              <a:rPr lang="cs-CZ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Metodika:</a:t>
            </a:r>
          </a:p>
          <a:p>
            <a:r>
              <a:rPr lang="cs-CZ" dirty="0" smtClean="0"/>
              <a:t> V úkolu č. 1 si studenti</a:t>
            </a:r>
            <a:r>
              <a:rPr lang="cs-CZ" baseline="0" dirty="0" smtClean="0"/>
              <a:t> uvědomí situace, ve kterých se oni sami nebo ostatní lidé cítí nepříjemně, nebo potřebují pomoc.</a:t>
            </a:r>
          </a:p>
          <a:p>
            <a:r>
              <a:rPr lang="cs-CZ" baseline="0" dirty="0" smtClean="0"/>
              <a:t>V úkolu č. 2. studenti konkrétně formulují příklady životních situací na dané téma.</a:t>
            </a:r>
          </a:p>
          <a:p>
            <a:r>
              <a:rPr lang="cs-CZ" baseline="0" dirty="0" smtClean="0"/>
              <a:t>ZÁVĚR: učitel využije atmosféry a vzniklých smyšlených situací, aby vyjádřil, že v těchto životních obdobích potřebuje člověk podporu a pomoc – často je označujeme jako životní krize. V těchto obdobích člověk inklinuje nejvíce ke vstupu sekt, protože mu slibují podporu, pomoc, útěchu. Zvláště pak, pokud nemá člověk okolí, rodinu nebo přátele, kteří mu mohou pomoci.</a:t>
            </a:r>
          </a:p>
          <a:p>
            <a:r>
              <a:rPr lang="cs-CZ" baseline="0" dirty="0" smtClean="0"/>
              <a:t>Navážeme </a:t>
            </a:r>
            <a:r>
              <a:rPr lang="cs-CZ" baseline="0" dirty="0" err="1" smtClean="0"/>
              <a:t>slidem</a:t>
            </a:r>
            <a:r>
              <a:rPr lang="cs-CZ" baseline="0" dirty="0" smtClean="0"/>
              <a:t> č. 5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592F29-60AF-4141-AA75-4E3237021417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Metodika: Výklad k předchozímu snímku. </a:t>
            </a:r>
            <a:r>
              <a:rPr lang="cs-CZ" baseline="0" dirty="0" smtClean="0"/>
              <a:t> </a:t>
            </a:r>
          </a:p>
          <a:p>
            <a:r>
              <a:rPr lang="cs-CZ" baseline="0" dirty="0" smtClean="0"/>
              <a:t>Postup náboru – tzn. jak se k nám takový kult nebo sekta vůbec dostane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592F29-60AF-4141-AA75-4E3237021417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METODIKA K VÝKLADU TEORIE: Většina náboženských kultů používá prakticky teorii kognitivní disonance</a:t>
            </a:r>
            <a:r>
              <a:rPr lang="cs-CZ" baseline="0" dirty="0" smtClean="0"/>
              <a:t> – tj. lidi izoluje, zavede rituály, změní životní styl = ZMĚNÍ CHOVÁNÍ…. na základě toho potom lidé začnou jinak smýšlet a cítit, jelikož psychologicky nedokážou chování od myšlení a cítění oddělit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592F29-60AF-4141-AA75-4E3237021417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Metodika: </a:t>
            </a:r>
          </a:p>
          <a:p>
            <a:r>
              <a:rPr lang="cs-CZ" dirty="0" smtClean="0"/>
              <a:t>úkol č. 1</a:t>
            </a:r>
            <a:r>
              <a:rPr lang="cs-CZ" baseline="0" dirty="0" smtClean="0"/>
              <a:t> - </a:t>
            </a:r>
            <a:r>
              <a:rPr lang="cs-CZ" dirty="0" smtClean="0"/>
              <a:t>Vyzvěte jednoho studenta před tabuli, promítněte název </a:t>
            </a:r>
            <a:r>
              <a:rPr lang="cs-CZ" baseline="0" dirty="0" smtClean="0"/>
              <a:t>jedné z volních vlastností tak, aby ji student neviděl. Ostatní studenti ve třídě, anebo jeden vybraný má za úkol definovat tuto vlastnost tak, aby ji student u tabule uhodl. Role se mohou obrátit.</a:t>
            </a:r>
          </a:p>
          <a:p>
            <a:r>
              <a:rPr lang="cs-CZ" baseline="0" dirty="0" smtClean="0"/>
              <a:t>úkol č. 2 - diskuse</a:t>
            </a:r>
          </a:p>
          <a:p>
            <a:r>
              <a:rPr lang="cs-CZ" baseline="0" dirty="0" smtClean="0"/>
              <a:t>ZÁVĚR: učitel zdůrazní význam volních vlastností pro zodpovědné chování a zároveň pro kritické myšlení. Zároveň vyzdvihne </a:t>
            </a:r>
            <a:r>
              <a:rPr lang="cs-CZ" baseline="0" dirty="0" err="1" smtClean="0"/>
              <a:t>zneužitelnost</a:t>
            </a:r>
            <a:r>
              <a:rPr lang="cs-CZ" baseline="0" dirty="0" smtClean="0"/>
              <a:t> volních vlastností, jako je třeba vytrvalost, spolehlivost a sebekázeň v případě, že je kritické myšlení už potlačeno. Daný člověk potom tupě, vytrvale a s nadšením plní požadavky hnutí.</a:t>
            </a:r>
          </a:p>
          <a:p>
            <a:r>
              <a:rPr lang="cs-CZ" baseline="0" dirty="0" smtClean="0"/>
              <a:t>VÝKLAD: učitel může popsat význam volních vlastností z psychologického hlediska:</a:t>
            </a:r>
          </a:p>
          <a:p>
            <a:r>
              <a:rPr lang="cs-CZ" u="sng" dirty="0" smtClean="0"/>
              <a:t>definice: </a:t>
            </a:r>
            <a:r>
              <a:rPr lang="cs-CZ" sz="1200" b="1" dirty="0" smtClean="0">
                <a:solidFill>
                  <a:schemeClr val="accent6">
                    <a:lumMod val="50000"/>
                  </a:schemeClr>
                </a:solidFill>
              </a:rPr>
              <a:t>→záměrné cílevědomé úsilí k dosažení vytyčeného cíle (jen u H.S.S.)</a:t>
            </a:r>
            <a:endParaRPr lang="cs-CZ" u="sng" dirty="0" smtClean="0"/>
          </a:p>
          <a:p>
            <a:r>
              <a:rPr lang="cs-CZ" u="sng" dirty="0" smtClean="0"/>
              <a:t>uplatnění při: </a:t>
            </a:r>
            <a:r>
              <a:rPr lang="cs-CZ" dirty="0" smtClean="0"/>
              <a:t>samoregulaci chování, jednání,</a:t>
            </a:r>
          </a:p>
          <a:p>
            <a:pPr>
              <a:buFont typeface="Arial" pitchFamily="34" charset="0"/>
              <a:buNone/>
            </a:pPr>
            <a:r>
              <a:rPr lang="cs-CZ" dirty="0" smtClean="0"/>
              <a:t>	 přípravě na činnost, rozhodování, vykonávání činnosti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592F29-60AF-4141-AA75-4E3237021417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534FF-AC30-4D6E-B74C-0A2CB83DC567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E964E-6FFA-4D33-A94C-ED3D14C3E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FB828-3023-4209-9657-4FBD1692462A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A1F1D-1205-47BF-B9E3-CC40ABAB1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53B49-22D9-4C21-ABA8-635DA0FA4C3F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68D66-C251-4FAF-9E76-9932175ADB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7E6DF-F651-410F-B9D3-6689C48EB647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FA615-3EA7-4C01-999B-F0F46085C5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FD9A1-85C3-4504-B84D-70A754D56D5F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411E3-791A-4D0B-9029-F94D9947EF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74B3A-459E-45BE-A03A-9CCF3D4D983D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3D6D3-374D-4488-9CFD-34708363DF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27AED-D0D4-49AA-95FA-D64A3874ED7F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36DE7-7D72-4CA8-98FE-A4C82E67A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C9204-0FC5-48AB-8799-377C8CAE2714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682B7-0EC9-493D-A534-AC7C54EA3E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11002-C079-4109-A15A-9E28B46FDEC7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0C9E4-7C3C-4EF2-B5D2-CA37256683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D8C92-BB84-4CDF-9B89-30879B75FFFD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4435-12BE-43A0-811F-A2118D8DC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0DC75-EED4-4D87-BD99-D702F755E273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0B466-9055-4E50-8A47-58F12819AE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A97D5F-E750-4364-9B72-3C0B7A17FD16}" type="datetimeFigureOut">
              <a:rPr lang="cs-CZ"/>
              <a:pPr>
                <a:defRPr/>
              </a:pPr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0D45FE-98B4-4C79-93F0-1FC2D787E7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51532806"/>
              </p:ext>
            </p:extLst>
          </p:nvPr>
        </p:nvGraphicFramePr>
        <p:xfrm>
          <a:off x="250825" y="2781300"/>
          <a:ext cx="8569325" cy="39114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</a:t>
                      </a:r>
                      <a:r>
                        <a:rPr lang="cs-CZ" sz="1800" b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Michala Holoubková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VY_32_INOVACE_6_CLOVEK_V_LIDSKEM_SPOLECENSTVI_14</a:t>
                      </a:r>
                      <a:endParaRPr lang="cs-CZ" sz="16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Sekty</a:t>
                      </a:r>
                      <a:endParaRPr lang="cs-CZ" sz="16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Člověk v lidském společenství a soudobý svět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lyceum, Obchodní akademie (2. a 4. roč.)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listopad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Nová náboženská hnutí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(sekty), 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v souvislostech s psychologií, způsoby manipulace, kritické myšlení jako prevence vstupu do sekty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Nová náboženská hnutí alias sekty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224736" cy="838944"/>
          </a:xfrm>
        </p:spPr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Podstata</a:t>
            </a:r>
            <a:endParaRPr lang="cs-CZ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51520" y="1"/>
            <a:ext cx="8873634" cy="1124744"/>
          </a:xfrm>
        </p:spPr>
        <p:txBody>
          <a:bodyPr/>
          <a:lstStyle/>
          <a:p>
            <a:pPr algn="r" eaLnBrk="1" hangingPunct="1"/>
            <a:r>
              <a:rPr lang="cs-CZ" sz="4000" b="1" dirty="0" smtClean="0">
                <a:solidFill>
                  <a:srgbClr val="990033"/>
                </a:solidFill>
              </a:rPr>
              <a:t>Sekty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3762" y="1052736"/>
            <a:ext cx="8856984" cy="5544616"/>
          </a:xfrm>
        </p:spPr>
        <p:txBody>
          <a:bodyPr rtlCol="0">
            <a:noAutofit/>
          </a:bodyPr>
          <a:lstStyle/>
          <a:p>
            <a:pPr algn="l" eaLnBrk="1" hangingPunct="1"/>
            <a:r>
              <a:rPr lang="cs-CZ" sz="2400" b="1" dirty="0" smtClean="0">
                <a:solidFill>
                  <a:srgbClr val="990033"/>
                </a:solidFill>
              </a:rPr>
              <a:t>= nová náboženská hnutí (protestní) - proti stávajícímu způsobu života</a:t>
            </a:r>
          </a:p>
          <a:p>
            <a:pPr algn="l" eaLnBrk="1" hangingPunct="1"/>
            <a:endParaRPr lang="cs-CZ" sz="1200" b="1" dirty="0" smtClean="0">
              <a:solidFill>
                <a:srgbClr val="990033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→ </a:t>
            </a:r>
            <a:r>
              <a:rPr lang="cs-CZ" sz="2400" b="1" dirty="0" smtClean="0">
                <a:solidFill>
                  <a:schemeClr val="tx1"/>
                </a:solidFill>
              </a:rPr>
              <a:t>zdůraznění odlišnosti </a:t>
            </a:r>
            <a:r>
              <a:rPr lang="cs-CZ" sz="2400" dirty="0" smtClean="0">
                <a:solidFill>
                  <a:schemeClr val="tx1"/>
                </a:solidFill>
              </a:rPr>
              <a:t>v několika rovinách:</a:t>
            </a:r>
          </a:p>
          <a:p>
            <a:pPr marL="355600" indent="-355600" algn="l" eaLnBrk="1" hangingPunct="1">
              <a:lnSpc>
                <a:spcPct val="170000"/>
              </a:lnSpc>
              <a:spcBef>
                <a:spcPts val="0"/>
              </a:spcBef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</a:rPr>
              <a:t>odlišný obraz světa (např. Vesmírní lidé – </a:t>
            </a:r>
            <a:r>
              <a:rPr lang="cs-CZ" sz="2400" dirty="0" err="1" smtClean="0">
                <a:solidFill>
                  <a:schemeClr val="tx1"/>
                </a:solidFill>
              </a:rPr>
              <a:t>Aštar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Šeran</a:t>
            </a:r>
            <a:r>
              <a:rPr lang="cs-CZ" sz="2400" dirty="0" smtClean="0">
                <a:solidFill>
                  <a:schemeClr val="tx1"/>
                </a:solidFill>
              </a:rPr>
              <a:t>)</a:t>
            </a:r>
          </a:p>
          <a:p>
            <a:pPr marL="355600" indent="-355600" algn="l" eaLnBrk="1" hangingPunct="1">
              <a:lnSpc>
                <a:spcPct val="170000"/>
              </a:lnSpc>
              <a:spcBef>
                <a:spcPts val="0"/>
              </a:spcBef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</a:rPr>
              <a:t>odlišná naděje, smysl a cíl života (Svědci Jehovovi)</a:t>
            </a:r>
          </a:p>
          <a:p>
            <a:pPr marL="355600" indent="-355600" algn="l" eaLnBrk="1" hangingPunct="1">
              <a:lnSpc>
                <a:spcPct val="170000"/>
              </a:lnSpc>
              <a:spcBef>
                <a:spcPts val="0"/>
              </a:spcBef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</a:rPr>
              <a:t>odlišná kultura (</a:t>
            </a:r>
            <a:r>
              <a:rPr lang="cs-CZ" sz="2400" dirty="0" err="1" smtClean="0">
                <a:solidFill>
                  <a:schemeClr val="tx1"/>
                </a:solidFill>
              </a:rPr>
              <a:t>Hare</a:t>
            </a:r>
            <a:r>
              <a:rPr lang="cs-CZ" sz="2400" dirty="0" smtClean="0">
                <a:solidFill>
                  <a:schemeClr val="tx1"/>
                </a:solidFill>
              </a:rPr>
              <a:t> Kršna)</a:t>
            </a:r>
          </a:p>
          <a:p>
            <a:pPr marL="355600" indent="-355600" algn="l" eaLnBrk="1" hangingPunct="1">
              <a:lnSpc>
                <a:spcPct val="170000"/>
              </a:lnSpc>
              <a:spcBef>
                <a:spcPts val="0"/>
              </a:spcBef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</a:rPr>
              <a:t>odlišný životní styl (</a:t>
            </a:r>
            <a:r>
              <a:rPr lang="cs-CZ" sz="2400" dirty="0" err="1" smtClean="0">
                <a:solidFill>
                  <a:schemeClr val="tx1"/>
                </a:solidFill>
              </a:rPr>
              <a:t>Svámí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Mahéšvaránanda</a:t>
            </a:r>
            <a:r>
              <a:rPr lang="cs-CZ" sz="2400" dirty="0" smtClean="0">
                <a:solidFill>
                  <a:schemeClr val="tx1"/>
                </a:solidFill>
              </a:rPr>
              <a:t>, Novopohané)</a:t>
            </a:r>
          </a:p>
          <a:p>
            <a:pPr marL="355600" indent="-355600" algn="l" eaLnBrk="1" hangingPunct="1">
              <a:lnSpc>
                <a:spcPct val="170000"/>
              </a:lnSpc>
              <a:spcBef>
                <a:spcPts val="0"/>
              </a:spcBef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</a:rPr>
              <a:t>odlišná výchova (např. </a:t>
            </a:r>
            <a:r>
              <a:rPr lang="cs-CZ" sz="2400" dirty="0" err="1" smtClean="0">
                <a:solidFill>
                  <a:schemeClr val="tx1"/>
                </a:solidFill>
              </a:rPr>
              <a:t>Krišnův</a:t>
            </a:r>
            <a:r>
              <a:rPr lang="cs-CZ" sz="2400" dirty="0" smtClean="0">
                <a:solidFill>
                  <a:schemeClr val="tx1"/>
                </a:solidFill>
              </a:rPr>
              <a:t> dvůr)</a:t>
            </a:r>
          </a:p>
          <a:p>
            <a:pPr marL="355600" indent="-355600" algn="l" eaLnBrk="1" hangingPunct="1">
              <a:lnSpc>
                <a:spcPct val="150000"/>
              </a:lnSpc>
              <a:spcBef>
                <a:spcPts val="0"/>
              </a:spcBef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</a:rPr>
              <a:t>odlišná stupnice hodnot (např. Jehovovi –  neposkytnutí transfuze)</a:t>
            </a:r>
          </a:p>
          <a:p>
            <a:pPr marL="514350" indent="-514350" algn="l" eaLnBrk="1" hangingPunct="1">
              <a:buFont typeface="+mj-lt"/>
              <a:buAutoNum type="alphaLcParenR"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514350" indent="-514350" algn="l" eaLnBrk="1" hangingPunct="1">
              <a:buFont typeface="+mj-lt"/>
              <a:buAutoNum type="alphaLcParenR"/>
            </a:pPr>
            <a:endParaRPr lang="cs-CZ" sz="2000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995323" y="0"/>
            <a:ext cx="8147248" cy="980728"/>
          </a:xfrm>
        </p:spPr>
        <p:txBody>
          <a:bodyPr/>
          <a:lstStyle/>
          <a:p>
            <a:pPr algn="r"/>
            <a:r>
              <a:rPr lang="cs-CZ" sz="2800" b="1" dirty="0" smtClean="0">
                <a:solidFill>
                  <a:srgbClr val="990033"/>
                </a:solidFill>
              </a:rPr>
              <a:t>… </a:t>
            </a:r>
            <a:r>
              <a:rPr lang="cs-CZ" sz="4000" b="1" dirty="0" smtClean="0">
                <a:solidFill>
                  <a:srgbClr val="990033"/>
                </a:solidFill>
              </a:rPr>
              <a:t>typy zhoubných kultů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psychoterapeuticko-výchovné kulty</a:t>
            </a:r>
          </a:p>
          <a:p>
            <a:pPr eaLnBrk="1" hangingPunct="1"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náboženské kulty </a:t>
            </a:r>
          </a:p>
          <a:p>
            <a:pPr eaLnBrk="1" hangingPunct="1"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politické kulty</a:t>
            </a:r>
          </a:p>
          <a:p>
            <a:pPr eaLnBrk="1" hangingPunct="1"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komerční kulty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Nová náboženská hnutí alias sekty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</a:rPr>
              <a:t>Jak fungují?</a:t>
            </a:r>
            <a:endParaRPr lang="cs-CZ" b="1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964488" cy="1196751"/>
          </a:xfrm>
        </p:spPr>
        <p:txBody>
          <a:bodyPr/>
          <a:lstStyle/>
          <a:p>
            <a:pPr algn="l"/>
            <a:r>
              <a:rPr lang="cs-CZ" sz="3600" dirty="0" smtClean="0">
                <a:solidFill>
                  <a:srgbClr val="00B0F0"/>
                </a:solidFill>
              </a:rPr>
              <a:t>Úkol č. 1</a:t>
            </a:r>
            <a:br>
              <a:rPr lang="cs-CZ" sz="3600" dirty="0" smtClean="0">
                <a:solidFill>
                  <a:srgbClr val="00B0F0"/>
                </a:solidFill>
              </a:rPr>
            </a:br>
            <a:r>
              <a:rPr lang="cs-CZ" sz="2800" dirty="0" smtClean="0">
                <a:solidFill>
                  <a:srgbClr val="00B0F0"/>
                </a:solidFill>
              </a:rPr>
              <a:t>Dokončete následující věty: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5472608"/>
          </a:xfrm>
        </p:spPr>
        <p:txBody>
          <a:bodyPr/>
          <a:lstStyle/>
          <a:p>
            <a:r>
              <a:rPr lang="cs-CZ" dirty="0" smtClean="0">
                <a:solidFill>
                  <a:srgbClr val="990033"/>
                </a:solidFill>
              </a:rPr>
              <a:t>Lidé jsou nejsmutnější, když …</a:t>
            </a:r>
          </a:p>
          <a:p>
            <a:r>
              <a:rPr lang="cs-CZ" dirty="0" smtClean="0">
                <a:solidFill>
                  <a:srgbClr val="990033"/>
                </a:solidFill>
              </a:rPr>
              <a:t>Lidé se cítí osamělí, když …</a:t>
            </a:r>
          </a:p>
          <a:p>
            <a:r>
              <a:rPr lang="cs-CZ" dirty="0" smtClean="0">
                <a:solidFill>
                  <a:srgbClr val="990033"/>
                </a:solidFill>
              </a:rPr>
              <a:t>Lidé potřebují podporu, když …</a:t>
            </a:r>
          </a:p>
          <a:p>
            <a:r>
              <a:rPr lang="cs-CZ" dirty="0" smtClean="0">
                <a:solidFill>
                  <a:srgbClr val="990033"/>
                </a:solidFill>
              </a:rPr>
              <a:t>Lidé bývají rádi pohromadě, hlavně když…</a:t>
            </a:r>
          </a:p>
          <a:p>
            <a:r>
              <a:rPr lang="cs-CZ" dirty="0" smtClean="0">
                <a:solidFill>
                  <a:srgbClr val="990033"/>
                </a:solidFill>
              </a:rPr>
              <a:t>Lidé si rádi povídají, protože…</a:t>
            </a:r>
          </a:p>
          <a:p>
            <a:pPr>
              <a:buNone/>
            </a:pPr>
            <a:endParaRPr lang="cs-CZ" sz="2800" b="1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3600" dirty="0" smtClean="0">
                <a:solidFill>
                  <a:srgbClr val="00B0F0"/>
                </a:solidFill>
              </a:rPr>
              <a:t>Úkol č. 2</a:t>
            </a:r>
            <a:endParaRPr lang="cs-CZ" sz="4000" dirty="0" smtClean="0">
              <a:solidFill>
                <a:srgbClr val="990033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00B0F0"/>
                </a:solidFill>
              </a:rPr>
              <a:t>Vymyslete příklady několika konkrétních životních situací, ve kterých se lidé cítí nepříjemně právě proto, že zažívají osamělost nebo nemají žádnou podporu.</a:t>
            </a:r>
            <a:endParaRPr lang="cs-CZ" sz="3600" dirty="0">
              <a:solidFill>
                <a:srgbClr val="99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1223120" y="-6198"/>
            <a:ext cx="7920880" cy="1296144"/>
          </a:xfrm>
        </p:spPr>
        <p:txBody>
          <a:bodyPr/>
          <a:lstStyle/>
          <a:p>
            <a:pPr eaLnBrk="1" hangingPunct="1"/>
            <a:r>
              <a:rPr lang="cs-CZ" sz="4000" dirty="0" smtClean="0">
                <a:solidFill>
                  <a:srgbClr val="990033"/>
                </a:solidFill>
              </a:rPr>
              <a:t>…jak se nám dostanou pod kůži?</a:t>
            </a:r>
          </a:p>
        </p:txBody>
      </p:sp>
      <p:sp>
        <p:nvSpPr>
          <p:cNvPr id="10245" name="Zástupný symbol pro obsah 5"/>
          <p:cNvSpPr>
            <a:spLocks noGrp="1"/>
          </p:cNvSpPr>
          <p:nvPr>
            <p:ph sz="quarter" idx="4"/>
          </p:nvPr>
        </p:nvSpPr>
        <p:spPr>
          <a:xfrm>
            <a:off x="179512" y="4725144"/>
            <a:ext cx="8784976" cy="194421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b="1" dirty="0"/>
              <a:t>Postup náboru skrze</a:t>
            </a:r>
            <a:r>
              <a:rPr lang="cs-CZ" b="1" dirty="0" smtClean="0"/>
              <a:t>: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dirty="0" smtClean="0"/>
              <a:t>Příbuzného, známého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dirty="0" smtClean="0"/>
              <a:t>Cizí osobu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dirty="0" smtClean="0"/>
              <a:t>Přednášku, sympozium, promítání filmu…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179512" y="1124745"/>
            <a:ext cx="8784976" cy="3384376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b="1" dirty="0"/>
              <a:t>Kdy být ostražitý:</a:t>
            </a:r>
          </a:p>
          <a:p>
            <a:pPr eaLnBrk="1" hangingPunct="1"/>
            <a:r>
              <a:rPr lang="cs-CZ" dirty="0" smtClean="0"/>
              <a:t>KRITICKÉ OBDOBÍ ŽIVOTA</a:t>
            </a:r>
          </a:p>
          <a:p>
            <a:pPr indent="12700" eaLnBrk="1" hangingPunct="1">
              <a:buFont typeface="Arial" pitchFamily="34" charset="0"/>
              <a:buNone/>
            </a:pPr>
            <a:r>
              <a:rPr lang="cs-CZ" dirty="0" smtClean="0"/>
              <a:t>(nedávné stěhování, ztráta/získání zaměstnání, ztráta blízkého člověka, finanční potíže)</a:t>
            </a:r>
          </a:p>
          <a:p>
            <a:pPr eaLnBrk="1" hangingPunct="1"/>
            <a:r>
              <a:rPr lang="cs-CZ" dirty="0" smtClean="0"/>
              <a:t>NEŠKODNĚ VYHLÍŽEJÍCÍ pozvánka (školení, přednáška, studium bible)</a:t>
            </a:r>
          </a:p>
          <a:p>
            <a:pPr eaLnBrk="1" hangingPunct="1"/>
            <a:r>
              <a:rPr lang="cs-CZ" dirty="0" smtClean="0"/>
              <a:t>OSOBNÍ SETKÁNÍ (prověření – zájmy, obavy, přání, aspirace)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2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 build="p"/>
      <p:bldP spid="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923367" y="1341"/>
            <a:ext cx="8229600" cy="1143000"/>
          </a:xfrm>
        </p:spPr>
        <p:txBody>
          <a:bodyPr/>
          <a:lstStyle/>
          <a:p>
            <a:pPr algn="r" eaLnBrk="1" hangingPunct="1"/>
            <a:r>
              <a:rPr lang="cs-CZ" sz="4000" dirty="0" smtClean="0">
                <a:solidFill>
                  <a:srgbClr val="990033"/>
                </a:solidFill>
              </a:rPr>
              <a:t>Příklad, </a:t>
            </a:r>
            <a:r>
              <a:rPr lang="cs-CZ" sz="4000" dirty="0" smtClean="0">
                <a:solidFill>
                  <a:srgbClr val="990033"/>
                </a:solidFill>
              </a:rPr>
              <a:t>jak nás manipulují</a:t>
            </a:r>
            <a:endParaRPr lang="en-US" sz="4000" dirty="0" smtClean="0">
              <a:solidFill>
                <a:srgbClr val="990033"/>
              </a:solidFill>
            </a:endParaRPr>
          </a:p>
        </p:txBody>
      </p:sp>
      <p:sp>
        <p:nvSpPr>
          <p:cNvPr id="12291" name="Zástupný symbol pro obsah 4"/>
          <p:cNvSpPr>
            <a:spLocks noGrp="1"/>
          </p:cNvSpPr>
          <p:nvPr>
            <p:ph idx="1"/>
          </p:nvPr>
        </p:nvSpPr>
        <p:spPr>
          <a:xfrm>
            <a:off x="107504" y="1268760"/>
            <a:ext cx="8856984" cy="5112568"/>
          </a:xfrm>
        </p:spPr>
        <p:txBody>
          <a:bodyPr/>
          <a:lstStyle/>
          <a:p>
            <a:pPr eaLnBrk="1" hangingPunct="1"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Teorie kognitivní </a:t>
            </a:r>
            <a:r>
              <a:rPr lang="cs-CZ" dirty="0"/>
              <a:t>disonance (Leon </a:t>
            </a:r>
            <a:r>
              <a:rPr lang="cs-CZ" dirty="0" err="1"/>
              <a:t>Festinger</a:t>
            </a:r>
            <a:r>
              <a:rPr lang="cs-CZ" dirty="0" smtClean="0"/>
              <a:t>):</a:t>
            </a:r>
          </a:p>
          <a:p>
            <a:pPr marL="0" indent="0" eaLnBrk="1" hangingPunct="1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„Změníme-li lidské chování, změní se i myšlení a cítění tak, aby disonance byla co nejmenší.“</a:t>
            </a:r>
          </a:p>
          <a:p>
            <a:pPr eaLnBrk="1" hangingPunct="1"/>
            <a:endParaRPr lang="cs-CZ" dirty="0" smtClean="0"/>
          </a:p>
          <a:p>
            <a:pPr marL="0" indent="0" eaLnBrk="1" hangingPunct="1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→ řízené chování, řízené myšlení, řízené cítění</a:t>
            </a:r>
          </a:p>
          <a:p>
            <a:pPr eaLnBrk="1" hangingPunct="1">
              <a:lnSpc>
                <a:spcPct val="15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cs-CZ" dirty="0" smtClean="0"/>
              <a:t>+ řízené informace </a:t>
            </a:r>
            <a:r>
              <a:rPr lang="cs-CZ" sz="2400" dirty="0" smtClean="0"/>
              <a:t>(= omezení kritického myšlení)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40768"/>
          </a:xfrm>
        </p:spPr>
        <p:txBody>
          <a:bodyPr/>
          <a:lstStyle/>
          <a:p>
            <a:r>
              <a:rPr lang="cs-CZ" dirty="0" smtClean="0">
                <a:solidFill>
                  <a:srgbClr val="990033"/>
                </a:solidFill>
              </a:rPr>
              <a:t>Volní vlastnosti nám pomáhají kriticky myslet</a:t>
            </a:r>
            <a:endParaRPr lang="cs-CZ" dirty="0">
              <a:solidFill>
                <a:srgbClr val="990033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364088" y="1628800"/>
            <a:ext cx="4038600" cy="4525963"/>
          </a:xfrm>
        </p:spPr>
        <p:txBody>
          <a:bodyPr/>
          <a:lstStyle/>
          <a:p>
            <a:r>
              <a:rPr lang="cs-CZ" dirty="0" smtClean="0"/>
              <a:t>odpovědnost</a:t>
            </a:r>
          </a:p>
          <a:p>
            <a:r>
              <a:rPr lang="cs-CZ" dirty="0" smtClean="0"/>
              <a:t>vytrvalost</a:t>
            </a:r>
          </a:p>
          <a:p>
            <a:r>
              <a:rPr lang="cs-CZ" dirty="0" smtClean="0"/>
              <a:t>rozvážnost</a:t>
            </a:r>
          </a:p>
          <a:p>
            <a:r>
              <a:rPr lang="cs-CZ" dirty="0" smtClean="0"/>
              <a:t>spolehlivost</a:t>
            </a:r>
          </a:p>
          <a:p>
            <a:r>
              <a:rPr lang="cs-CZ" dirty="0" smtClean="0"/>
              <a:t>sebeovládání</a:t>
            </a:r>
          </a:p>
          <a:p>
            <a:r>
              <a:rPr lang="cs-CZ" dirty="0" smtClean="0"/>
              <a:t>zásadovost</a:t>
            </a:r>
          </a:p>
          <a:p>
            <a:r>
              <a:rPr lang="cs-CZ" dirty="0" smtClean="0"/>
              <a:t>svědomitost</a:t>
            </a:r>
          </a:p>
          <a:p>
            <a:r>
              <a:rPr lang="cs-CZ" dirty="0" smtClean="0"/>
              <a:t>sebekázeň</a:t>
            </a:r>
          </a:p>
          <a:p>
            <a:r>
              <a:rPr lang="cs-CZ" dirty="0" smtClean="0"/>
              <a:t>sebekritičnost</a:t>
            </a:r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323528" y="1628800"/>
            <a:ext cx="4176464" cy="4752528"/>
          </a:xfrm>
        </p:spPr>
        <p:txBody>
          <a:bodyPr/>
          <a:lstStyle/>
          <a:p>
            <a:pPr marL="355600" indent="-355600">
              <a:buFont typeface="+mj-lt"/>
              <a:buAutoNum type="arabicPeriod"/>
            </a:pPr>
            <a:r>
              <a:rPr lang="cs-CZ" sz="2400" dirty="0" smtClean="0">
                <a:solidFill>
                  <a:srgbClr val="00B0F0"/>
                </a:solidFill>
              </a:rPr>
              <a:t>AKTIVITA „kufr“: definujte co nejpříznačněji následující volní vlastnosti:</a:t>
            </a:r>
          </a:p>
          <a:p>
            <a:pPr marL="355600" indent="-355600">
              <a:buFont typeface="+mj-lt"/>
              <a:buAutoNum type="arabicPeriod"/>
            </a:pPr>
            <a:endParaRPr lang="cs-CZ" sz="2400" dirty="0" smtClean="0">
              <a:solidFill>
                <a:srgbClr val="00B0F0"/>
              </a:solidFill>
            </a:endParaRPr>
          </a:p>
          <a:p>
            <a:pPr marL="355600" indent="-355600">
              <a:buFont typeface="+mj-lt"/>
              <a:buAutoNum type="arabicPeriod"/>
            </a:pPr>
            <a:endParaRPr lang="cs-CZ" sz="2400" dirty="0" smtClean="0">
              <a:solidFill>
                <a:srgbClr val="00B0F0"/>
              </a:solidFill>
            </a:endParaRPr>
          </a:p>
          <a:p>
            <a:pPr marL="355600" indent="-355600">
              <a:buFont typeface="+mj-lt"/>
              <a:buAutoNum type="arabicPeriod"/>
            </a:pPr>
            <a:r>
              <a:rPr lang="cs-CZ" sz="2400" dirty="0" smtClean="0">
                <a:solidFill>
                  <a:srgbClr val="00B0F0"/>
                </a:solidFill>
              </a:rPr>
              <a:t>Zamyslete se nad tím, které z těchto vlastností mohou být zneužity sektami, pakliže je člověk již sektou pohlcen.</a:t>
            </a:r>
            <a:endParaRPr lang="cs-CZ" sz="24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1340"/>
            <a:ext cx="9144000" cy="1483443"/>
          </a:xfrm>
        </p:spPr>
        <p:txBody>
          <a:bodyPr/>
          <a:lstStyle/>
          <a:p>
            <a:r>
              <a:rPr lang="cs-CZ" sz="4000" dirty="0" smtClean="0">
                <a:solidFill>
                  <a:srgbClr val="990033"/>
                </a:solidFill>
              </a:rPr>
              <a:t>Vede jediná cesta ven: </a:t>
            </a:r>
            <a:br>
              <a:rPr lang="cs-CZ" sz="4000" dirty="0" smtClean="0">
                <a:solidFill>
                  <a:srgbClr val="990033"/>
                </a:solidFill>
              </a:rPr>
            </a:br>
            <a:r>
              <a:rPr lang="cs-CZ" sz="4000" dirty="0" smtClean="0"/>
              <a:t>KRITICKÉ MYŠLENÍ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628800"/>
            <a:ext cx="8784976" cy="5040560"/>
          </a:xfrm>
        </p:spPr>
        <p:txBody>
          <a:bodyPr/>
          <a:lstStyle/>
          <a:p>
            <a:pPr>
              <a:buNone/>
            </a:pPr>
            <a:r>
              <a:rPr lang="cs-CZ" sz="2800" dirty="0" smtClean="0"/>
              <a:t>= ptejte se ostatních i sami sebe</a:t>
            </a:r>
          </a:p>
          <a:p>
            <a:pPr>
              <a:buNone/>
            </a:pPr>
            <a:r>
              <a:rPr lang="cs-CZ" sz="2800" dirty="0" smtClean="0"/>
              <a:t>= pochybujte (i nahlas), ověřujte si</a:t>
            </a:r>
          </a:p>
          <a:p>
            <a:pPr>
              <a:buNone/>
            </a:pPr>
            <a:r>
              <a:rPr lang="cs-CZ" sz="2800" dirty="0" smtClean="0"/>
              <a:t>= zkoumejte, přehodnocujte</a:t>
            </a:r>
          </a:p>
          <a:p>
            <a:pPr>
              <a:buNone/>
            </a:pPr>
            <a:r>
              <a:rPr lang="cs-CZ" sz="2800" dirty="0" smtClean="0"/>
              <a:t>= hledejte úhly pohledu, všímejte si</a:t>
            </a:r>
          </a:p>
          <a:p>
            <a:pPr>
              <a:buNone/>
            </a:pPr>
            <a:r>
              <a:rPr lang="cs-CZ" sz="2800" dirty="0" smtClean="0"/>
              <a:t>= chtějte uspokojivou odpověď na otázku „Proč?“</a:t>
            </a:r>
          </a:p>
          <a:p>
            <a:pPr>
              <a:buNone/>
            </a:pPr>
            <a:r>
              <a:rPr lang="cs-CZ" sz="2800" dirty="0" smtClean="0"/>
              <a:t>= buďte otevřeni odlišným názorům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rgbClr val="990033"/>
                </a:solidFill>
              </a:rPr>
              <a:t>…a to je jediná </a:t>
            </a:r>
            <a:r>
              <a:rPr lang="cs-CZ" sz="2800" dirty="0" smtClean="0">
                <a:solidFill>
                  <a:srgbClr val="990033"/>
                </a:solidFill>
              </a:rPr>
              <a:t>možnost, </a:t>
            </a:r>
            <a:r>
              <a:rPr lang="cs-CZ" sz="2800" dirty="0" smtClean="0">
                <a:solidFill>
                  <a:srgbClr val="990033"/>
                </a:solidFill>
              </a:rPr>
              <a:t>jak se nepřipojit k žádnému hnutí a nebo naopak, jak se z něj vymanit!!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600" b="1" dirty="0" smtClean="0">
                <a:solidFill>
                  <a:srgbClr val="92D050"/>
                </a:solidFill>
                <a:latin typeface="Arial" charset="0"/>
                <a:cs typeface="Arial" charset="0"/>
              </a:rPr>
              <a:t>Prameny a literatura</a:t>
            </a:r>
            <a:r>
              <a:rPr lang="cs-CZ" sz="3600" b="1" dirty="0" smtClean="0">
                <a:latin typeface="Arial" charset="0"/>
                <a:cs typeface="Arial" charset="0"/>
              </a:rPr>
              <a:t>  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92500"/>
          </a:bodyPr>
          <a:lstStyle/>
          <a:p>
            <a:r>
              <a:rPr lang="cs-CZ" sz="2400" dirty="0" smtClean="0"/>
              <a:t>D</a:t>
            </a:r>
            <a:r>
              <a:rPr lang="cs-CZ" sz="2400" cap="all" dirty="0" smtClean="0"/>
              <a:t>obrovská, D</a:t>
            </a:r>
            <a:r>
              <a:rPr lang="cs-CZ" sz="2400" dirty="0" smtClean="0"/>
              <a:t>. </a:t>
            </a:r>
            <a:r>
              <a:rPr lang="cs-CZ" sz="2400" i="1" dirty="0" smtClean="0"/>
              <a:t>Psychologie pro techniky</a:t>
            </a:r>
            <a:r>
              <a:rPr lang="cs-CZ" sz="2400" dirty="0" smtClean="0"/>
              <a:t>; </a:t>
            </a:r>
            <a:r>
              <a:rPr lang="cs-CZ" sz="2400" i="1" dirty="0" smtClean="0"/>
              <a:t>kap. 14 Zhoubné kulty a jejich vlivy</a:t>
            </a:r>
            <a:r>
              <a:rPr lang="cs-CZ" sz="2400" dirty="0" smtClean="0"/>
              <a:t>.</a:t>
            </a:r>
            <a:r>
              <a:rPr lang="cs-CZ" sz="2400" i="1" dirty="0" smtClean="0"/>
              <a:t> </a:t>
            </a:r>
            <a:r>
              <a:rPr lang="cs-CZ" sz="2400" dirty="0" smtClean="0"/>
              <a:t>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ČVUT, Masarykův ústav vyšších studií, 2000, 120 s. ISBN  80-01-02140-8.</a:t>
            </a:r>
          </a:p>
          <a:p>
            <a:r>
              <a:rPr lang="cs-CZ" sz="2400" dirty="0" smtClean="0">
                <a:latin typeface="Arial" charset="0"/>
                <a:cs typeface="Arial" charset="0"/>
              </a:rPr>
              <a:t>DUDÁK, Vladislav. a kol. </a:t>
            </a:r>
            <a:r>
              <a:rPr lang="cs-CZ" sz="2400" i="1" dirty="0" smtClean="0">
                <a:latin typeface="Arial" charset="0"/>
                <a:cs typeface="Arial" charset="0"/>
              </a:rPr>
              <a:t>Občanská nauka pro střední odborné školy.</a:t>
            </a:r>
            <a:r>
              <a:rPr lang="cs-CZ" sz="2400" dirty="0" smtClean="0">
                <a:latin typeface="Arial" charset="0"/>
                <a:cs typeface="Arial" charset="0"/>
              </a:rPr>
              <a:t> 1. </a:t>
            </a:r>
            <a:r>
              <a:rPr lang="cs-CZ" sz="2400" dirty="0" err="1" smtClean="0">
                <a:latin typeface="Arial" charset="0"/>
                <a:cs typeface="Arial" charset="0"/>
              </a:rPr>
              <a:t>vyd</a:t>
            </a:r>
            <a:r>
              <a:rPr lang="cs-CZ" sz="2400" dirty="0" smtClean="0">
                <a:latin typeface="Arial" charset="0"/>
                <a:cs typeface="Arial" charset="0"/>
              </a:rPr>
              <a:t>. Praha: SPN - pedagogické nakladatelství, 2005, 326 s. ISBN 80-7235-233-4.</a:t>
            </a:r>
          </a:p>
          <a:p>
            <a:r>
              <a:rPr lang="cs-CZ" sz="2400" dirty="0" smtClean="0"/>
              <a:t>DVOŘÁK, J. a kol. </a:t>
            </a:r>
            <a:r>
              <a:rPr lang="cs-CZ" sz="2400" i="1" dirty="0" smtClean="0"/>
              <a:t>Odmaturuj ze ZSV. </a:t>
            </a:r>
            <a:r>
              <a:rPr lang="cs-CZ" sz="2400" dirty="0" smtClean="0"/>
              <a:t>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2008, 256 s. ISBN 978-80-7358-122-0.</a:t>
            </a:r>
            <a:endParaRPr lang="cs-CZ" sz="2400" i="1" dirty="0" smtClean="0"/>
          </a:p>
          <a:p>
            <a:r>
              <a:rPr lang="cs-CZ" sz="2400" dirty="0" smtClean="0"/>
              <a:t>Přednáška Institutu Dalšího Vzdělávání HK:</a:t>
            </a:r>
          </a:p>
          <a:p>
            <a:pPr indent="12700">
              <a:buNone/>
            </a:pPr>
            <a:r>
              <a:rPr lang="cs-CZ" sz="2400" dirty="0" smtClean="0"/>
              <a:t>„Nová </a:t>
            </a:r>
            <a:r>
              <a:rPr lang="cs-CZ" sz="2400" dirty="0" err="1" smtClean="0"/>
              <a:t>nábož</a:t>
            </a:r>
            <a:r>
              <a:rPr lang="cs-CZ" sz="2400" dirty="0" smtClean="0"/>
              <a:t>. hnutí“ -  PhDr. Z. Vojtíšek, </a:t>
            </a:r>
            <a:r>
              <a:rPr lang="cs-CZ" sz="2400" dirty="0" err="1" smtClean="0"/>
              <a:t>Th</a:t>
            </a:r>
            <a:r>
              <a:rPr lang="cs-CZ" sz="2400" dirty="0" smtClean="0"/>
              <a:t>. D.</a:t>
            </a: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  <a:p>
            <a:pPr marL="0" indent="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/>
          </a:bodyPr>
          <a:lstStyle/>
          <a:p>
            <a:pPr algn="ctr" eaLnBrk="1" hangingPunct="1">
              <a:buNone/>
            </a:pPr>
            <a:r>
              <a:rPr lang="cs-CZ" sz="2400" dirty="0">
                <a:latin typeface="Arial" charset="0"/>
                <a:cs typeface="Arial" charset="0"/>
              </a:rPr>
              <a:t>Dílo smí být dále šířeno pod licencí CC BY-SA.</a:t>
            </a:r>
          </a:p>
          <a:p>
            <a:pPr algn="ctr" eaLnBrk="1" hangingPunct="1">
              <a:buNone/>
            </a:pPr>
            <a:r>
              <a:rPr lang="cs-CZ" sz="2400" dirty="0">
                <a:latin typeface="Arial" charset="0"/>
                <a:cs typeface="Arial" charset="0"/>
              </a:rPr>
              <a:t>Materiály jsou určeny pro bezplatné používání pro potřeby výuky a vzdělávání na všech typech škol</a:t>
            </a:r>
            <a:br>
              <a:rPr lang="cs-CZ" sz="2400" dirty="0">
                <a:latin typeface="Arial" charset="0"/>
                <a:cs typeface="Arial" charset="0"/>
              </a:rPr>
            </a:br>
            <a:r>
              <a:rPr lang="cs-CZ" sz="2400" dirty="0">
                <a:latin typeface="Arial" charset="0"/>
                <a:cs typeface="Arial" charset="0"/>
              </a:rPr>
              <a:t>a školských zařízení. Jakékoliv další využití podléhá autorskému zákonu.</a:t>
            </a:r>
          </a:p>
          <a:p>
            <a:pPr algn="ctr" eaLnBrk="1" hangingPunct="1">
              <a:buNone/>
            </a:pPr>
            <a:r>
              <a:rPr lang="cs-CZ" sz="2400" dirty="0">
                <a:latin typeface="Arial" charset="0"/>
                <a:cs typeface="Arial" charset="0"/>
              </a:rPr>
              <a:t>Všechna neocitovaná autorská díla jsou dílem autora.</a:t>
            </a:r>
          </a:p>
          <a:p>
            <a:pPr algn="ctr" eaLnBrk="1" hangingPunct="1">
              <a:buNone/>
            </a:pPr>
            <a:r>
              <a:rPr lang="cs-CZ" sz="2400" dirty="0">
                <a:latin typeface="Arial" charset="0"/>
                <a:cs typeface="Arial" charset="0"/>
              </a:rPr>
              <a:t>Všechny neocitované kliparty a další grafické objekty jsou součástí prostředků výukového sw Smart Notebook a MS Office.</a:t>
            </a:r>
          </a:p>
          <a:p>
            <a:pPr marL="450850" indent="-45085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554684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1157</TotalTime>
  <Words>941</Words>
  <Application>Microsoft Office PowerPoint</Application>
  <PresentationFormat>Předvádění na obrazovce (4:3)</PresentationFormat>
  <Paragraphs>121</Paragraphs>
  <Slides>12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Obchodní akademie, Střední odborná škola  a Jazyková škola s právem státní jazykové zkoušky,  Hradec Králové</vt:lpstr>
      <vt:lpstr>Nová náboženská hnutí alias sekty</vt:lpstr>
      <vt:lpstr>Sekty</vt:lpstr>
      <vt:lpstr>… typy zhoubných kultů</vt:lpstr>
      <vt:lpstr>Nová náboženská hnutí alias sekty</vt:lpstr>
      <vt:lpstr>Úkol č. 1 Dokončete následující věty:</vt:lpstr>
      <vt:lpstr>…jak se nám dostanou pod kůži?</vt:lpstr>
      <vt:lpstr>Příklad, jak nás manipulují</vt:lpstr>
      <vt:lpstr>Volní vlastnosti nám pomáhají kriticky myslet</vt:lpstr>
      <vt:lpstr>Vede jediná cesta ven:  KRITICKÉ MYŠLENÍ</vt:lpstr>
      <vt:lpstr>Prameny a literatura    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250</cp:revision>
  <dcterms:created xsi:type="dcterms:W3CDTF">2012-11-30T22:17:21Z</dcterms:created>
  <dcterms:modified xsi:type="dcterms:W3CDTF">2014-07-14T19:22:13Z</dcterms:modified>
</cp:coreProperties>
</file>