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1" r:id="rId4"/>
    <p:sldId id="262" r:id="rId5"/>
    <p:sldId id="263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A81F1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78" y="-6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6895330"/>
              </p:ext>
            </p:extLst>
          </p:nvPr>
        </p:nvGraphicFramePr>
        <p:xfrm>
          <a:off x="250825" y="2781300"/>
          <a:ext cx="8569325" cy="4085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Renata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Pitrová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68366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VY_32_INOVACE_6_CLOVEK_V</a:t>
                      </a:r>
                      <a:r>
                        <a:rPr lang="cs-CZ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_LIDSKÉM_SPOLEČENSTVÍ_19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6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Zapojení ČR do mezinárodních struktur – EU</a:t>
                      </a:r>
                      <a:r>
                        <a:rPr lang="cs-CZ" sz="16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 lidském společenství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lyceum, Obchodní akademie, Sociální činnost, Veřejnosprávní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Instituce Evropské unie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47000">
              <a:srgbClr val="E6E6E6"/>
            </a:gs>
            <a:gs pos="85001">
              <a:srgbClr val="7D8496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92D050"/>
                </a:solidFill>
              </a:rPr>
              <a:t>Rada EU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dirty="0"/>
              <a:t>s</a:t>
            </a:r>
            <a:r>
              <a:rPr lang="cs-CZ" sz="2600" dirty="0" smtClean="0"/>
              <a:t>ídlí v Lucemburku nebo Bruselu</a:t>
            </a:r>
          </a:p>
          <a:p>
            <a:r>
              <a:rPr lang="cs-CZ" sz="2600" dirty="0"/>
              <a:t>j</a:t>
            </a:r>
            <a:r>
              <a:rPr lang="cs-CZ" sz="2600" dirty="0" smtClean="0"/>
              <a:t>e hlavní rozhodovací orgán</a:t>
            </a:r>
          </a:p>
          <a:p>
            <a:r>
              <a:rPr lang="cs-CZ" sz="2600" dirty="0"/>
              <a:t>z</a:t>
            </a:r>
            <a:r>
              <a:rPr lang="cs-CZ" sz="2600" dirty="0" smtClean="0"/>
              <a:t>astupuje zájmy členských zemí</a:t>
            </a:r>
          </a:p>
          <a:p>
            <a:r>
              <a:rPr lang="cs-CZ" sz="2600" dirty="0"/>
              <a:t>p</a:t>
            </a:r>
            <a:r>
              <a:rPr lang="cs-CZ" sz="2600" dirty="0" smtClean="0"/>
              <a:t>olitické otázky projednává Generální rada složená z ministrů zahraničních věcí</a:t>
            </a:r>
          </a:p>
          <a:p>
            <a:r>
              <a:rPr lang="cs-CZ" sz="2600" dirty="0"/>
              <a:t>s</a:t>
            </a:r>
            <a:r>
              <a:rPr lang="cs-CZ" sz="2600" dirty="0" smtClean="0"/>
              <a:t>pecifické problémy (školství, finance) řeší příslušní resortní ministři všech členských států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94691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47000">
              <a:srgbClr val="E6E6E6"/>
            </a:gs>
            <a:gs pos="85001">
              <a:srgbClr val="7D8496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Evropská komise (EK)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je výkonný a správní orgán EU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v její činnosti převládají obecné evropské zájmy nad národními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členové komise do funkce jsou jmenováni národními vládami, ale nejsou při své funkci vládám odpovědni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sz="2600" dirty="0" smtClean="0">
                <a:latin typeface="Arial" charset="0"/>
                <a:cs typeface="Arial" charset="0"/>
              </a:rPr>
              <a:t>zaměstnává ve svém aparátu 17 000 úředníků “bruselská byrokracie“</a:t>
            </a:r>
          </a:p>
          <a:p>
            <a:pPr eaLnBrk="1" hangingPunct="1">
              <a:buFont typeface="Arial" pitchFamily="34" charset="0"/>
              <a:buChar char="•"/>
            </a:pPr>
            <a:endParaRPr lang="cs-CZ" sz="26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47000">
              <a:srgbClr val="E6E6E6"/>
            </a:gs>
            <a:gs pos="85001">
              <a:srgbClr val="7D8496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213"/>
            <a:ext cx="8229600" cy="1143000"/>
          </a:xfrm>
        </p:spPr>
        <p:txBody>
          <a:bodyPr/>
          <a:lstStyle/>
          <a:p>
            <a:r>
              <a:rPr lang="cs-CZ" sz="2800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Evropský parlament (EP)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040560"/>
          </a:xfrm>
        </p:spPr>
        <p:txBody>
          <a:bodyPr/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jediná instituce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EU , jejíž členové jsou voleni v přímých a všeobecných volbách v členských státech</a:t>
            </a:r>
          </a:p>
          <a:p>
            <a:pPr marL="0" indent="0"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Projednává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vykonává řadu funkcí: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projednává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přijímá rozpočet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účastní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se  legislativního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procesu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projednává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otázky evropského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významu</a:t>
            </a:r>
          </a:p>
          <a:p>
            <a:pPr marL="0" lvl="1"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Sídlí (jedná):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Štrasburk (plenární zasedání) 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Brusel (parlamentní výbory) 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Lucemburk (sekretariát)</a:t>
            </a: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lvl="1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None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96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47000">
              <a:srgbClr val="E6E6E6"/>
            </a:gs>
            <a:gs pos="85001">
              <a:srgbClr val="7D8496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Soudní dvůr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/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nejvyšší soudní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orgán (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řeší spory mezi státy, institucemi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podniky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i soukromými osobami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nezávislý na členských státech EU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15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soudců ustanovených na 6 let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soudcům asistují tzv. Generální advokáti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soudci a advokáti jsou chráněni imunitou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, nezávislí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během funkčního období neodvolatelní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sídlí v Lucemburku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164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47000">
              <a:srgbClr val="E6E6E6"/>
            </a:gs>
            <a:gs pos="85001">
              <a:srgbClr val="7D8496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92D050"/>
                </a:solidFill>
              </a:rPr>
              <a:t>Evropský účetní dvůr</a:t>
            </a:r>
            <a:br>
              <a:rPr lang="cs-CZ" sz="2800" dirty="0">
                <a:solidFill>
                  <a:srgbClr val="92D050"/>
                </a:solidFill>
              </a:rPr>
            </a:b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600" dirty="0" smtClean="0">
                <a:latin typeface="Arial" charset="0"/>
                <a:cs typeface="Arial" charset="0"/>
              </a:rPr>
              <a:t>sídlí v Lucemburku</a:t>
            </a:r>
          </a:p>
          <a:p>
            <a:pPr eaLnBrk="1" hangingPunct="1"/>
            <a:r>
              <a:rPr lang="cs-CZ" sz="2600" dirty="0" smtClean="0">
                <a:latin typeface="Arial" charset="0"/>
                <a:cs typeface="Arial" charset="0"/>
              </a:rPr>
              <a:t>je tvořen sborem nezávislých účetních kontrolorů jmenovaných Radou EU, kteří prozkoumávají všechny výdaje a příjmy EU</a:t>
            </a:r>
          </a:p>
          <a:p>
            <a:pPr eaLnBrk="1" hangingPunct="1"/>
            <a:r>
              <a:rPr lang="cs-CZ" sz="2600" dirty="0" smtClean="0">
                <a:latin typeface="Arial" charset="0"/>
                <a:cs typeface="Arial" charset="0"/>
              </a:rPr>
              <a:t>další </a:t>
            </a:r>
            <a:r>
              <a:rPr lang="cs-CZ" sz="2600" dirty="0">
                <a:latin typeface="Arial" charset="0"/>
                <a:cs typeface="Arial" charset="0"/>
              </a:rPr>
              <a:t>informace studenti hledají na </a:t>
            </a:r>
            <a:r>
              <a:rPr lang="cs-CZ" sz="2600" dirty="0" smtClean="0">
                <a:latin typeface="Arial" charset="0"/>
                <a:cs typeface="Arial" charset="0"/>
              </a:rPr>
              <a:t>www.eca.eu.int</a:t>
            </a:r>
            <a:r>
              <a:rPr lang="cs-CZ" sz="2600" dirty="0">
                <a:latin typeface="Arial" charset="0"/>
                <a:cs typeface="Arial" charset="0"/>
              </a:rPr>
              <a:t> </a:t>
            </a:r>
            <a:r>
              <a:rPr lang="cs-CZ" sz="2600" dirty="0" smtClean="0">
                <a:latin typeface="Arial" charset="0"/>
                <a:cs typeface="Arial" charset="0"/>
              </a:rPr>
              <a:t>(získané </a:t>
            </a:r>
            <a:r>
              <a:rPr lang="cs-CZ" sz="2600" dirty="0">
                <a:latin typeface="Arial" charset="0"/>
                <a:cs typeface="Arial" charset="0"/>
              </a:rPr>
              <a:t>informace zapisují do sešitu)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41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47000">
              <a:srgbClr val="E6E6E6"/>
            </a:gs>
            <a:gs pos="85001">
              <a:srgbClr val="7D8496"/>
            </a:gs>
          </a:gsLst>
          <a:lin ang="7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92D050"/>
                </a:solidFill>
              </a:rPr>
              <a:t>Další instituce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600" dirty="0">
                <a:latin typeface="Arial" charset="0"/>
                <a:cs typeface="Arial" charset="0"/>
              </a:rPr>
              <a:t>Evropská úřední banka</a:t>
            </a:r>
          </a:p>
          <a:p>
            <a:pPr eaLnBrk="1" hangingPunct="1"/>
            <a:r>
              <a:rPr lang="cs-CZ" sz="2600" dirty="0">
                <a:latin typeface="Arial" charset="0"/>
                <a:cs typeface="Arial" charset="0"/>
              </a:rPr>
              <a:t>Evropská investiční banka</a:t>
            </a:r>
          </a:p>
          <a:p>
            <a:pPr eaLnBrk="1" hangingPunct="1"/>
            <a:r>
              <a:rPr lang="cs-CZ" sz="2600" dirty="0">
                <a:latin typeface="Arial" charset="0"/>
                <a:cs typeface="Arial" charset="0"/>
              </a:rPr>
              <a:t>Evropský ombudsman</a:t>
            </a:r>
          </a:p>
          <a:p>
            <a:pPr eaLnBrk="1" hangingPunct="1"/>
            <a:r>
              <a:rPr lang="cs-CZ" sz="2600" dirty="0">
                <a:latin typeface="Arial" charset="0"/>
                <a:cs typeface="Arial" charset="0"/>
              </a:rPr>
              <a:t>Hospodářský a sociální dvůr</a:t>
            </a:r>
          </a:p>
          <a:p>
            <a:pPr eaLnBrk="1" hangingPunct="1"/>
            <a:r>
              <a:rPr lang="cs-CZ" sz="2600" dirty="0">
                <a:latin typeface="Arial" charset="0"/>
                <a:cs typeface="Arial" charset="0"/>
              </a:rPr>
              <a:t>Výbor regionů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12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Prameny a literatura</a:t>
            </a:r>
            <a:r>
              <a:rPr lang="cs-CZ" sz="20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77500" lnSpcReduction="20000"/>
          </a:bodyPr>
          <a:lstStyle/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DUDÁK, Vladislav. a kol. </a:t>
            </a:r>
            <a:r>
              <a:rPr lang="cs-CZ" sz="2400" i="1" dirty="0" smtClean="0">
                <a:latin typeface="Arial" charset="0"/>
                <a:cs typeface="Arial" charset="0"/>
              </a:rPr>
              <a:t>Občanská nauka pro střední odborné školy.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pPr marL="0" indent="0" eaLnBrk="1" hangingPunct="1">
              <a:buNone/>
            </a:pP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    1. vyd. Praha: SPN - pedagogické nakladatelství, 2005, 326 s.</a:t>
            </a:r>
          </a:p>
          <a:p>
            <a:pPr marL="0" indent="0" eaLnBrk="1" hangingPunct="1">
              <a:buNone/>
            </a:pPr>
            <a:r>
              <a:rPr lang="cs-CZ" sz="2400">
                <a:latin typeface="Arial" charset="0"/>
                <a:cs typeface="Arial" charset="0"/>
              </a:rPr>
              <a:t> </a:t>
            </a:r>
            <a:r>
              <a:rPr lang="cs-CZ" sz="2400" smtClean="0">
                <a:latin typeface="Arial" charset="0"/>
                <a:cs typeface="Arial" charset="0"/>
              </a:rPr>
              <a:t>     </a:t>
            </a:r>
            <a:r>
              <a:rPr lang="cs-CZ" sz="2400" dirty="0" smtClean="0">
                <a:latin typeface="Arial" charset="0"/>
                <a:cs typeface="Arial" charset="0"/>
              </a:rPr>
              <a:t>ISBN 80-7235-233-4.</a:t>
            </a:r>
          </a:p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PEŠKOVÁ, Jaroslava. a kol. </a:t>
            </a:r>
            <a:r>
              <a:rPr lang="cs-CZ" sz="2400" i="1" dirty="0" smtClean="0">
                <a:latin typeface="Arial" charset="0"/>
                <a:cs typeface="Arial" charset="0"/>
              </a:rPr>
              <a:t>Základy společenských věd.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Eurolex</a:t>
            </a:r>
            <a:r>
              <a:rPr lang="cs-CZ" sz="2400" dirty="0" smtClean="0">
                <a:latin typeface="Arial" charset="0"/>
                <a:cs typeface="Arial" charset="0"/>
              </a:rPr>
              <a:t> Bohemia, 2004. ISBN 80-86432-66-1.</a:t>
            </a: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latin typeface="Arial" charset="0"/>
                <a:cs typeface="Arial" charset="0"/>
              </a:rPr>
              <a:t>sw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Smart</a:t>
            </a:r>
            <a:r>
              <a:rPr lang="cs-CZ" sz="2400" dirty="0" smtClean="0">
                <a:latin typeface="Arial" charset="0"/>
                <a:cs typeface="Arial" charset="0"/>
              </a:rPr>
              <a:t> Notebook a MS Office.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875</TotalTime>
  <Words>397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Rada EU</vt:lpstr>
      <vt:lpstr>Evropská komise (EK)</vt:lpstr>
      <vt:lpstr>Evropský parlament (EP)</vt:lpstr>
      <vt:lpstr>Soudní dvůr</vt:lpstr>
      <vt:lpstr>Evropský účetní dvůr </vt:lpstr>
      <vt:lpstr>Další instituce </vt:lpstr>
      <vt:lpstr>Prameny a literatura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100</cp:revision>
  <dcterms:created xsi:type="dcterms:W3CDTF">2012-11-30T22:17:21Z</dcterms:created>
  <dcterms:modified xsi:type="dcterms:W3CDTF">2014-05-19T05:17:29Z</dcterms:modified>
</cp:coreProperties>
</file>