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9" r:id="rId4"/>
    <p:sldId id="261" r:id="rId5"/>
    <p:sldId id="262" r:id="rId6"/>
    <p:sldId id="268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990033"/>
    <a:srgbClr val="A81F14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19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B534FF-AC30-4D6E-B74C-0A2CB83DC567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E964E-6FFA-4D33-A94C-ED3D14C3E4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FB828-3023-4209-9657-4FBD1692462A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8A1F1D-1205-47BF-B9E3-CC40ABAB1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853B49-22D9-4C21-ABA8-635DA0FA4C3F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68D66-C251-4FAF-9E76-9932175ADB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7E6DF-F651-410F-B9D3-6689C48EB647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FA615-3EA7-4C01-999B-F0F46085C5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FD9A1-85C3-4504-B84D-70A754D56D5F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411E3-791A-4D0B-9029-F94D9947EF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74B3A-459E-45BE-A03A-9CCF3D4D983D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3D6D3-374D-4488-9CFD-34708363DF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27AED-D0D4-49AA-95FA-D64A3874ED7F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36DE7-7D72-4CA8-98FE-A4C82E67A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C9204-0FC5-48AB-8799-377C8CAE2714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682B7-0EC9-493D-A534-AC7C54EA3E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211002-C079-4109-A15A-9E28B46FDEC7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0C9E4-7C3C-4EF2-B5D2-CA37256683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D8C92-BB84-4CDF-9B89-30879B75FFFD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54435-12BE-43A0-811F-A2118D8DC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0DC75-EED4-4D87-BD99-D702F755E273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E0B466-9055-4E50-8A47-58F12819AE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8A97D5F-E750-4364-9B72-3C0B7A17FD16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0D45FE-98B4-4C79-93F0-1FC2D787E7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Martina Slánská Kalhousová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VY_32_INOVACE_6_CLOVEK_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A_ SVET_01 </a:t>
                      </a:r>
                    </a:p>
                    <a:p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C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 je to filosofie?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Člověk a svět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 lyceum / Obchodní akademie,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leden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Filosofie jako věda, otázky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ve filosofii, filosofické tázání, úkol filosofie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učiva, kladení filosofických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otázek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32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Potřebujeme filosofii?</a:t>
            </a:r>
            <a:endParaRPr lang="cs-CZ" sz="3200" b="1" dirty="0" smtClean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spcBef>
                <a:spcPts val="1800"/>
              </a:spcBef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spcBef>
                <a:spcPts val="1800"/>
              </a:spcBef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Co je to filosofie?</a:t>
            </a:r>
          </a:p>
          <a:p>
            <a:pPr algn="ctr"/>
            <a:endParaRPr lang="cs-CZ" sz="2800" b="1" dirty="0" smtClean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28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Motto: „Základem humanitní vzdělanosti není naučený seznam teorií, nýbrž zážitek počáteční reflexe.“</a:t>
            </a:r>
          </a:p>
          <a:p>
            <a:endParaRPr lang="cs-CZ" b="1" dirty="0" smtClean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476250"/>
            <a:ext cx="7772400" cy="1008063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solidFill>
                  <a:srgbClr val="00B0F0"/>
                </a:solidFill>
                <a:ea typeface="+mn-ea"/>
                <a:cs typeface="Arial" pitchFamily="34" charset="0"/>
              </a:rPr>
              <a:t>Co si představíte pod slovem filosofie?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16013" y="1700213"/>
            <a:ext cx="7200900" cy="417671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 </a:t>
            </a:r>
          </a:p>
        </p:txBody>
      </p:sp>
      <p:sp>
        <p:nvSpPr>
          <p:cNvPr id="6" name="Elipsa 5"/>
          <p:cNvSpPr/>
          <p:nvPr/>
        </p:nvSpPr>
        <p:spPr>
          <a:xfrm>
            <a:off x="3059832" y="2564904"/>
            <a:ext cx="3312368" cy="20882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Filosofie</a:t>
            </a:r>
            <a:endParaRPr lang="cs-CZ" sz="3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 flipH="1" flipV="1">
            <a:off x="1835150" y="2133600"/>
            <a:ext cx="1296988" cy="5746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H="1">
            <a:off x="1403350" y="3933825"/>
            <a:ext cx="1368425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2339975" y="4724400"/>
            <a:ext cx="1152525" cy="7921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H="1">
            <a:off x="4067175" y="5084763"/>
            <a:ext cx="504825" cy="10810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580063" y="4941888"/>
            <a:ext cx="863600" cy="10795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6516688" y="4149725"/>
            <a:ext cx="1150937" cy="7191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6443663" y="2565400"/>
            <a:ext cx="1368425" cy="576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5435600" y="1628775"/>
            <a:ext cx="792163" cy="8636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H="1" flipV="1">
            <a:off x="3924300" y="1484313"/>
            <a:ext cx="287338" cy="8651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Filosofie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12874"/>
            <a:ext cx="8229600" cy="4824437"/>
          </a:xfrm>
        </p:spPr>
        <p:txBody>
          <a:bodyPr/>
          <a:lstStyle/>
          <a:p>
            <a:pPr eaLnBrk="1" hangingPunct="1"/>
            <a:r>
              <a:rPr lang="cs-CZ" sz="2800" i="1" dirty="0" err="1" smtClean="0">
                <a:latin typeface="Arial" charset="0"/>
                <a:cs typeface="Arial" charset="0"/>
              </a:rPr>
              <a:t>Filein</a:t>
            </a:r>
            <a:r>
              <a:rPr lang="cs-CZ" sz="2800" dirty="0" smtClean="0">
                <a:latin typeface="Arial" charset="0"/>
                <a:cs typeface="Arial" charset="0"/>
              </a:rPr>
              <a:t> = milovat, </a:t>
            </a:r>
            <a:r>
              <a:rPr lang="cs-CZ" sz="2800" i="1" dirty="0" err="1" smtClean="0">
                <a:latin typeface="Arial" charset="0"/>
                <a:cs typeface="Arial" charset="0"/>
              </a:rPr>
              <a:t>sofia</a:t>
            </a:r>
            <a:r>
              <a:rPr lang="cs-CZ" sz="2800" dirty="0" smtClean="0">
                <a:latin typeface="Arial" charset="0"/>
                <a:cs typeface="Arial" charset="0"/>
              </a:rPr>
              <a:t> = moudrost</a:t>
            </a:r>
          </a:p>
          <a:p>
            <a:pPr eaLnBrk="1" hangingPunct="1"/>
            <a:r>
              <a:rPr lang="cs-CZ" sz="2800" b="1" dirty="0" smtClean="0">
                <a:latin typeface="Arial" charset="0"/>
                <a:cs typeface="Arial" charset="0"/>
              </a:rPr>
              <a:t>Soustava uvažování hledající odpovědi na nejzákladnější otázky týkající se problematiky světa, poznání, člověka a společnosti</a:t>
            </a:r>
          </a:p>
          <a:p>
            <a:pPr eaLnBrk="1" hangingPunct="1">
              <a:spcBef>
                <a:spcPts val="1800"/>
              </a:spcBef>
            </a:pPr>
            <a:r>
              <a:rPr lang="cs-CZ" sz="2800" dirty="0" smtClean="0">
                <a:latin typeface="Arial" charset="0"/>
                <a:cs typeface="Arial" charset="0"/>
              </a:rPr>
              <a:t>Celý náš svět je </a:t>
            </a:r>
            <a:r>
              <a:rPr lang="cs-CZ" sz="2800" b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OTÁZKA</a:t>
            </a: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:</a:t>
            </a: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ü"/>
            </a:pP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praktické</a:t>
            </a:r>
          </a:p>
          <a:p>
            <a:pPr eaLnBrk="1" hangingPunct="1">
              <a:buFont typeface="Wingdings" pitchFamily="2" charset="2"/>
              <a:buChar char="ü"/>
            </a:pP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za rámec praktických otázek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sz="2800" i="1" dirty="0" smtClean="0">
                <a:latin typeface="Arial" charset="0"/>
                <a:cs typeface="Arial" charset="0"/>
              </a:rPr>
              <a:t>Kolik je hodin? Proč jsem na světě?</a:t>
            </a:r>
            <a:r>
              <a:rPr lang="cs-CZ" sz="2800" i="1" dirty="0" smtClean="0">
                <a:cs typeface="Arial" charset="0"/>
              </a:rPr>
              <a:t> Co je to láska? </a:t>
            </a:r>
            <a:endParaRPr lang="cs-CZ" sz="2800" b="1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971550" y="188913"/>
            <a:ext cx="7772400" cy="1143000"/>
          </a:xfrm>
        </p:spPr>
        <p:txBody>
          <a:bodyPr rtlCol="0">
            <a:normAutofit/>
          </a:bodyPr>
          <a:lstStyle/>
          <a:p>
            <a:pPr marL="800100" indent="-800100" algn="r"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Dělení otázek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41438"/>
            <a:ext cx="8229600" cy="4784725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PRAKTICKÉ OTÁZKY 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cs typeface="Arial" pitchFamily="34" charset="0"/>
              </a:rPr>
              <a:t>Z běžného života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cs typeface="Arial" pitchFamily="34" charset="0"/>
              </a:rPr>
              <a:t>Chceme dobře obstát v tomto světě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cs typeface="Arial" pitchFamily="34" charset="0"/>
              </a:rPr>
              <a:t>Řešení je obvykle „technickou záležitostí“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cs typeface="Arial" pitchFamily="34" charset="0"/>
              </a:rPr>
              <a:t>Některé mohou být tzv. „povzdechem“</a:t>
            </a:r>
          </a:p>
          <a:p>
            <a:pPr eaLnBrk="1" fontAlgn="auto" hangingPunct="1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cs typeface="Arial" pitchFamily="34" charset="0"/>
              </a:rPr>
              <a:t>Příklad: </a:t>
            </a:r>
            <a:r>
              <a:rPr lang="cs-CZ" sz="2800" b="1" i="1" dirty="0" smtClean="0">
                <a:cs typeface="Arial" pitchFamily="34" charset="0"/>
              </a:rPr>
              <a:t>„Proč pořád prší?</a:t>
            </a:r>
            <a:r>
              <a:rPr lang="cs-CZ" sz="2800" dirty="0" smtClean="0">
                <a:cs typeface="Arial" pitchFamily="34" charset="0"/>
              </a:rPr>
              <a:t>“ </a:t>
            </a:r>
          </a:p>
          <a:p>
            <a:pPr eaLnBrk="1" fontAlgn="auto" hangingPunct="1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800" dirty="0" smtClean="0">
                <a:cs typeface="Arial" pitchFamily="34" charset="0"/>
              </a:rPr>
              <a:t> povodně (závažné)</a:t>
            </a:r>
          </a:p>
          <a:p>
            <a:pPr eaLnBrk="1" fontAlgn="auto" hangingPunct="1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Font typeface="Wingdings" pitchFamily="2" charset="2"/>
              <a:buChar char="ü"/>
              <a:defRPr/>
            </a:pPr>
            <a:r>
              <a:rPr lang="cs-CZ" sz="2800" dirty="0" smtClean="0">
                <a:cs typeface="Arial" pitchFamily="34" charset="0"/>
              </a:rPr>
              <a:t> výlet (nezávažné)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800100" indent="-800100" algn="r"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Dělení otázek</a:t>
            </a:r>
            <a:endParaRPr lang="cs-CZ" sz="32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ZA RÁMEC PRAKTICKÝCH OTÁZEK</a:t>
            </a:r>
          </a:p>
          <a:p>
            <a:pPr eaLnBrk="1" fontAlgn="auto" hangingPunct="1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Technicky moc neřešitelné</a:t>
            </a:r>
          </a:p>
          <a:p>
            <a:pPr eaLnBrk="1" fontAlgn="auto" hangingPunct="1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Touha po pochopení smyslu toho, co se stalo </a:t>
            </a:r>
          </a:p>
          <a:p>
            <a:pPr eaLnBrk="1" fontAlgn="auto" hangingPunct="1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Příklad: 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„Proč existuje trápení?“</a:t>
            </a:r>
          </a:p>
          <a:p>
            <a:pPr eaLnBrk="1" fontAlgn="auto" hangingPunct="1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b="1" i="1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Uveďte další otázky tohoto typu</a:t>
            </a:r>
          </a:p>
          <a:p>
            <a:pPr eaLnBrk="1" fontAlgn="auto" hangingPunct="1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None/>
              <a:defRPr/>
            </a:pPr>
            <a:endParaRPr lang="cs-CZ" sz="2800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marL="800100" indent="-800100" algn="r"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Otázky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lnSpc>
                <a:spcPct val="90000"/>
              </a:lnSpc>
              <a:buNone/>
            </a:pPr>
            <a:r>
              <a:rPr lang="cs-CZ" sz="2800" i="1" dirty="0" smtClean="0">
                <a:latin typeface="Arial" charset="0"/>
                <a:cs typeface="Arial" charset="0"/>
              </a:rPr>
              <a:t>Člověk je bytostí, která si je vědoma svého počátku (zrození) a svého konce (smrt)</a:t>
            </a:r>
          </a:p>
          <a:p>
            <a:pPr algn="ctr" eaLnBrk="1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cs-CZ" sz="2800" i="1" dirty="0" smtClean="0">
                <a:latin typeface="Arial" charset="0"/>
                <a:cs typeface="Arial" charset="0"/>
              </a:rPr>
              <a:t>Je více než zvíře - jako </a:t>
            </a:r>
            <a:r>
              <a:rPr lang="cs-CZ" sz="2800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ROZUMNÁ</a:t>
            </a:r>
            <a:r>
              <a:rPr lang="cs-CZ" sz="2800" i="1" dirty="0" smtClean="0">
                <a:latin typeface="Arial" charset="0"/>
                <a:cs typeface="Arial" charset="0"/>
              </a:rPr>
              <a:t> bytost, vědoma sama sebe potřebuje nalézt ještě JINÝ, VYŠŠÍ, smysl svého konání</a:t>
            </a:r>
          </a:p>
          <a:p>
            <a:pPr eaLnBrk="1" hangingPunct="1">
              <a:lnSpc>
                <a:spcPct val="90000"/>
              </a:lnSpc>
              <a:spcBef>
                <a:spcPts val="1800"/>
              </a:spcBef>
            </a:pPr>
            <a:r>
              <a:rPr lang="cs-CZ" sz="2800" dirty="0" smtClean="0">
                <a:latin typeface="Arial" charset="0"/>
                <a:cs typeface="Arial" charset="0"/>
              </a:rPr>
              <a:t>Filosofie se tedy zabývá </a:t>
            </a:r>
            <a:r>
              <a:rPr lang="cs-CZ" sz="2800" b="1" i="1" dirty="0" smtClean="0">
                <a:latin typeface="Arial" charset="0"/>
                <a:cs typeface="Arial" charset="0"/>
              </a:rPr>
              <a:t>těmi nejobecnějšími otázkami. </a:t>
            </a:r>
            <a:r>
              <a:rPr lang="cs-CZ" sz="2800" dirty="0" smtClean="0">
                <a:latin typeface="Arial" charset="0"/>
                <a:cs typeface="Arial" charset="0"/>
              </a:rPr>
              <a:t>– „Existuje nějaká spravedlnost?“</a:t>
            </a:r>
          </a:p>
          <a:p>
            <a:pPr eaLnBrk="1" hangingPunct="1">
              <a:lnSpc>
                <a:spcPct val="90000"/>
              </a:lnSpc>
              <a:spcBef>
                <a:spcPts val="1800"/>
              </a:spcBef>
            </a:pPr>
            <a:r>
              <a:rPr lang="cs-CZ" sz="2800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Klade si někdo ve třídě podobné otázky?</a:t>
            </a:r>
          </a:p>
          <a:p>
            <a:pPr eaLnBrk="1" hangingPunct="1">
              <a:lnSpc>
                <a:spcPct val="90000"/>
              </a:lnSpc>
              <a:spcBef>
                <a:spcPts val="1800"/>
              </a:spcBef>
            </a:pPr>
            <a:r>
              <a:rPr lang="cs-CZ" sz="2800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Řízená diskuse, popř. zadání domácího úkolu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marL="800100" indent="-800100" algn="r"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Kdy se člověk začne ptát?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484784"/>
            <a:ext cx="8291264" cy="4752528"/>
          </a:xfrm>
        </p:spPr>
        <p:txBody>
          <a:bodyPr/>
          <a:lstStyle/>
          <a:p>
            <a:pPr eaLnBrk="1" hangingPunct="1"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Potřeba klást si naléhavé základní otázky a hledat na ně odpovědi je lidem vlastní a to zvláště za:</a:t>
            </a:r>
          </a:p>
          <a:p>
            <a:pPr eaLnBrk="1" hangingPunct="1">
              <a:spcBef>
                <a:spcPts val="1800"/>
              </a:spcBef>
            </a:pP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mimořádných životních situacích </a:t>
            </a:r>
            <a:r>
              <a:rPr lang="cs-CZ" sz="2800" dirty="0" smtClean="0">
                <a:latin typeface="Arial" charset="0"/>
                <a:cs typeface="Arial" charset="0"/>
              </a:rPr>
              <a:t>(úmrtí blízkého, rozchod, ztráta zaměstnání…)</a:t>
            </a:r>
          </a:p>
          <a:p>
            <a:pPr eaLnBrk="1" hangingPunct="1"/>
            <a:r>
              <a:rPr lang="cs-CZ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při </a:t>
            </a: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zážitku hlubšího tajemného obdivu </a:t>
            </a:r>
            <a:r>
              <a:rPr lang="cs-CZ" sz="2800" dirty="0" smtClean="0">
                <a:latin typeface="Arial" charset="0"/>
                <a:cs typeface="Arial" charset="0"/>
              </a:rPr>
              <a:t>(krása přírody…)</a:t>
            </a:r>
          </a:p>
          <a:p>
            <a:pPr eaLnBrk="1" hangingPunct="1"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algn="ctr" eaLnBrk="1" hangingPunct="1">
              <a:spcBef>
                <a:spcPts val="1800"/>
              </a:spcBef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Pro porozumění sobě samému je třeba si klást tyto otázky, zároveň ale zjišťujeme, že většina z nich je svým způsobem </a:t>
            </a:r>
            <a:r>
              <a:rPr lang="cs-CZ" sz="2400" b="1" dirty="0" smtClean="0">
                <a:latin typeface="Arial" charset="0"/>
                <a:cs typeface="Arial" charset="0"/>
              </a:rPr>
              <a:t>nezodpověditelná</a:t>
            </a:r>
            <a:endParaRPr lang="cs-CZ" sz="2400" dirty="0" smtClean="0">
              <a:latin typeface="Arial" charset="0"/>
              <a:cs typeface="Arial" charset="0"/>
            </a:endParaRPr>
          </a:p>
        </p:txBody>
      </p:sp>
      <p:pic>
        <p:nvPicPr>
          <p:cNvPr id="7172" name="Obrázek 5" descr="Tulips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4077072"/>
            <a:ext cx="1368425" cy="1027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marL="800100" indent="-800100" algn="r"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Filosofické tázání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pPr algn="ctr" eaLnBrk="1" hangingPunct="1"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Snaží se kriticky vše prověřovat, nesetrvávat na předsudcích</a:t>
            </a:r>
          </a:p>
          <a:p>
            <a:pPr eaLnBrk="1" hangingPunct="1">
              <a:spcBef>
                <a:spcPts val="1800"/>
              </a:spcBef>
              <a:spcAft>
                <a:spcPts val="1800"/>
              </a:spcAft>
            </a:pPr>
            <a:r>
              <a:rPr lang="cs-CZ" sz="2800" dirty="0" smtClean="0">
                <a:latin typeface="Arial" charset="0"/>
                <a:cs typeface="Arial" charset="0"/>
              </a:rPr>
              <a:t>Řecké </a:t>
            </a:r>
            <a:r>
              <a:rPr lang="cs-CZ" sz="2800" b="1" i="1" dirty="0" err="1" smtClean="0">
                <a:latin typeface="Arial" charset="0"/>
                <a:cs typeface="Arial" charset="0"/>
              </a:rPr>
              <a:t>krino</a:t>
            </a:r>
            <a:r>
              <a:rPr lang="cs-CZ" sz="2800" dirty="0" smtClean="0">
                <a:latin typeface="Arial" charset="0"/>
                <a:cs typeface="Arial" charset="0"/>
              </a:rPr>
              <a:t> = třídit, volit, soudit</a:t>
            </a:r>
          </a:p>
          <a:p>
            <a:pPr eaLnBrk="1" hangingPunct="1"/>
            <a:r>
              <a:rPr lang="cs-CZ" sz="2800" dirty="0" smtClean="0">
                <a:latin typeface="Arial" charset="0"/>
                <a:cs typeface="Arial" charset="0"/>
              </a:rPr>
              <a:t>Nelze hned přijmout to, co se nabízí – může to být </a:t>
            </a:r>
            <a:r>
              <a:rPr lang="cs-CZ" sz="2800" b="1" dirty="0" smtClean="0">
                <a:latin typeface="Arial" charset="0"/>
                <a:cs typeface="Arial" charset="0"/>
              </a:rPr>
              <a:t>zdání</a:t>
            </a:r>
            <a:r>
              <a:rPr lang="cs-CZ" sz="2800" dirty="0" smtClean="0">
                <a:latin typeface="Arial" charset="0"/>
                <a:cs typeface="Arial" charset="0"/>
              </a:rPr>
              <a:t> (</a:t>
            </a:r>
            <a:r>
              <a:rPr lang="cs-CZ" sz="2800" i="1" dirty="0" err="1" smtClean="0">
                <a:latin typeface="Arial" charset="0"/>
                <a:cs typeface="Arial" charset="0"/>
              </a:rPr>
              <a:t>doxa</a:t>
            </a:r>
            <a:r>
              <a:rPr lang="cs-CZ" sz="2800" dirty="0" smtClean="0">
                <a:latin typeface="Arial" charset="0"/>
                <a:cs typeface="Arial" charset="0"/>
              </a:rPr>
              <a:t>) nikoli </a:t>
            </a:r>
            <a:r>
              <a:rPr lang="cs-CZ" sz="2800" b="1" dirty="0" smtClean="0">
                <a:latin typeface="Arial" charset="0"/>
                <a:cs typeface="Arial" charset="0"/>
              </a:rPr>
              <a:t>pravda </a:t>
            </a:r>
            <a:r>
              <a:rPr lang="cs-CZ" sz="2800" dirty="0" smtClean="0">
                <a:latin typeface="Arial" charset="0"/>
                <a:cs typeface="Arial" charset="0"/>
              </a:rPr>
              <a:t>(</a:t>
            </a:r>
            <a:r>
              <a:rPr lang="cs-CZ" sz="2800" i="1" dirty="0" err="1" smtClean="0">
                <a:latin typeface="Arial" charset="0"/>
                <a:cs typeface="Arial" charset="0"/>
              </a:rPr>
              <a:t>aletheia</a:t>
            </a:r>
            <a:r>
              <a:rPr lang="cs-CZ" sz="2800" dirty="0" smtClean="0">
                <a:latin typeface="Arial" charset="0"/>
                <a:cs typeface="Arial" charset="0"/>
              </a:rPr>
              <a:t>)</a:t>
            </a:r>
          </a:p>
          <a:p>
            <a:pPr eaLnBrk="1" hangingPunct="1">
              <a:spcBef>
                <a:spcPts val="1800"/>
              </a:spcBef>
            </a:pPr>
            <a:r>
              <a:rPr lang="cs-CZ" sz="2800" dirty="0" smtClean="0">
                <a:latin typeface="Arial" charset="0"/>
                <a:cs typeface="Arial" charset="0"/>
              </a:rPr>
              <a:t>Dle klasické filosofie nás klamou </a:t>
            </a: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smysly</a:t>
            </a:r>
            <a:r>
              <a:rPr lang="cs-CZ" sz="2800" dirty="0" smtClean="0">
                <a:latin typeface="Arial" charset="0"/>
                <a:cs typeface="Arial" charset="0"/>
              </a:rPr>
              <a:t> </a:t>
            </a:r>
            <a:r>
              <a:rPr lang="cs-CZ" sz="2400" dirty="0" smtClean="0">
                <a:latin typeface="Arial" charset="0"/>
                <a:cs typeface="Arial" charset="0"/>
              </a:rPr>
              <a:t>(Příklad: hůl ve vodě, dodnes říkáme, že Slunce vychází…)</a:t>
            </a:r>
          </a:p>
          <a:p>
            <a:pPr eaLnBrk="1" hangingPunct="1"/>
            <a:r>
              <a:rPr lang="cs-CZ" sz="2800" dirty="0" smtClean="0">
                <a:latin typeface="Arial" charset="0"/>
                <a:cs typeface="Arial" charset="0"/>
              </a:rPr>
              <a:t>Naše </a:t>
            </a: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vědomí</a:t>
            </a:r>
            <a:r>
              <a:rPr lang="cs-CZ" sz="2800" dirty="0" smtClean="0">
                <a:latin typeface="Arial" charset="0"/>
                <a:cs typeface="Arial" charset="0"/>
              </a:rPr>
              <a:t> trpí také řadou předsudků </a:t>
            </a:r>
            <a:r>
              <a:rPr lang="cs-CZ" sz="2400" dirty="0" smtClean="0">
                <a:latin typeface="Arial" charset="0"/>
                <a:cs typeface="Arial" charset="0"/>
              </a:rPr>
              <a:t>(Příklad: menší tvořivost a schopnost myšlení žen)</a:t>
            </a:r>
            <a:endParaRPr lang="cs-CZ" sz="2400" u="sng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marL="800100" indent="-800100" algn="r"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Úkol filosofie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800" dirty="0" smtClean="0">
                <a:latin typeface="Arial" charset="0"/>
                <a:cs typeface="Arial" charset="0"/>
              </a:rPr>
              <a:t>Zpochybňovat naše vědění</a:t>
            </a:r>
          </a:p>
          <a:p>
            <a:pPr eaLnBrk="1" hangingPunct="1"/>
            <a:r>
              <a:rPr lang="cs-CZ" sz="2800" dirty="0" smtClean="0">
                <a:latin typeface="Arial" charset="0"/>
                <a:cs typeface="Arial" charset="0"/>
              </a:rPr>
              <a:t>Poukazovat na nedostatky, rozpory</a:t>
            </a:r>
          </a:p>
          <a:p>
            <a:pPr eaLnBrk="1" hangingPunct="1"/>
            <a:r>
              <a:rPr lang="cs-CZ" sz="2800" dirty="0" smtClean="0">
                <a:latin typeface="Arial" charset="0"/>
                <a:cs typeface="Arial" charset="0"/>
              </a:rPr>
              <a:t>Navrhovat  nové úhly pohledů</a:t>
            </a:r>
          </a:p>
          <a:p>
            <a:pPr eaLnBrk="1" hangingPunct="1"/>
            <a:r>
              <a:rPr lang="cs-CZ" sz="2800" dirty="0" smtClean="0">
                <a:latin typeface="Arial" charset="0"/>
                <a:cs typeface="Arial" charset="0"/>
              </a:rPr>
              <a:t>Ideálem filosofie je </a:t>
            </a:r>
            <a:r>
              <a:rPr 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bezpředsudkovost</a:t>
            </a:r>
            <a:r>
              <a:rPr lang="cs-CZ" sz="2800" dirty="0" smtClean="0">
                <a:latin typeface="Arial" charset="0"/>
                <a:cs typeface="Arial" charset="0"/>
              </a:rPr>
              <a:t> = ideál nekonečný (tkvíme na své době, jsme podrobeni své tělesnosti)</a:t>
            </a:r>
          </a:p>
          <a:p>
            <a:pPr eaLnBrk="1" hangingPunct="1">
              <a:buFont typeface="Arial" charset="0"/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2800" dirty="0" smtClean="0">
                <a:solidFill>
                  <a:srgbClr val="00B0F0"/>
                </a:solidFill>
                <a:latin typeface="Arial" charset="0"/>
                <a:cs typeface="Arial" charset="0"/>
              </a:rPr>
              <a:t>Četba a diskuse nad Platonovým Mýtem o jeskyni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200" b="1" dirty="0" smtClean="0">
                <a:cs typeface="Arial" charset="0"/>
              </a:rPr>
              <a:t>Zdroje a autorská práva</a:t>
            </a:r>
            <a:r>
              <a:rPr lang="cs-CZ" sz="3200" b="1" dirty="0" smtClean="0">
                <a:latin typeface="Arial" charset="0"/>
                <a:cs typeface="Arial" charset="0"/>
              </a:rPr>
              <a:t>  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 rtlCol="0">
            <a:normAutofit fontScale="77500" lnSpcReduction="20000"/>
          </a:bodyPr>
          <a:lstStyle/>
          <a:p>
            <a:pPr eaLnBrk="1" hangingPunct="1"/>
            <a:r>
              <a:rPr lang="cs-CZ" sz="2400" dirty="0" smtClean="0">
                <a:latin typeface="Arial" charset="0"/>
                <a:cs typeface="Arial" charset="0"/>
              </a:rPr>
              <a:t>DUDÁK, Vladislav. a kol. </a:t>
            </a:r>
            <a:r>
              <a:rPr lang="cs-CZ" sz="2400" i="1" dirty="0" smtClean="0">
                <a:latin typeface="Arial" charset="0"/>
                <a:cs typeface="Arial" charset="0"/>
              </a:rPr>
              <a:t>Občanská nauka pro střední odborné školy.</a:t>
            </a:r>
            <a:r>
              <a:rPr lang="cs-CZ" sz="2400" dirty="0" smtClean="0">
                <a:latin typeface="Arial" charset="0"/>
                <a:cs typeface="Arial" charset="0"/>
              </a:rPr>
              <a:t> 1. </a:t>
            </a:r>
            <a:r>
              <a:rPr lang="cs-CZ" sz="2400" dirty="0" err="1" smtClean="0">
                <a:latin typeface="Arial" charset="0"/>
                <a:cs typeface="Arial" charset="0"/>
              </a:rPr>
              <a:t>vyd</a:t>
            </a:r>
            <a:r>
              <a:rPr lang="cs-CZ" sz="2400" dirty="0" smtClean="0">
                <a:latin typeface="Arial" charset="0"/>
                <a:cs typeface="Arial" charset="0"/>
              </a:rPr>
              <a:t>. Praha: SPN - pedagogické nakladatelství, 2005, 326 s. ISBN 80-7235-233-4.</a:t>
            </a:r>
          </a:p>
          <a:p>
            <a:pPr eaLnBrk="1" hangingPunct="1"/>
            <a:r>
              <a:rPr lang="cs-CZ" sz="2400" dirty="0" smtClean="0">
                <a:latin typeface="Arial" charset="0"/>
                <a:cs typeface="Arial" charset="0"/>
              </a:rPr>
              <a:t>PEŠKOVÁ, Jaroslava. a kol. </a:t>
            </a:r>
            <a:r>
              <a:rPr lang="cs-CZ" sz="2400" i="1" dirty="0" smtClean="0">
                <a:latin typeface="Arial" charset="0"/>
                <a:cs typeface="Arial" charset="0"/>
              </a:rPr>
              <a:t>Základy společenských věd. </a:t>
            </a:r>
            <a:r>
              <a:rPr lang="cs-CZ" sz="2400" dirty="0" smtClean="0">
                <a:latin typeface="Arial" charset="0"/>
                <a:cs typeface="Arial" charset="0"/>
              </a:rPr>
              <a:t>Praha: </a:t>
            </a:r>
            <a:r>
              <a:rPr lang="cs-CZ" sz="2400" dirty="0" err="1" smtClean="0">
                <a:latin typeface="Arial" charset="0"/>
                <a:cs typeface="Arial" charset="0"/>
              </a:rPr>
              <a:t>Eurolex</a:t>
            </a:r>
            <a:r>
              <a:rPr lang="cs-CZ" sz="2400" dirty="0" smtClean="0">
                <a:latin typeface="Arial" charset="0"/>
                <a:cs typeface="Arial" charset="0"/>
              </a:rPr>
              <a:t> Bohemia, 2004. ISBN 80-86432-66-1.</a:t>
            </a:r>
          </a:p>
          <a:p>
            <a:pPr eaLnBrk="1" hangingPunct="1">
              <a:buNone/>
            </a:pPr>
            <a:endParaRPr lang="cs-CZ" sz="2400" dirty="0" smtClean="0">
              <a:latin typeface="Arial" charset="0"/>
              <a:cs typeface="Arial" charset="0"/>
            </a:endParaRP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Dílo smí být dále šířeno pod licencí CC BY-SA.</a:t>
            </a: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Materiály jsou určeny pro bezplatné používání pro potřeby výuky a vzdělávání na všech typech škol</a:t>
            </a:r>
            <a:br>
              <a:rPr lang="cs-CZ" sz="2400" dirty="0" smtClean="0">
                <a:latin typeface="Arial" charset="0"/>
                <a:cs typeface="Arial" charset="0"/>
              </a:rPr>
            </a:br>
            <a:r>
              <a:rPr lang="cs-CZ" sz="2400" dirty="0" smtClean="0">
                <a:latin typeface="Arial" charset="0"/>
                <a:cs typeface="Arial" charset="0"/>
              </a:rPr>
              <a:t>a školských zařízení. Jakékoliv další využití podléhá autorskému zákonu.</a:t>
            </a: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Všechna neocitovaná autorská díla jsou dílem autora.</a:t>
            </a:r>
          </a:p>
          <a:p>
            <a:pPr algn="ctr" eaLnBrk="1" hangingPunct="1"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Všechny neocitované kliparty a další grafické objekty jsou součástí prostředků výukového </a:t>
            </a:r>
            <a:r>
              <a:rPr lang="cs-CZ" sz="2400" dirty="0" err="1" smtClean="0">
                <a:latin typeface="Arial" charset="0"/>
                <a:cs typeface="Arial" charset="0"/>
              </a:rPr>
              <a:t>sw</a:t>
            </a:r>
            <a:r>
              <a:rPr lang="cs-CZ" sz="2400" dirty="0" smtClean="0">
                <a:latin typeface="Arial" charset="0"/>
                <a:cs typeface="Arial" charset="0"/>
              </a:rPr>
              <a:t> </a:t>
            </a:r>
            <a:r>
              <a:rPr lang="cs-CZ" sz="2400" dirty="0" err="1" smtClean="0">
                <a:latin typeface="Arial" charset="0"/>
                <a:cs typeface="Arial" charset="0"/>
              </a:rPr>
              <a:t>Smart</a:t>
            </a:r>
            <a:r>
              <a:rPr lang="cs-CZ" sz="2400" dirty="0" smtClean="0">
                <a:latin typeface="Arial" charset="0"/>
                <a:cs typeface="Arial" charset="0"/>
              </a:rPr>
              <a:t> Notebook a MS Office.</a:t>
            </a: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776</TotalTime>
  <Words>574</Words>
  <Application>Microsoft Office PowerPoint</Application>
  <PresentationFormat>Předvádění na obrazovce (4:3)</PresentationFormat>
  <Paragraphs>83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Obchodní akademie, Střední odborná škola  a Jazyková škola s právem státní jazykové zkoušky,  Hradec Králové</vt:lpstr>
      <vt:lpstr>Potřebujeme filosofii?</vt:lpstr>
      <vt:lpstr>Co si představíte pod slovem filosofie?</vt:lpstr>
      <vt:lpstr>Filosofie</vt:lpstr>
      <vt:lpstr>Dělení otázek</vt:lpstr>
      <vt:lpstr>Dělení otázek</vt:lpstr>
      <vt:lpstr>Otázky</vt:lpstr>
      <vt:lpstr>Kdy se člověk začne ptát?</vt:lpstr>
      <vt:lpstr>Filosofické tázání</vt:lpstr>
      <vt:lpstr>Úkol filosofie</vt:lpstr>
      <vt:lpstr>Zdroje a autorská práva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23-01</cp:lastModifiedBy>
  <cp:revision>82</cp:revision>
  <dcterms:created xsi:type="dcterms:W3CDTF">2012-11-30T22:17:21Z</dcterms:created>
  <dcterms:modified xsi:type="dcterms:W3CDTF">2013-11-13T11:53:59Z</dcterms:modified>
</cp:coreProperties>
</file>