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3" r:id="rId3"/>
    <p:sldId id="325" r:id="rId4"/>
    <p:sldId id="326" r:id="rId5"/>
    <p:sldId id="324" r:id="rId6"/>
    <p:sldId id="327" r:id="rId7"/>
    <p:sldId id="258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90033"/>
    <a:srgbClr val="A81F14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Světlý styl 2 – zvýraznění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B2F25E-39B1-4AAD-B3BC-C591501F836D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4850E-B79F-4384-91FF-EEFC43360C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B137C-9CDF-4C4D-858B-D47EA6E84F2D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F85C0D-9FAD-4099-88AA-5BD0B42FDE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B78E3-CDA6-444A-A8D3-4506AD7B9CE8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21B81-C222-4CD9-8BD1-236D264820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E9D0C-76D4-4BF0-B6CC-78F6F6F421DA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87810-FF7C-4ABE-89E3-6CA831A75B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028A6-9345-477F-8CDA-C6204A029087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D9087-CB25-40A2-9A92-23510CB4B7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297C4E-D722-4B36-B5BD-0FD3ADC18A2A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28D77-2546-4DD2-97B1-9E9F300E91B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58A36-363A-47F1-A63D-FDE733B4AAE8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F51B6-8CBF-4E4E-960E-A91E1B99B7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9E9A4-AA87-4F50-9DF4-A314C32C2AAC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2D316-34E9-4E58-A750-54B7143996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7F2D48-6CD4-4DFB-A6FB-2D4268BF5574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C4414B-F412-4D1B-B9B7-5A4DC66882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21773-70E9-4347-889A-E93928D3FF2A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00AF0-C4B0-4903-9E8C-043BADB3C6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612CA-B564-476C-A14D-D6321E41F413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FEA83-0DDD-4FE9-86E9-EA01A89F4C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17FC5F5-85A2-45AC-ACD9-F748ED0D69E2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39430F4-CD66-4526-8B64-1E7B329F8C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cs typeface="Arial" charset="0"/>
              </a:rPr>
              <a:t>Obchodní akademie, Střední odborná škola </a:t>
            </a:r>
            <a:br>
              <a:rPr lang="cs-CZ" sz="2000" b="1" smtClean="0">
                <a:cs typeface="Arial" charset="0"/>
              </a:rPr>
            </a:br>
            <a:r>
              <a:rPr lang="cs-CZ" sz="2000" b="1" smtClean="0"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cs typeface="Arial" charset="0"/>
              </a:rPr>
            </a:br>
            <a:r>
              <a:rPr lang="cs-CZ" sz="2000" b="1" smtClean="0">
                <a:cs typeface="Arial" charset="0"/>
              </a:rPr>
              <a:t>Hradec Králové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50825" y="2781300"/>
          <a:ext cx="8569325" cy="39724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Martina Slánská Kalhousová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VY_32_INOVACE_6_CLOVEK_</a:t>
                      </a:r>
                      <a:r>
                        <a:rPr lang="cs-CZ" sz="18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A_ SVET_06</a:t>
                      </a:r>
                    </a:p>
                    <a:p>
                      <a:r>
                        <a:rPr lang="cs-CZ" sz="1800" b="1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Opakování filosofických disciplín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Člověk a svět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Ekonomické lyceum / Obchodní akademie, 4.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březen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Ontologie,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gnozeologie, filosofická antropologie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Závěrečná aktivita po probrání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uvedených disciplín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 txBox="1">
            <a:spLocks noGrp="1"/>
          </p:cNvSpPr>
          <p:nvPr>
            <p:ph type="title"/>
          </p:nvPr>
        </p:nvSpPr>
        <p:spPr>
          <a:xfrm>
            <a:off x="914400" y="274638"/>
            <a:ext cx="7772400" cy="561975"/>
          </a:xfrm>
        </p:spPr>
        <p:txBody>
          <a:bodyPr anchorCtr="1"/>
          <a:lstStyle/>
          <a:p>
            <a:pPr algn="r"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+mn-lt"/>
                <a:ea typeface="+mn-ea"/>
                <a:cs typeface="Arial" charset="0"/>
              </a:rPr>
              <a:t>Odpovězte jednoduše na následující otázky</a:t>
            </a:r>
          </a:p>
        </p:txBody>
      </p:sp>
      <p:sp>
        <p:nvSpPr>
          <p:cNvPr id="3" name="Zástupný symbol pro obsah 4"/>
          <p:cNvSpPr>
            <a:spLocks noGrp="1"/>
          </p:cNvSpPr>
          <p:nvPr>
            <p:ph idx="1"/>
          </p:nvPr>
        </p:nvSpPr>
        <p:spPr>
          <a:xfrm>
            <a:off x="323850" y="1196975"/>
            <a:ext cx="5832475" cy="5256213"/>
          </a:xfrm>
        </p:spPr>
        <p:txBody>
          <a:bodyPr/>
          <a:lstStyle/>
          <a:p>
            <a:pPr marL="273050" indent="-273050">
              <a:spcBef>
                <a:spcPts val="575"/>
              </a:spcBef>
            </a:pPr>
            <a:r>
              <a:rPr lang="cs-CZ" smtClean="0"/>
              <a:t>Název ontologie má svůj původ ze slova …</a:t>
            </a:r>
          </a:p>
          <a:p>
            <a:pPr marL="273050" indent="-273050">
              <a:spcBef>
                <a:spcPts val="575"/>
              </a:spcBef>
            </a:pPr>
            <a:r>
              <a:rPr lang="cs-CZ" smtClean="0"/>
              <a:t>Gnozeologie je věda o …</a:t>
            </a:r>
          </a:p>
          <a:p>
            <a:pPr marL="273050" indent="-273050">
              <a:spcBef>
                <a:spcPts val="575"/>
              </a:spcBef>
            </a:pPr>
            <a:r>
              <a:rPr lang="cs-CZ" smtClean="0"/>
              <a:t>Člověkem celkově se zabývá věda …</a:t>
            </a:r>
          </a:p>
          <a:p>
            <a:pPr marL="273050" indent="-273050">
              <a:spcBef>
                <a:spcPts val="575"/>
              </a:spcBef>
            </a:pPr>
            <a:r>
              <a:rPr lang="cs-CZ" smtClean="0"/>
              <a:t>První filosofie je ontologie v pojetí…</a:t>
            </a:r>
          </a:p>
          <a:p>
            <a:pPr marL="273050" indent="-273050">
              <a:spcBef>
                <a:spcPts val="575"/>
              </a:spcBef>
            </a:pPr>
            <a:r>
              <a:rPr lang="cs-CZ" smtClean="0"/>
              <a:t>Filosofická antropologie se věnuje tématům …</a:t>
            </a:r>
          </a:p>
          <a:p>
            <a:pPr marL="273050" indent="-273050">
              <a:spcBef>
                <a:spcPts val="575"/>
              </a:spcBef>
            </a:pPr>
            <a:r>
              <a:rPr lang="cs-CZ" smtClean="0"/>
              <a:t>Nedílnou součástí poznání je i …</a:t>
            </a:r>
          </a:p>
        </p:txBody>
      </p:sp>
      <p:sp>
        <p:nvSpPr>
          <p:cNvPr id="4" name="Zástupný symbol pro obsah 5"/>
          <p:cNvSpPr>
            <a:spLocks noGrp="1"/>
          </p:cNvSpPr>
          <p:nvPr>
            <p:ph idx="2"/>
          </p:nvPr>
        </p:nvSpPr>
        <p:spPr>
          <a:xfrm>
            <a:off x="6011863" y="1196975"/>
            <a:ext cx="2952750" cy="5184775"/>
          </a:xfrm>
        </p:spPr>
        <p:txBody>
          <a:bodyPr/>
          <a:lstStyle/>
          <a:p>
            <a:pPr marL="273050" indent="-273050">
              <a:spcBef>
                <a:spcPts val="575"/>
              </a:spcBef>
            </a:pPr>
            <a:r>
              <a:rPr lang="cs-CZ" smtClean="0"/>
              <a:t>on, ontos = jsoucí</a:t>
            </a:r>
          </a:p>
          <a:p>
            <a:pPr marL="273050" indent="-273050">
              <a:spcBef>
                <a:spcPts val="575"/>
              </a:spcBef>
            </a:pPr>
            <a:r>
              <a:rPr lang="cs-CZ" smtClean="0"/>
              <a:t>poznání</a:t>
            </a:r>
          </a:p>
          <a:p>
            <a:pPr marL="273050" indent="-273050">
              <a:spcBef>
                <a:spcPts val="575"/>
              </a:spcBef>
            </a:pPr>
            <a:r>
              <a:rPr lang="cs-CZ" smtClean="0"/>
              <a:t>filosofická antropologie</a:t>
            </a:r>
          </a:p>
          <a:p>
            <a:pPr marL="273050" indent="-273050">
              <a:spcBef>
                <a:spcPts val="575"/>
              </a:spcBef>
            </a:pPr>
            <a:r>
              <a:rPr lang="cs-CZ" smtClean="0"/>
              <a:t>Aristotela</a:t>
            </a:r>
          </a:p>
          <a:p>
            <a:pPr marL="273050" indent="-273050">
              <a:spcBef>
                <a:spcPts val="575"/>
              </a:spcBef>
              <a:buFont typeface="Arial" charset="0"/>
              <a:buNone/>
            </a:pPr>
            <a:endParaRPr lang="cs-CZ" sz="2000" smtClean="0"/>
          </a:p>
          <a:p>
            <a:pPr marL="273050" indent="-273050">
              <a:spcBef>
                <a:spcPts val="575"/>
              </a:spcBef>
            </a:pPr>
            <a:r>
              <a:rPr lang="cs-CZ" smtClean="0"/>
              <a:t>smrt, láska, smysl života</a:t>
            </a:r>
          </a:p>
          <a:p>
            <a:pPr marL="273050" indent="-273050">
              <a:spcBef>
                <a:spcPts val="575"/>
              </a:spcBef>
            </a:pPr>
            <a:r>
              <a:rPr lang="cs-CZ" smtClean="0"/>
              <a:t>intuice</a:t>
            </a:r>
          </a:p>
          <a:p>
            <a:pPr marL="273050" indent="-273050">
              <a:spcBef>
                <a:spcPts val="575"/>
              </a:spcBef>
              <a:buFont typeface="Arial" charset="0"/>
              <a:buNone/>
            </a:pPr>
            <a:endParaRPr lang="cs-CZ" smtClean="0">
              <a:latin typeface="Franklin Gothic Book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900"/>
          </a:xfrm>
        </p:spPr>
        <p:txBody>
          <a:bodyPr/>
          <a:lstStyle/>
          <a:p>
            <a:pPr algn="r"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+mn-lt"/>
                <a:ea typeface="+mn-ea"/>
                <a:cs typeface="Arial" charset="0"/>
              </a:rPr>
              <a:t>Odpovězte jednoduše na následující otázky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12875"/>
            <a:ext cx="4691063" cy="4713288"/>
          </a:xfrm>
        </p:spPr>
        <p:txBody>
          <a:bodyPr/>
          <a:lstStyle/>
          <a:p>
            <a:pPr marL="274320" indent="-274320">
              <a:spcBef>
                <a:spcPts val="580"/>
              </a:spcBef>
              <a:defRPr/>
            </a:pPr>
            <a:r>
              <a:rPr lang="cs-CZ" dirty="0" smtClean="0"/>
              <a:t>Tam, kde nevidíme řád, logos, vidíme …</a:t>
            </a:r>
          </a:p>
          <a:p>
            <a:pPr marL="274320" indent="-274320">
              <a:spcBef>
                <a:spcPts val="580"/>
              </a:spcBef>
              <a:defRPr/>
            </a:pPr>
            <a:r>
              <a:rPr lang="cs-CZ" dirty="0" smtClean="0"/>
              <a:t>Mezi gnozeologické vědy patří i …</a:t>
            </a:r>
          </a:p>
          <a:p>
            <a:pPr marL="274320" indent="-274320">
              <a:spcBef>
                <a:spcPts val="580"/>
              </a:spcBef>
              <a:defRPr/>
            </a:pPr>
            <a:r>
              <a:rPr lang="cs-CZ" dirty="0" smtClean="0"/>
              <a:t>Jiný název pro ontologii je…</a:t>
            </a:r>
          </a:p>
          <a:p>
            <a:pPr marL="274320" indent="-274320">
              <a:spcBef>
                <a:spcPts val="580"/>
              </a:spcBef>
              <a:defRPr/>
            </a:pPr>
            <a:r>
              <a:rPr lang="cs-CZ" dirty="0" smtClean="0"/>
              <a:t>Člověk si je vědom sám sebe a jedná …</a:t>
            </a:r>
          </a:p>
          <a:p>
            <a:pPr marL="274320" indent="-274320">
              <a:spcBef>
                <a:spcPts val="580"/>
              </a:spcBef>
              <a:defRPr/>
            </a:pPr>
            <a:r>
              <a:rPr lang="cs-CZ" dirty="0" smtClean="0"/>
              <a:t>Ten, kdo vidí v základu světa 2 jsoucna je …</a:t>
            </a:r>
          </a:p>
          <a:p>
            <a:pPr>
              <a:defRPr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19700" y="1341438"/>
            <a:ext cx="3467100" cy="4784725"/>
          </a:xfrm>
        </p:spPr>
        <p:txBody>
          <a:bodyPr/>
          <a:lstStyle/>
          <a:p>
            <a:pPr marL="274320" indent="-274320">
              <a:spcBef>
                <a:spcPts val="580"/>
              </a:spcBef>
              <a:defRPr/>
            </a:pPr>
            <a:r>
              <a:rPr lang="cs-CZ" dirty="0" smtClean="0"/>
              <a:t>chaos</a:t>
            </a:r>
          </a:p>
          <a:p>
            <a:pPr marL="274320" indent="-274320">
              <a:spcBef>
                <a:spcPts val="580"/>
              </a:spcBef>
              <a:defRPr/>
            </a:pPr>
            <a:endParaRPr lang="cs-CZ" dirty="0" smtClean="0"/>
          </a:p>
          <a:p>
            <a:pPr marL="274320" indent="-274320">
              <a:spcBef>
                <a:spcPts val="580"/>
              </a:spcBef>
              <a:defRPr/>
            </a:pPr>
            <a:r>
              <a:rPr lang="cs-CZ" dirty="0" smtClean="0"/>
              <a:t>logika, filosofie vědy, jazyka</a:t>
            </a:r>
          </a:p>
          <a:p>
            <a:pPr marL="274320" indent="-274320">
              <a:spcBef>
                <a:spcPts val="580"/>
              </a:spcBef>
              <a:defRPr/>
            </a:pPr>
            <a:r>
              <a:rPr lang="cs-CZ" dirty="0" smtClean="0"/>
              <a:t>metafyzika</a:t>
            </a:r>
          </a:p>
          <a:p>
            <a:pPr marL="274320" indent="-274320">
              <a:spcBef>
                <a:spcPts val="580"/>
              </a:spcBef>
              <a:buFont typeface="Arial" charset="0"/>
              <a:buNone/>
              <a:defRPr/>
            </a:pPr>
            <a:endParaRPr lang="cs-CZ" dirty="0" smtClean="0"/>
          </a:p>
          <a:p>
            <a:pPr marL="274320" indent="-274320">
              <a:spcBef>
                <a:spcPts val="580"/>
              </a:spcBef>
              <a:defRPr/>
            </a:pPr>
            <a:r>
              <a:rPr lang="cs-CZ" dirty="0" smtClean="0"/>
              <a:t>eticky</a:t>
            </a:r>
          </a:p>
          <a:p>
            <a:pPr marL="274320" indent="-274320">
              <a:spcBef>
                <a:spcPts val="580"/>
              </a:spcBef>
              <a:buFont typeface="Arial" charset="0"/>
              <a:buNone/>
              <a:defRPr/>
            </a:pPr>
            <a:endParaRPr lang="cs-CZ" sz="2000" dirty="0" smtClean="0"/>
          </a:p>
          <a:p>
            <a:pPr marL="274320" indent="-274320">
              <a:spcBef>
                <a:spcPts val="580"/>
              </a:spcBef>
              <a:defRPr/>
            </a:pPr>
            <a:r>
              <a:rPr lang="cs-CZ" dirty="0" smtClean="0"/>
              <a:t>dualista</a:t>
            </a:r>
          </a:p>
          <a:p>
            <a:pPr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+mn-lt"/>
                <a:ea typeface="+mn-ea"/>
                <a:cs typeface="Arial" charset="0"/>
              </a:rPr>
              <a:t>Odpovězte jednoduše na následující otázky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1438"/>
            <a:ext cx="5554663" cy="4967287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Jsoucna poznáváme na základě …</a:t>
            </a:r>
          </a:p>
          <a:p>
            <a:pPr>
              <a:defRPr/>
            </a:pPr>
            <a:r>
              <a:rPr lang="cs-CZ" dirty="0" smtClean="0"/>
              <a:t>Tvořivost člověka se také projevuje v …</a:t>
            </a:r>
          </a:p>
          <a:p>
            <a:pPr marL="274320" indent="-274320">
              <a:lnSpc>
                <a:spcPct val="90000"/>
              </a:lnSpc>
              <a:spcBef>
                <a:spcPts val="580"/>
              </a:spcBef>
              <a:defRPr/>
            </a:pPr>
            <a:r>
              <a:rPr lang="cs-CZ" dirty="0" smtClean="0"/>
              <a:t>Ten, kdo vidí v základu světa 1 jsoucno je …</a:t>
            </a:r>
          </a:p>
          <a:p>
            <a:pPr marL="274320" indent="-274320">
              <a:lnSpc>
                <a:spcPct val="90000"/>
              </a:lnSpc>
              <a:spcBef>
                <a:spcPts val="580"/>
              </a:spcBef>
              <a:defRPr/>
            </a:pPr>
            <a:r>
              <a:rPr lang="cs-CZ" dirty="0" smtClean="0"/>
              <a:t>Základní info o světě kolem nás získáme …</a:t>
            </a:r>
          </a:p>
          <a:p>
            <a:pPr marL="274320" indent="-274320">
              <a:lnSpc>
                <a:spcPct val="90000"/>
              </a:lnSpc>
              <a:spcBef>
                <a:spcPts val="580"/>
              </a:spcBef>
              <a:defRPr/>
            </a:pPr>
            <a:r>
              <a:rPr lang="cs-CZ" dirty="0" smtClean="0"/>
              <a:t>Ten, kdo vidí v základu světa více </a:t>
            </a:r>
            <a:r>
              <a:rPr lang="cs-CZ" dirty="0" smtClean="0"/>
              <a:t>jsoucen, </a:t>
            </a:r>
            <a:r>
              <a:rPr lang="cs-CZ" dirty="0" smtClean="0"/>
              <a:t>je …</a:t>
            </a:r>
          </a:p>
          <a:p>
            <a:pPr marL="274320" indent="-274320">
              <a:lnSpc>
                <a:spcPct val="90000"/>
              </a:lnSpc>
              <a:spcBef>
                <a:spcPts val="580"/>
              </a:spcBef>
              <a:defRPr/>
            </a:pPr>
            <a:endParaRPr lang="cs-CZ" dirty="0" smtClean="0"/>
          </a:p>
          <a:p>
            <a:pPr>
              <a:defRPr/>
            </a:pPr>
            <a:endParaRPr lang="cs-CZ" dirty="0" smtClean="0">
              <a:latin typeface="Franklin Gothic Book"/>
            </a:endParaRPr>
          </a:p>
          <a:p>
            <a:pPr>
              <a:defRPr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443663" y="1412875"/>
            <a:ext cx="2376487" cy="5256213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souvislostí</a:t>
            </a:r>
          </a:p>
          <a:p>
            <a:pPr>
              <a:buFont typeface="Arial" charset="0"/>
              <a:buNone/>
              <a:defRPr/>
            </a:pPr>
            <a:endParaRPr lang="cs-CZ" dirty="0" smtClean="0"/>
          </a:p>
          <a:p>
            <a:pPr>
              <a:defRPr/>
            </a:pPr>
            <a:r>
              <a:rPr lang="cs-CZ" dirty="0" smtClean="0"/>
              <a:t>umění</a:t>
            </a:r>
          </a:p>
          <a:p>
            <a:pPr>
              <a:buFont typeface="Arial" charset="0"/>
              <a:buNone/>
              <a:defRPr/>
            </a:pPr>
            <a:endParaRPr lang="cs-CZ" sz="2000" dirty="0" smtClean="0"/>
          </a:p>
          <a:p>
            <a:pPr marL="274320" indent="-274320">
              <a:lnSpc>
                <a:spcPct val="90000"/>
              </a:lnSpc>
              <a:spcBef>
                <a:spcPts val="580"/>
              </a:spcBef>
              <a:defRPr/>
            </a:pPr>
            <a:r>
              <a:rPr lang="cs-CZ" dirty="0" smtClean="0"/>
              <a:t>monista</a:t>
            </a:r>
          </a:p>
          <a:p>
            <a:pPr marL="274320" indent="-274320">
              <a:lnSpc>
                <a:spcPct val="90000"/>
              </a:lnSpc>
              <a:spcBef>
                <a:spcPts val="580"/>
              </a:spcBef>
              <a:buFont typeface="Arial" charset="0"/>
              <a:buNone/>
              <a:defRPr/>
            </a:pPr>
            <a:endParaRPr lang="cs-CZ" sz="2000" dirty="0" smtClean="0"/>
          </a:p>
          <a:p>
            <a:pPr marL="274320" indent="-274320">
              <a:lnSpc>
                <a:spcPct val="90000"/>
              </a:lnSpc>
              <a:spcBef>
                <a:spcPts val="580"/>
              </a:spcBef>
              <a:defRPr/>
            </a:pPr>
            <a:r>
              <a:rPr lang="cs-CZ" dirty="0" smtClean="0"/>
              <a:t>smysly</a:t>
            </a:r>
          </a:p>
          <a:p>
            <a:pPr marL="274320" indent="-274320">
              <a:lnSpc>
                <a:spcPct val="90000"/>
              </a:lnSpc>
              <a:spcBef>
                <a:spcPts val="580"/>
              </a:spcBef>
              <a:buFont typeface="Arial" charset="0"/>
              <a:buNone/>
              <a:defRPr/>
            </a:pPr>
            <a:endParaRPr lang="cs-CZ" sz="2000" dirty="0" smtClean="0"/>
          </a:p>
          <a:p>
            <a:pPr marL="274320" indent="-274320">
              <a:lnSpc>
                <a:spcPct val="90000"/>
              </a:lnSpc>
              <a:spcBef>
                <a:spcPts val="580"/>
              </a:spcBef>
              <a:defRPr/>
            </a:pPr>
            <a:r>
              <a:rPr lang="cs-CZ" dirty="0" smtClean="0"/>
              <a:t>pluralista</a:t>
            </a:r>
          </a:p>
          <a:p>
            <a:pPr>
              <a:buFont typeface="Arial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914400" y="274638"/>
            <a:ext cx="7772400" cy="777875"/>
          </a:xfrm>
        </p:spPr>
        <p:txBody>
          <a:bodyPr anchorCtr="1"/>
          <a:lstStyle/>
          <a:p>
            <a:pPr algn="r"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+mn-lt"/>
                <a:ea typeface="+mn-ea"/>
                <a:cs typeface="Arial" charset="0"/>
              </a:rPr>
              <a:t>Odpovězte jednoduše na následující otázky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825" y="1268413"/>
            <a:ext cx="6049963" cy="5040312"/>
          </a:xfrm>
        </p:spPr>
        <p:txBody>
          <a:bodyPr/>
          <a:lstStyle/>
          <a:p>
            <a:pPr marL="273050" indent="-273050">
              <a:lnSpc>
                <a:spcPct val="90000"/>
              </a:lnSpc>
              <a:spcBef>
                <a:spcPts val="575"/>
              </a:spcBef>
            </a:pPr>
            <a:r>
              <a:rPr lang="cs-CZ" smtClean="0"/>
              <a:t>Získané info smysly musíme podepřít …</a:t>
            </a:r>
          </a:p>
          <a:p>
            <a:pPr marL="273050" indent="-273050">
              <a:lnSpc>
                <a:spcPct val="90000"/>
              </a:lnSpc>
              <a:spcBef>
                <a:spcPts val="575"/>
              </a:spcBef>
            </a:pPr>
            <a:r>
              <a:rPr lang="cs-CZ" smtClean="0"/>
              <a:t>Představitelem idealismu je např. filosof …</a:t>
            </a:r>
          </a:p>
          <a:p>
            <a:pPr marL="273050" indent="-273050">
              <a:lnSpc>
                <a:spcPct val="90000"/>
              </a:lnSpc>
              <a:spcBef>
                <a:spcPts val="575"/>
              </a:spcBef>
            </a:pPr>
            <a:r>
              <a:rPr lang="cs-CZ" smtClean="0"/>
              <a:t>To, co je poznáváno, se nazývá …</a:t>
            </a:r>
          </a:p>
          <a:p>
            <a:pPr marL="273050" indent="-273050">
              <a:lnSpc>
                <a:spcPct val="90000"/>
              </a:lnSpc>
              <a:spcBef>
                <a:spcPts val="575"/>
              </a:spcBef>
            </a:pPr>
            <a:r>
              <a:rPr lang="cs-CZ" smtClean="0"/>
              <a:t>Různé podoby řešení otázky o povaze bytí vedou k různým přístupům člověka ke …</a:t>
            </a:r>
          </a:p>
          <a:p>
            <a:pPr marL="273050" indent="-273050">
              <a:lnSpc>
                <a:spcPct val="90000"/>
              </a:lnSpc>
              <a:spcBef>
                <a:spcPts val="575"/>
              </a:spcBef>
            </a:pPr>
            <a:r>
              <a:rPr lang="cs-CZ" smtClean="0"/>
              <a:t>Ten, kdo si myslí, že poznání není možné je …</a:t>
            </a:r>
          </a:p>
          <a:p>
            <a:pPr marL="273050" indent="-273050">
              <a:lnSpc>
                <a:spcPct val="90000"/>
              </a:lnSpc>
              <a:spcBef>
                <a:spcPts val="575"/>
              </a:spcBef>
              <a:buFont typeface="Wingdings 2" pitchFamily="18" charset="2"/>
              <a:buChar char="•"/>
            </a:pPr>
            <a:endParaRPr lang="cs-CZ" sz="2400" smtClean="0">
              <a:latin typeface="Franklin Gothic Book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2"/>
          </p:nvPr>
        </p:nvSpPr>
        <p:spPr>
          <a:xfrm>
            <a:off x="6372225" y="1412875"/>
            <a:ext cx="2520950" cy="4606925"/>
          </a:xfrm>
        </p:spPr>
        <p:txBody>
          <a:bodyPr/>
          <a:lstStyle/>
          <a:p>
            <a:pPr marL="273050" indent="-273050">
              <a:lnSpc>
                <a:spcPct val="90000"/>
              </a:lnSpc>
              <a:spcBef>
                <a:spcPts val="575"/>
              </a:spcBef>
            </a:pPr>
            <a:r>
              <a:rPr lang="cs-CZ" smtClean="0"/>
              <a:t>zkušenostmi</a:t>
            </a:r>
          </a:p>
          <a:p>
            <a:pPr marL="273050" indent="-273050">
              <a:lnSpc>
                <a:spcPct val="90000"/>
              </a:lnSpc>
              <a:spcBef>
                <a:spcPts val="575"/>
              </a:spcBef>
              <a:buFont typeface="Arial" charset="0"/>
              <a:buNone/>
            </a:pPr>
            <a:endParaRPr lang="cs-CZ" sz="1800" smtClean="0"/>
          </a:p>
          <a:p>
            <a:pPr marL="273050" indent="-273050">
              <a:lnSpc>
                <a:spcPct val="90000"/>
              </a:lnSpc>
              <a:spcBef>
                <a:spcPts val="575"/>
              </a:spcBef>
            </a:pPr>
            <a:r>
              <a:rPr lang="cs-CZ" smtClean="0"/>
              <a:t>Platón</a:t>
            </a:r>
          </a:p>
          <a:p>
            <a:pPr marL="273050" indent="-273050">
              <a:lnSpc>
                <a:spcPct val="90000"/>
              </a:lnSpc>
              <a:spcBef>
                <a:spcPts val="575"/>
              </a:spcBef>
              <a:buFont typeface="Arial" charset="0"/>
              <a:buNone/>
            </a:pPr>
            <a:endParaRPr lang="cs-CZ" sz="2000" smtClean="0"/>
          </a:p>
          <a:p>
            <a:pPr marL="273050" indent="-273050">
              <a:lnSpc>
                <a:spcPct val="90000"/>
              </a:lnSpc>
              <a:spcBef>
                <a:spcPts val="575"/>
              </a:spcBef>
            </a:pPr>
            <a:r>
              <a:rPr lang="cs-CZ" smtClean="0"/>
              <a:t>objekt</a:t>
            </a:r>
          </a:p>
          <a:p>
            <a:pPr marL="273050" indent="-273050">
              <a:lnSpc>
                <a:spcPct val="90000"/>
              </a:lnSpc>
              <a:spcBef>
                <a:spcPts val="575"/>
              </a:spcBef>
            </a:pPr>
            <a:r>
              <a:rPr lang="cs-CZ" smtClean="0"/>
              <a:t>světu, životu, smrti</a:t>
            </a:r>
          </a:p>
          <a:p>
            <a:pPr marL="273050" indent="-273050">
              <a:lnSpc>
                <a:spcPct val="90000"/>
              </a:lnSpc>
              <a:spcBef>
                <a:spcPts val="575"/>
              </a:spcBef>
              <a:buFont typeface="Arial" charset="0"/>
              <a:buNone/>
            </a:pPr>
            <a:endParaRPr lang="cs-CZ" sz="2400" smtClean="0"/>
          </a:p>
          <a:p>
            <a:pPr marL="273050" indent="-273050">
              <a:lnSpc>
                <a:spcPct val="90000"/>
              </a:lnSpc>
              <a:spcBef>
                <a:spcPts val="575"/>
              </a:spcBef>
            </a:pPr>
            <a:r>
              <a:rPr lang="cs-CZ" smtClean="0"/>
              <a:t>agnostik</a:t>
            </a:r>
          </a:p>
          <a:p>
            <a:pPr marL="273050" indent="-273050">
              <a:lnSpc>
                <a:spcPct val="90000"/>
              </a:lnSpc>
              <a:spcBef>
                <a:spcPts val="575"/>
              </a:spcBef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+mn-lt"/>
                <a:ea typeface="+mn-ea"/>
                <a:cs typeface="Arial" charset="0"/>
              </a:rPr>
              <a:t>Odpovězte jednoduše na následující otázky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338763" cy="4525963"/>
          </a:xfrm>
        </p:spPr>
        <p:txBody>
          <a:bodyPr/>
          <a:lstStyle/>
          <a:p>
            <a:r>
              <a:rPr lang="cs-CZ" dirty="0" smtClean="0"/>
              <a:t>Ten, kdo vidí v počátku všeho </a:t>
            </a:r>
            <a:r>
              <a:rPr lang="cs-CZ" dirty="0" smtClean="0"/>
              <a:t>hmotu, </a:t>
            </a:r>
            <a:r>
              <a:rPr lang="cs-CZ" dirty="0" smtClean="0"/>
              <a:t>je …</a:t>
            </a:r>
          </a:p>
          <a:p>
            <a:r>
              <a:rPr lang="cs-CZ" dirty="0" smtClean="0"/>
              <a:t>Člověk přetváří přírodu a vytváří …</a:t>
            </a:r>
          </a:p>
          <a:p>
            <a:r>
              <a:rPr lang="cs-CZ" dirty="0" smtClean="0"/>
              <a:t>Ten, kdo si myslí, že poznání je rozumové je …</a:t>
            </a:r>
          </a:p>
          <a:p>
            <a:r>
              <a:rPr lang="cs-CZ" dirty="0" smtClean="0"/>
              <a:t>Ten, kdo poznává je …</a:t>
            </a:r>
          </a:p>
          <a:p>
            <a:r>
              <a:rPr lang="cs-CZ" dirty="0" smtClean="0"/>
              <a:t>Ten, kdo pochybuje o možnosti </a:t>
            </a:r>
            <a:r>
              <a:rPr lang="cs-CZ" dirty="0" smtClean="0"/>
              <a:t>poznávat, </a:t>
            </a:r>
            <a:r>
              <a:rPr lang="cs-CZ" dirty="0" smtClean="0"/>
              <a:t>je …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84888" y="1600200"/>
            <a:ext cx="2601912" cy="4525963"/>
          </a:xfrm>
        </p:spPr>
        <p:txBody>
          <a:bodyPr/>
          <a:lstStyle/>
          <a:p>
            <a:r>
              <a:rPr lang="cs-CZ" smtClean="0"/>
              <a:t>materialista</a:t>
            </a:r>
          </a:p>
          <a:p>
            <a:endParaRPr lang="cs-CZ" smtClean="0"/>
          </a:p>
          <a:p>
            <a:r>
              <a:rPr lang="cs-CZ" smtClean="0"/>
              <a:t>kulturu</a:t>
            </a:r>
          </a:p>
          <a:p>
            <a:endParaRPr lang="cs-CZ" smtClean="0"/>
          </a:p>
          <a:p>
            <a:r>
              <a:rPr lang="cs-CZ" smtClean="0"/>
              <a:t>racionalista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r>
              <a:rPr lang="cs-CZ" smtClean="0"/>
              <a:t>subjekt</a:t>
            </a:r>
          </a:p>
          <a:p>
            <a:r>
              <a:rPr lang="cs-CZ" smtClean="0"/>
              <a:t>skeptik</a:t>
            </a:r>
          </a:p>
          <a:p>
            <a:pPr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smtClean="0">
                <a:cs typeface="Arial" charset="0"/>
              </a:rPr>
              <a:t>Zdroje a autorská práva</a:t>
            </a:r>
            <a:r>
              <a:rPr lang="cs-CZ" sz="2000" b="1" smtClean="0">
                <a:cs typeface="Arial" charset="0"/>
              </a:rPr>
              <a:t>    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/>
          <a:lstStyle/>
          <a:p>
            <a:pPr eaLnBrk="1" hangingPunct="1"/>
            <a:r>
              <a:rPr lang="cs-CZ" sz="1900" smtClean="0">
                <a:cs typeface="Arial" charset="0"/>
              </a:rPr>
              <a:t>DUDÁK, Vladislav. a kol. </a:t>
            </a:r>
            <a:r>
              <a:rPr lang="cs-CZ" sz="1900" i="1" smtClean="0">
                <a:cs typeface="Arial" charset="0"/>
              </a:rPr>
              <a:t>Občanská nauka pro střední odborné školy.</a:t>
            </a:r>
            <a:r>
              <a:rPr lang="cs-CZ" sz="1900" smtClean="0">
                <a:cs typeface="Arial" charset="0"/>
              </a:rPr>
              <a:t> 1. vyd. Praha: SPN - pedagogické nakladatelství, 2005, 326 s. ISBN 80-7235-233-4.</a:t>
            </a:r>
          </a:p>
          <a:p>
            <a:pPr algn="ctr" eaLnBrk="1" hangingPunct="1">
              <a:buFont typeface="Arial" charset="0"/>
              <a:buNone/>
            </a:pPr>
            <a:endParaRPr lang="cs-CZ" sz="1600" smtClean="0">
              <a:cs typeface="Arial" charset="0"/>
            </a:endParaRPr>
          </a:p>
          <a:p>
            <a:pPr algn="ctr" eaLnBrk="1" hangingPunct="1">
              <a:buFont typeface="Arial" charset="0"/>
              <a:buNone/>
            </a:pPr>
            <a:endParaRPr lang="cs-CZ" sz="1600" smtClean="0">
              <a:cs typeface="Arial" charset="0"/>
            </a:endParaRPr>
          </a:p>
          <a:p>
            <a:pPr algn="ctr" eaLnBrk="1" hangingPunct="1">
              <a:buFont typeface="Arial" charset="0"/>
              <a:buNone/>
            </a:pPr>
            <a:r>
              <a:rPr lang="cs-CZ" sz="1600" smtClean="0">
                <a:cs typeface="Arial" charset="0"/>
              </a:rPr>
              <a:t>Dílo smí být dále šířeno pod licencí CC BY-SA.</a:t>
            </a:r>
          </a:p>
          <a:p>
            <a:pPr algn="ctr" eaLnBrk="1" hangingPunct="1">
              <a:buFont typeface="Arial" charset="0"/>
              <a:buNone/>
            </a:pPr>
            <a:r>
              <a:rPr lang="cs-CZ" sz="1600" smtClean="0">
                <a:cs typeface="Arial" charset="0"/>
              </a:rPr>
              <a:t>Materiály jsou určeny pro bezplatné používání pro potřeby výuky a vzdělávání na všech typech škol</a:t>
            </a:r>
            <a:br>
              <a:rPr lang="cs-CZ" sz="1600" smtClean="0">
                <a:cs typeface="Arial" charset="0"/>
              </a:rPr>
            </a:br>
            <a:r>
              <a:rPr lang="cs-CZ" sz="1600" smtClean="0">
                <a:cs typeface="Arial" charset="0"/>
              </a:rPr>
              <a:t>a školských zařízení. Jakékoliv další využití podléhá autorskému zákonu.</a:t>
            </a:r>
          </a:p>
          <a:p>
            <a:pPr algn="ctr" eaLnBrk="1" hangingPunct="1">
              <a:buFont typeface="Arial" charset="0"/>
              <a:buNone/>
            </a:pPr>
            <a:r>
              <a:rPr lang="cs-CZ" sz="1600" smtClean="0">
                <a:cs typeface="Arial" charset="0"/>
              </a:rPr>
              <a:t>Všechna neocitovaná autorská díla jsou dílem autora.</a:t>
            </a:r>
          </a:p>
          <a:p>
            <a:pPr algn="ctr" eaLnBrk="1" hangingPunct="1">
              <a:buFont typeface="Arial" charset="0"/>
              <a:buNone/>
            </a:pPr>
            <a:r>
              <a:rPr lang="cs-CZ" sz="1600" smtClean="0">
                <a:cs typeface="Arial" charset="0"/>
              </a:rPr>
              <a:t>Všechny neocitované kliparty a další grafické objekty jsou součástí prostředků výukového sw Smart Notebook a MS Office.</a:t>
            </a:r>
          </a:p>
          <a:p>
            <a:pPr eaLnBrk="1" hangingPunct="1"/>
            <a:endParaRPr lang="cs-CZ" sz="2400" smtClean="0">
              <a:cs typeface="Arial" charset="0"/>
            </a:endParaRPr>
          </a:p>
          <a:p>
            <a:pPr eaLnBrk="1" hangingPunct="1"/>
            <a:endParaRPr lang="cs-CZ" sz="2400" smtClean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1127</TotalTime>
  <Words>413</Words>
  <Application>Microsoft Office PowerPoint</Application>
  <PresentationFormat>Předvádění na obrazovce (4:3)</PresentationFormat>
  <Paragraphs>96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2" baseType="lpstr">
      <vt:lpstr>Arial</vt:lpstr>
      <vt:lpstr>Calibri</vt:lpstr>
      <vt:lpstr>Franklin Gothic Book</vt:lpstr>
      <vt:lpstr>Wingdings 2</vt:lpstr>
      <vt:lpstr>Motiv sady Office</vt:lpstr>
      <vt:lpstr>Obchodní akademie, Střední odborná škola  a Jazyková škola s právem státní jazykové zkoušky,  Hradec Králové</vt:lpstr>
      <vt:lpstr>Odpovězte jednoduše na následující otázky</vt:lpstr>
      <vt:lpstr>Odpovězte jednoduše na následující otázky</vt:lpstr>
      <vt:lpstr>Odpovězte jednoduše na následující otázky</vt:lpstr>
      <vt:lpstr>Odpovězte jednoduše na následující otázky</vt:lpstr>
      <vt:lpstr>Odpovězte jednoduše na následující otázky</vt:lpstr>
      <vt:lpstr>Zdroje a autorská práva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Dum</cp:lastModifiedBy>
  <cp:revision>143</cp:revision>
  <dcterms:created xsi:type="dcterms:W3CDTF">2012-11-30T22:17:21Z</dcterms:created>
  <dcterms:modified xsi:type="dcterms:W3CDTF">2014-07-14T19:04:48Z</dcterms:modified>
</cp:coreProperties>
</file>