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9" r:id="rId7"/>
    <p:sldId id="265" r:id="rId8"/>
    <p:sldId id="266" r:id="rId9"/>
    <p:sldId id="267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  <a:srgbClr val="A81F1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4AEAF-7034-4DCC-8CC2-4FB6E3321CEF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C09DA-4194-4C9F-8D0E-4CD0FEF6F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96292-5D7E-4CAD-B8F2-4A710DCCAF3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90AAA-8B73-43D1-88AC-C704D8D3AB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F9229-B2F4-4744-A5D4-9210BE05076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8D444-EBE2-4CA5-8DB4-606E85679A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2C6AE-9D3A-48AD-A8E1-0F6F2926000F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2F051-A922-46B4-A106-EB08FD0F1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86762-34DC-4444-AFE3-FD0AC84E825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2AFEA-F7A4-4BC0-B5F5-179E8AB2DA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EE398-D42D-4091-8F55-E9F95B275D2A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D96A1-FB1A-41AB-BF80-ABCBC9F0F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4535E-64B9-4C3A-B933-5150766322E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FAA43-1250-44F1-9ABF-A7EEAE729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5255E-9281-49C4-95C0-24FFFF595851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312A9-C5C6-495E-BC28-BE611CB3A9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D2F69-077E-4FCE-90F9-4B83A4EEAFE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837CC-60EC-4515-AB0F-9E76E149D4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B9FF1-506C-4CA6-BB7E-232B7A1004C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B82E2-C2A0-4D66-9A11-A1BEE3D0B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40E1E-D741-4A78-AAC6-B5FBEA4385C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03B9C-DA62-47DC-A22E-4219D0D88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A06D4D-D952-455B-A78A-721CCE91689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100B7F-39B3-4B9A-997B-3623299E1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cs typeface="Arial" charset="0"/>
              </a:rPr>
              <a:t>Obchodní akademie, Střední odborná škola </a:t>
            </a:r>
            <a:br>
              <a:rPr lang="cs-CZ" sz="2000" b="1" smtClean="0">
                <a:cs typeface="Arial" charset="0"/>
              </a:rPr>
            </a:br>
            <a:r>
              <a:rPr lang="cs-CZ" sz="2000" b="1" smtClean="0"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cs typeface="Arial" charset="0"/>
              </a:rPr>
            </a:br>
            <a:r>
              <a:rPr lang="cs-CZ" sz="2000" b="1" smtClean="0">
                <a:cs typeface="Arial" charset="0"/>
              </a:rPr>
              <a:t>Hradec Králové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Slánská Kalhousová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VY_32_INOVACE_6_CLOVEK_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A_ SVET_18 </a:t>
                      </a:r>
                    </a:p>
                    <a:p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Dobro, zlo a svědomí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Člověk a svět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/ Obchodní akademie,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Dobro, zlo,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filosofické názory na existenci zla, svědomí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aktivita na zamyšlení a zopakování pojmů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ea typeface="+mn-ea"/>
                <a:cs typeface="Arial" pitchFamily="34" charset="0"/>
              </a:rPr>
              <a:t>Dobro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/>
            <a:r>
              <a:rPr lang="cs-CZ" sz="2400" smtClean="0">
                <a:cs typeface="Arial" charset="0"/>
              </a:rPr>
              <a:t>Souhrnný název pro něco </a:t>
            </a:r>
            <a:r>
              <a:rPr lang="cs-CZ" sz="2400" b="1" smtClean="0">
                <a:cs typeface="Arial" charset="0"/>
              </a:rPr>
              <a:t>hodnotné</a:t>
            </a:r>
            <a:r>
              <a:rPr lang="cs-CZ" sz="2400" smtClean="0">
                <a:cs typeface="Arial" charset="0"/>
              </a:rPr>
              <a:t>, </a:t>
            </a:r>
            <a:r>
              <a:rPr lang="cs-CZ" sz="2400" b="1" smtClean="0">
                <a:cs typeface="Arial" charset="0"/>
              </a:rPr>
              <a:t>vynikají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Dobro je to, co </a:t>
            </a:r>
            <a:r>
              <a:rPr lang="cs-CZ" sz="2400" smtClean="0">
                <a:solidFill>
                  <a:srgbClr val="990033"/>
                </a:solidFill>
                <a:cs typeface="Arial" charset="0"/>
              </a:rPr>
              <a:t>odpovídá mravním normám </a:t>
            </a:r>
            <a:r>
              <a:rPr lang="cs-CZ" sz="2400" smtClean="0">
                <a:cs typeface="Arial" charset="0"/>
              </a:rPr>
              <a:t>a nejvyššímu mravnímu ideálu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V etické rovině je </a:t>
            </a:r>
            <a:r>
              <a:rPr lang="cs-CZ" sz="2400" b="1" smtClean="0">
                <a:cs typeface="Arial" charset="0"/>
              </a:rPr>
              <a:t>protikladem zla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Schopnost rozlišovat mezi dobrem a zlem patří k </a:t>
            </a:r>
            <a:r>
              <a:rPr lang="cs-CZ" sz="2400" b="1" smtClean="0">
                <a:cs typeface="Arial" charset="0"/>
              </a:rPr>
              <a:t>základním charakteristikám </a:t>
            </a:r>
            <a:r>
              <a:rPr lang="cs-CZ" sz="2400" smtClean="0">
                <a:cs typeface="Arial" charset="0"/>
              </a:rPr>
              <a:t>mravního rozměru člověka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Od dětství se to učíme v pohádkách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Postupem času chápeme, že aby něco bylo skutečné dobro, je to </a:t>
            </a:r>
            <a:r>
              <a:rPr lang="cs-CZ" sz="2400" b="1" smtClean="0">
                <a:cs typeface="Arial" charset="0"/>
              </a:rPr>
              <a:t>prospěšné i ostatním</a:t>
            </a:r>
            <a:r>
              <a:rPr lang="cs-CZ" sz="2400" smtClean="0">
                <a:cs typeface="Arial" charset="0"/>
              </a:rPr>
              <a:t>, nejen mně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Je třeba hledat </a:t>
            </a:r>
            <a:r>
              <a:rPr lang="cs-CZ" sz="2400" smtClean="0">
                <a:solidFill>
                  <a:srgbClr val="990033"/>
                </a:solidFill>
                <a:cs typeface="Arial" charset="0"/>
              </a:rPr>
              <a:t>hlubší smysl </a:t>
            </a:r>
            <a:r>
              <a:rPr lang="cs-CZ" sz="2400" smtClean="0">
                <a:cs typeface="Arial" charset="0"/>
              </a:rPr>
              <a:t>dobra</a:t>
            </a:r>
          </a:p>
          <a:p>
            <a:pPr algn="ctr" eaLnBrk="1" hangingPunct="1">
              <a:spcBef>
                <a:spcPts val="1800"/>
              </a:spcBef>
              <a:buFont typeface="Arial" charset="0"/>
              <a:buNone/>
            </a:pPr>
            <a:r>
              <a:rPr lang="cs-CZ" sz="2800" smtClean="0">
                <a:solidFill>
                  <a:srgbClr val="00B0F0"/>
                </a:solidFill>
                <a:cs typeface="Arial" charset="0"/>
              </a:rPr>
              <a:t>Mohu někomu dobro vnutit?</a:t>
            </a:r>
          </a:p>
          <a:p>
            <a:pPr eaLnBrk="1" hangingPunct="1"/>
            <a:endParaRPr lang="cs-CZ" sz="2400" smtClean="0"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188913"/>
            <a:ext cx="7772400" cy="1143000"/>
          </a:xfrm>
        </p:spPr>
        <p:txBody>
          <a:bodyPr rtlCol="0">
            <a:normAutofit/>
          </a:bodyPr>
          <a:lstStyle/>
          <a:p>
            <a:pPr marL="800100" indent="-800100"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ea typeface="+mn-ea"/>
                <a:cs typeface="Arial" pitchFamily="34" charset="0"/>
              </a:rPr>
              <a:t>Zlo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5183187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400" dirty="0" smtClean="0">
                <a:cs typeface="Arial" pitchFamily="34" charset="0"/>
              </a:rPr>
              <a:t>Souhrnný název pro něco nehodnotné, co neodpovídá mravním normám</a:t>
            </a: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2400" b="1" dirty="0" smtClean="0">
                <a:cs typeface="Arial" pitchFamily="34" charset="0"/>
              </a:rPr>
              <a:t>Základní dělení zla:</a:t>
            </a:r>
          </a:p>
          <a:p>
            <a:pPr marL="514350" indent="-514350" eaLnBrk="1" fontAlgn="auto" hangingPunct="1">
              <a:lnSpc>
                <a:spcPct val="9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solidFill>
                  <a:srgbClr val="990033"/>
                </a:solidFill>
                <a:cs typeface="Arial" pitchFamily="34" charset="0"/>
              </a:rPr>
              <a:t>Zlo fyzické (přírodní) </a:t>
            </a:r>
            <a:r>
              <a:rPr lang="cs-CZ" sz="2400" dirty="0" smtClean="0">
                <a:cs typeface="Arial" pitchFamily="34" charset="0"/>
              </a:rPr>
              <a:t>– např. zemětřesení. Nikdo nepřestoupil mravní normu.</a:t>
            </a:r>
          </a:p>
          <a:p>
            <a:pPr marL="514350" indent="-514350" eaLnBrk="1" fontAlgn="auto" hangingPunct="1">
              <a:lnSpc>
                <a:spcPct val="9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solidFill>
                  <a:srgbClr val="990033"/>
                </a:solidFill>
                <a:cs typeface="Arial" pitchFamily="34" charset="0"/>
              </a:rPr>
              <a:t>Zlo mravní </a:t>
            </a:r>
            <a:r>
              <a:rPr lang="cs-CZ" sz="2400" dirty="0" smtClean="0">
                <a:cs typeface="Arial" pitchFamily="34" charset="0"/>
              </a:rPr>
              <a:t>– spočívá (tak jako dobro) v lidské svobodě. Člověk vědomě či z nedbalosti překročil mravní normu. Např. zodpovědný člověk včas nevypustil přehradu a došlo k povodni</a:t>
            </a:r>
          </a:p>
          <a:p>
            <a:pPr marL="514350" indent="-514350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2400" dirty="0" smtClean="0">
              <a:cs typeface="Arial" pitchFamily="34" charset="0"/>
            </a:endParaRPr>
          </a:p>
          <a:p>
            <a:pPr algn="ctr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2800" dirty="0" smtClean="0">
                <a:cs typeface="Arial" pitchFamily="34" charset="0"/>
              </a:rPr>
              <a:t>Pokud se člověk ocitne tváří v tvář zlu, neptá se, odkud pochází či jaký to je druh, ale ptá se, </a:t>
            </a:r>
            <a:r>
              <a:rPr lang="cs-CZ" sz="2800" b="1" dirty="0" smtClean="0">
                <a:cs typeface="Arial" pitchFamily="34" charset="0"/>
              </a:rPr>
              <a:t>co proti zlu může udělat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cs-CZ" sz="2800" dirty="0" smtClean="0">
              <a:cs typeface="Arial" pitchFamily="34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rgbClr val="990033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ea typeface="+mn-ea"/>
                <a:cs typeface="Arial" pitchFamily="34" charset="0"/>
              </a:rPr>
              <a:t>Filosofické názory na existenci zla</a:t>
            </a:r>
            <a:endParaRPr lang="cs-CZ" sz="3200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>
                <a:solidFill>
                  <a:srgbClr val="00B0F0"/>
                </a:solidFill>
                <a:cs typeface="Arial" charset="0"/>
              </a:rPr>
              <a:t>Proč zlo vůbec existuje? Proč musí lidé trpět?</a:t>
            </a:r>
            <a:endParaRPr lang="cs-CZ" sz="2800" smtClean="0">
              <a:cs typeface="Arial" charset="0"/>
            </a:endParaRP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cs-CZ" sz="2800" smtClean="0">
                <a:solidFill>
                  <a:srgbClr val="990033"/>
                </a:solidFill>
                <a:cs typeface="Arial" charset="0"/>
              </a:rPr>
              <a:t>Evropská filosofická tradice: </a:t>
            </a:r>
            <a:r>
              <a:rPr lang="cs-CZ" sz="2800" smtClean="0">
                <a:cs typeface="Arial" charset="0"/>
              </a:rPr>
              <a:t>Zlo neexistuje, je to pouze nedostatek dobra, tak jako je tma absenci světla.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cs-CZ" sz="2800" smtClean="0">
                <a:solidFill>
                  <a:srgbClr val="990033"/>
                </a:solidFill>
                <a:cs typeface="Arial" charset="0"/>
              </a:rPr>
              <a:t>Orientální tradice: </a:t>
            </a:r>
            <a:r>
              <a:rPr lang="cs-CZ" sz="2800" smtClean="0">
                <a:cs typeface="Arial" charset="0"/>
              </a:rPr>
              <a:t>Zlo a dobro jsou dva rovnoprávné principy, které se od počátku věků sváří a budu i nadále. Tento svár vytváří skutečnost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cs-CZ" sz="2800" smtClean="0">
                <a:cs typeface="Arial" charset="0"/>
              </a:rPr>
              <a:t>Existuje i názor různých náboženství, že zlo je boží trest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ea typeface="+mn-ea"/>
                <a:cs typeface="Arial" pitchFamily="34" charset="0"/>
              </a:rPr>
              <a:t>Svědomí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marL="514350" indent="-514350" eaLnBrk="1" hangingPunct="1"/>
            <a:r>
              <a:rPr lang="cs-CZ" sz="2400" smtClean="0">
                <a:cs typeface="Arial" charset="0"/>
              </a:rPr>
              <a:t>Je zvláštní jev lidského vědomí</a:t>
            </a:r>
          </a:p>
          <a:p>
            <a:pPr marL="514350" indent="-514350" eaLnBrk="1" hangingPunct="1"/>
            <a:r>
              <a:rPr lang="cs-CZ" sz="2400" smtClean="0">
                <a:cs typeface="Arial" charset="0"/>
              </a:rPr>
              <a:t>Člověk ho zakouší jako </a:t>
            </a:r>
            <a:r>
              <a:rPr lang="cs-CZ" sz="2400" smtClean="0">
                <a:solidFill>
                  <a:srgbClr val="990033"/>
                </a:solidFill>
                <a:cs typeface="Arial" charset="0"/>
              </a:rPr>
              <a:t>„vnitřní hlas“</a:t>
            </a:r>
            <a:r>
              <a:rPr lang="cs-CZ" sz="2400" smtClean="0">
                <a:cs typeface="Arial" charset="0"/>
              </a:rPr>
              <a:t>, který hodnotí jeho jednání</a:t>
            </a:r>
          </a:p>
          <a:p>
            <a:pPr marL="514350" indent="-514350" eaLnBrk="1" hangingPunct="1"/>
            <a:r>
              <a:rPr lang="cs-CZ" sz="2400" smtClean="0">
                <a:cs typeface="Arial" charset="0"/>
              </a:rPr>
              <a:t>Je </a:t>
            </a:r>
            <a:r>
              <a:rPr lang="cs-CZ" sz="2400" b="1" smtClean="0">
                <a:cs typeface="Arial" charset="0"/>
              </a:rPr>
              <a:t>vnitřním měřítkem morálnosti </a:t>
            </a:r>
            <a:r>
              <a:rPr lang="cs-CZ" sz="2400" smtClean="0">
                <a:cs typeface="Arial" charset="0"/>
              </a:rPr>
              <a:t>lidského jednání</a:t>
            </a:r>
          </a:p>
          <a:p>
            <a:pPr marL="514350" indent="-514350" eaLnBrk="1" hangingPunct="1"/>
            <a:r>
              <a:rPr lang="cs-CZ" sz="2400" smtClean="0">
                <a:cs typeface="Arial" charset="0"/>
              </a:rPr>
              <a:t>Pokud jednáme proti němu, pociťujeme </a:t>
            </a:r>
            <a:r>
              <a:rPr lang="cs-CZ" sz="2400" b="1" smtClean="0">
                <a:cs typeface="Arial" charset="0"/>
              </a:rPr>
              <a:t>výčitky</a:t>
            </a:r>
          </a:p>
          <a:p>
            <a:pPr marL="514350" indent="-514350" eaLnBrk="1" hangingPunct="1"/>
            <a:r>
              <a:rPr lang="cs-CZ" sz="2400" smtClean="0">
                <a:cs typeface="Arial" charset="0"/>
              </a:rPr>
              <a:t>Základem svědomí jsou </a:t>
            </a:r>
            <a:r>
              <a:rPr lang="cs-CZ" sz="2400" b="1" smtClean="0">
                <a:cs typeface="Arial" charset="0"/>
              </a:rPr>
              <a:t>mravní normy</a:t>
            </a:r>
            <a:r>
              <a:rPr lang="cs-CZ" sz="2400" smtClean="0">
                <a:cs typeface="Arial" charset="0"/>
              </a:rPr>
              <a:t>, které jsme si osvojili a máme je v podvědomí</a:t>
            </a:r>
          </a:p>
          <a:p>
            <a:pPr marL="514350" indent="-514350" eaLnBrk="1" hangingPunct="1"/>
            <a:r>
              <a:rPr lang="cs-CZ" sz="2400" smtClean="0">
                <a:cs typeface="Arial" charset="0"/>
              </a:rPr>
              <a:t>Není dobré, když má někdo neustále své svědomí „čisté“, ale ani pokud má trvale pocit viny</a:t>
            </a:r>
          </a:p>
          <a:p>
            <a:pPr marL="514350" indent="-514350" eaLnBrk="1" hangingPunct="1"/>
            <a:r>
              <a:rPr lang="cs-CZ" sz="2400" smtClean="0">
                <a:cs typeface="Arial" charset="0"/>
              </a:rPr>
              <a:t>Jako první o něm hovořil Sókrates a nazval ho  </a:t>
            </a:r>
            <a:r>
              <a:rPr lang="cs-CZ" sz="2400" smtClean="0">
                <a:solidFill>
                  <a:srgbClr val="990033"/>
                </a:solidFill>
                <a:cs typeface="Arial" charset="0"/>
              </a:rPr>
              <a:t>daimonion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079500"/>
          </a:xfrm>
        </p:spPr>
        <p:txBody>
          <a:bodyPr/>
          <a:lstStyle/>
          <a:p>
            <a:pPr algn="r">
              <a:defRPr/>
            </a:pPr>
            <a:r>
              <a:rPr lang="cs-CZ" sz="3200" b="1" dirty="0" smtClean="0">
                <a:solidFill>
                  <a:srgbClr val="00B0F0"/>
                </a:solidFill>
                <a:ea typeface="+mn-ea"/>
                <a:cs typeface="Arial" charset="0"/>
              </a:rPr>
              <a:t>Co je dobro a co zlo? Vytvořte 2 sloupce: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52117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/>
              <a:t>Důsledné prosazování státního zájmu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Chování zvířat v klecích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Trest smrti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Přesné plnění pracovní náplně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Působení bolesti druhému člověku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Používání zvířat k vědeckým pokusům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Eutanazie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Maturitní zkouška</a:t>
            </a:r>
          </a:p>
          <a:p>
            <a:pPr>
              <a:lnSpc>
                <a:spcPct val="90000"/>
              </a:lnSpc>
              <a:spcBef>
                <a:spcPts val="1800"/>
              </a:spcBef>
            </a:pPr>
            <a:r>
              <a:rPr lang="cs-CZ" sz="2800" smtClean="0">
                <a:solidFill>
                  <a:srgbClr val="00B0F0"/>
                </a:solidFill>
                <a:cs typeface="Arial" charset="0"/>
              </a:rPr>
              <a:t>Diskuse nad rozdělením. </a:t>
            </a:r>
          </a:p>
          <a:p>
            <a:pPr algn="ctr">
              <a:lnSpc>
                <a:spcPct val="90000"/>
              </a:lnSpc>
              <a:spcBef>
                <a:spcPts val="1800"/>
              </a:spcBef>
              <a:buFont typeface="Arial" charset="0"/>
              <a:buNone/>
            </a:pPr>
            <a:r>
              <a:rPr lang="cs-CZ" smtClean="0">
                <a:solidFill>
                  <a:srgbClr val="00B0F0"/>
                </a:solidFill>
                <a:cs typeface="Arial" charset="0"/>
              </a:rPr>
              <a:t>Je vše tak černobílé?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algn="r">
              <a:defRPr/>
            </a:pPr>
            <a:r>
              <a:rPr lang="cs-CZ" sz="3000" b="1" dirty="0" smtClean="0">
                <a:solidFill>
                  <a:srgbClr val="00B0F0"/>
                </a:solidFill>
                <a:ea typeface="+mn-ea"/>
                <a:cs typeface="Arial" charset="0"/>
              </a:rPr>
              <a:t>Jaký je rozdíl mezi následujícími situacemi?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smtClean="0"/>
              <a:t>Ztráta veškerého majetku rodiny v důsledku zemětřesení</a:t>
            </a:r>
          </a:p>
          <a:p>
            <a:r>
              <a:rPr lang="cs-CZ" sz="2800" smtClean="0"/>
              <a:t>Vyoperování zdravé (tj. nesprávné) ledviny nemocnému pacientovi</a:t>
            </a:r>
          </a:p>
          <a:p>
            <a:r>
              <a:rPr lang="cs-CZ" sz="2800" smtClean="0"/>
              <a:t>Úmrtí blízkého na závažné onemocnění</a:t>
            </a:r>
          </a:p>
          <a:p>
            <a:r>
              <a:rPr lang="cs-CZ" sz="2800" smtClean="0"/>
              <a:t>Trvalé následky po autonehodě, kdy nebyla člověku včas poskytnuta adekvátní první pomoc</a:t>
            </a:r>
          </a:p>
          <a:p>
            <a:r>
              <a:rPr lang="cs-CZ" sz="2800" smtClean="0"/>
              <a:t>Ztráta zaměstnání kvůli ekonomické krizi</a:t>
            </a:r>
          </a:p>
          <a:p>
            <a:pPr>
              <a:buFont typeface="Wingdings" pitchFamily="2" charset="2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>
                <a:solidFill>
                  <a:srgbClr val="00B0F0"/>
                </a:solidFill>
                <a:ea typeface="+mn-ea"/>
                <a:cs typeface="Arial" charset="0"/>
              </a:rPr>
              <a:t>Zlo fyzické		X		Zlo mravní</a:t>
            </a:r>
          </a:p>
        </p:txBody>
      </p:sp>
      <p:sp>
        <p:nvSpPr>
          <p:cNvPr id="9219" name="Rectangle 8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800"/>
              </a:spcBef>
              <a:spcAft>
                <a:spcPts val="1800"/>
              </a:spcAft>
            </a:pPr>
            <a:r>
              <a:rPr lang="cs-CZ" dirty="0" smtClean="0"/>
              <a:t>Ztráta veškerého majetku rodiny v důsledku zemětřesení</a:t>
            </a:r>
          </a:p>
          <a:p>
            <a:pPr>
              <a:lnSpc>
                <a:spcPct val="90000"/>
              </a:lnSpc>
              <a:spcBef>
                <a:spcPts val="1800"/>
              </a:spcBef>
              <a:spcAft>
                <a:spcPts val="1800"/>
              </a:spcAft>
            </a:pPr>
            <a:r>
              <a:rPr lang="cs-CZ" dirty="0" smtClean="0"/>
              <a:t>Úmrtí blízkého na závažné </a:t>
            </a:r>
            <a:r>
              <a:rPr lang="cs-CZ" dirty="0" smtClean="0"/>
              <a:t>              onemocnění </a:t>
            </a:r>
            <a:r>
              <a:rPr lang="cs-CZ" dirty="0" smtClean="0"/>
              <a:t>-?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</p:txBody>
      </p:sp>
      <p:sp>
        <p:nvSpPr>
          <p:cNvPr id="9220" name="Rectangle 9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557338"/>
            <a:ext cx="4038600" cy="4967287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ts val="1800"/>
              </a:spcBef>
              <a:spcAft>
                <a:spcPts val="1800"/>
              </a:spcAft>
            </a:pPr>
            <a:r>
              <a:rPr lang="cs-CZ" dirty="0" smtClean="0"/>
              <a:t>Vyoperování zdravé (tj. nesprávné) ledviny nemocnému pacientovi</a:t>
            </a:r>
          </a:p>
          <a:p>
            <a:pPr>
              <a:lnSpc>
                <a:spcPct val="90000"/>
              </a:lnSpc>
              <a:spcBef>
                <a:spcPts val="1800"/>
              </a:spcBef>
              <a:spcAft>
                <a:spcPts val="1800"/>
              </a:spcAft>
            </a:pPr>
            <a:r>
              <a:rPr lang="cs-CZ" dirty="0" smtClean="0"/>
              <a:t>Trvalé následky po autonehodě … první pomoc</a:t>
            </a:r>
          </a:p>
          <a:p>
            <a:pPr>
              <a:lnSpc>
                <a:spcPct val="90000"/>
              </a:lnSpc>
              <a:spcBef>
                <a:spcPts val="1800"/>
              </a:spcBef>
              <a:spcAft>
                <a:spcPts val="1800"/>
              </a:spcAft>
            </a:pPr>
            <a:r>
              <a:rPr lang="cs-CZ" dirty="0" smtClean="0"/>
              <a:t>Ztráta zaměstnání kvůli ekonomické </a:t>
            </a:r>
            <a:r>
              <a:rPr lang="cs-CZ" dirty="0" smtClean="0"/>
              <a:t>                krizi </a:t>
            </a:r>
            <a:r>
              <a:rPr lang="cs-CZ" dirty="0" smtClean="0"/>
              <a:t>- ?</a:t>
            </a:r>
          </a:p>
          <a:p>
            <a:pPr>
              <a:lnSpc>
                <a:spcPct val="90000"/>
              </a:lnSpc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371600"/>
          </a:xfrm>
        </p:spPr>
        <p:txBody>
          <a:bodyPr/>
          <a:lstStyle/>
          <a:p>
            <a:pPr algn="r">
              <a:defRPr/>
            </a:pPr>
            <a:r>
              <a:rPr lang="cs-CZ" sz="3200" b="1" dirty="0" smtClean="0">
                <a:solidFill>
                  <a:srgbClr val="00B0F0"/>
                </a:solidFill>
                <a:ea typeface="+mn-ea"/>
                <a:cs typeface="Arial" charset="0"/>
              </a:rPr>
              <a:t>K jakému kulturnímu okruhu byste přiřadili následující výroky?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r>
              <a:rPr lang="cs-CZ" sz="2800" b="1" smtClean="0"/>
              <a:t>Zlo jako takové neexistuje, je pouze nedostatkem dobra (jako tma je nedostatkem světla)</a:t>
            </a:r>
          </a:p>
          <a:p>
            <a:endParaRPr lang="cs-CZ" sz="2800" b="1" smtClean="0"/>
          </a:p>
          <a:p>
            <a:pPr>
              <a:buFont typeface="Arial" charset="0"/>
              <a:buNone/>
            </a:pPr>
            <a:endParaRPr lang="cs-CZ" sz="2800" b="1" smtClean="0"/>
          </a:p>
          <a:p>
            <a:r>
              <a:rPr lang="cs-CZ" sz="2800" b="1" smtClean="0"/>
              <a:t>Zlo a dobro tvoří jednotný princip tohoto světa, jsou ve věčném sváru, který dává světu dynamiku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1020762"/>
          </a:xfrm>
        </p:spPr>
        <p:txBody>
          <a:bodyPr/>
          <a:lstStyle/>
          <a:p>
            <a:pPr algn="r">
              <a:defRPr/>
            </a:pPr>
            <a:r>
              <a:rPr lang="cs-CZ" sz="3200" b="1" dirty="0" smtClean="0">
                <a:solidFill>
                  <a:srgbClr val="00B0F0"/>
                </a:solidFill>
                <a:ea typeface="+mn-ea"/>
                <a:cs typeface="Arial" charset="0"/>
              </a:rPr>
              <a:t>Přiřaďte pojem ke správné definici:</a:t>
            </a:r>
          </a:p>
        </p:txBody>
      </p:sp>
      <p:sp>
        <p:nvSpPr>
          <p:cNvPr id="11267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81200"/>
            <a:ext cx="2890838" cy="3886200"/>
          </a:xfrm>
        </p:spPr>
        <p:txBody>
          <a:bodyPr/>
          <a:lstStyle/>
          <a:p>
            <a:r>
              <a:rPr lang="cs-CZ" sz="3200" smtClean="0"/>
              <a:t>Dobro</a:t>
            </a:r>
          </a:p>
          <a:p>
            <a:r>
              <a:rPr lang="cs-CZ" sz="3200" smtClean="0"/>
              <a:t>Svědomí</a:t>
            </a:r>
          </a:p>
          <a:p>
            <a:r>
              <a:rPr lang="cs-CZ" sz="3200" smtClean="0"/>
              <a:t>Etika</a:t>
            </a:r>
          </a:p>
          <a:p>
            <a:r>
              <a:rPr lang="cs-CZ" sz="3200" smtClean="0"/>
              <a:t>Svoboda</a:t>
            </a:r>
          </a:p>
          <a:p>
            <a:r>
              <a:rPr lang="cs-CZ" sz="3200" smtClean="0"/>
              <a:t>Morální norma</a:t>
            </a:r>
          </a:p>
          <a:p>
            <a:endParaRPr lang="cs-CZ" sz="3200" smtClean="0"/>
          </a:p>
        </p:txBody>
      </p:sp>
      <p:sp>
        <p:nvSpPr>
          <p:cNvPr id="11268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3132138" y="1268413"/>
            <a:ext cx="5554662" cy="52562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smtClean="0"/>
              <a:t>Omezení, které si člověk ve svém jednání klade a které mu brání jednat proti jeho přesvědčení (tj. zle)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Vše hodnotné, vynikající, odpovídající mravním normám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Filosofická disciplína, zkoumá morálku, morální jednání a jeho normy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Zvláštní jev lidského vědomí, vnitřní hlas, hodnotící chování čl., upozorňuje, pokud se č. zachoval špatně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Schopnost i možnost volit, rozhodovat a jednat „podle svého“, to jest také odpovědně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cs typeface="Arial" charset="0"/>
              </a:rPr>
              <a:t>Zdroje a autorská práva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62500" lnSpcReduction="20000"/>
          </a:bodyPr>
          <a:lstStyle/>
          <a:p>
            <a:pPr eaLnBrk="1" hangingPunct="1">
              <a:defRPr/>
            </a:pPr>
            <a:r>
              <a:rPr lang="cs-CZ" sz="3100" dirty="0" smtClean="0">
                <a:cs typeface="Arial" charset="0"/>
              </a:rPr>
              <a:t>DUDÁK, Vladislav. a kol. </a:t>
            </a:r>
            <a:r>
              <a:rPr lang="cs-CZ" sz="3100" i="1" dirty="0" smtClean="0">
                <a:cs typeface="Arial" charset="0"/>
              </a:rPr>
              <a:t>Občanská nauka pro střední odborné školy.</a:t>
            </a:r>
            <a:r>
              <a:rPr lang="cs-CZ" sz="3100" dirty="0" smtClean="0">
                <a:cs typeface="Arial" charset="0"/>
              </a:rPr>
              <a:t> 1. </a:t>
            </a:r>
            <a:r>
              <a:rPr lang="cs-CZ" sz="3100" dirty="0" err="1" smtClean="0">
                <a:cs typeface="Arial" charset="0"/>
              </a:rPr>
              <a:t>vyd</a:t>
            </a:r>
            <a:r>
              <a:rPr lang="cs-CZ" sz="3100" dirty="0" smtClean="0">
                <a:cs typeface="Arial" charset="0"/>
              </a:rPr>
              <a:t>. Praha: SPN - pedagogické nakladatelství, 2005, 326 s. ISBN 80-7235-233-4.</a:t>
            </a:r>
          </a:p>
          <a:p>
            <a:pPr eaLnBrk="1" hangingPunct="1">
              <a:defRPr/>
            </a:pPr>
            <a:r>
              <a:rPr lang="cs-CZ" sz="3100" dirty="0" smtClean="0"/>
              <a:t>KUPKOVÁ, Ivana. </a:t>
            </a:r>
            <a:r>
              <a:rPr lang="cs-CZ" sz="3100" i="1" dirty="0" smtClean="0"/>
              <a:t>Příprava na výuku etiky při souvislé pedagogické praxi</a:t>
            </a:r>
            <a:r>
              <a:rPr lang="cs-CZ" sz="3100" dirty="0" smtClean="0"/>
              <a:t>. Hradec Králové: Obchodní akademie a Jazyková škola s právem státní jazykové zkoušky, Hradec Králové, 2009</a:t>
            </a:r>
            <a:endParaRPr lang="cs-CZ" sz="3100" dirty="0" smtClean="0"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cs typeface="Arial" charset="0"/>
            </a:endParaRP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dirty="0" smtClean="0"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dirty="0" smtClean="0"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 smtClean="0">
                <a:cs typeface="Arial" charset="0"/>
              </a:rPr>
            </a:br>
            <a:r>
              <a:rPr lang="cs-CZ" sz="2400" dirty="0" smtClean="0"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dirty="0" smtClean="0"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2400" dirty="0" smtClean="0">
                <a:cs typeface="Arial" charset="0"/>
              </a:rPr>
              <a:t>Všechny neocitované kliparty a další grafické objekty jsou součástí prostředků výukového </a:t>
            </a:r>
            <a:r>
              <a:rPr lang="cs-CZ" sz="2400" dirty="0" err="1" smtClean="0">
                <a:cs typeface="Arial" charset="0"/>
              </a:rPr>
              <a:t>sw</a:t>
            </a:r>
            <a:r>
              <a:rPr lang="cs-CZ" sz="2400" dirty="0" smtClean="0">
                <a:cs typeface="Arial" charset="0"/>
              </a:rPr>
              <a:t> </a:t>
            </a:r>
            <a:r>
              <a:rPr lang="cs-CZ" sz="2400" dirty="0" err="1" smtClean="0">
                <a:cs typeface="Arial" charset="0"/>
              </a:rPr>
              <a:t>Smart</a:t>
            </a:r>
            <a:r>
              <a:rPr lang="cs-CZ" sz="2400" dirty="0" smtClean="0">
                <a:cs typeface="Arial" charset="0"/>
              </a:rPr>
              <a:t> Notebook a MS Office.</a:t>
            </a:r>
          </a:p>
          <a:p>
            <a:pPr eaLnBrk="1" hangingPunct="1">
              <a:defRPr/>
            </a:pPr>
            <a:endParaRPr lang="cs-CZ" sz="2400" dirty="0" smtClean="0"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871</TotalTime>
  <Words>748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Wingdings</vt:lpstr>
      <vt:lpstr>Motiv sady Office</vt:lpstr>
      <vt:lpstr>Obchodní akademie, Střední odborná škola  a Jazyková škola s právem státní jazykové zkoušky,  Hradec Králové</vt:lpstr>
      <vt:lpstr>Dobro</vt:lpstr>
      <vt:lpstr>Zlo</vt:lpstr>
      <vt:lpstr>Filosofické názory na existenci zla</vt:lpstr>
      <vt:lpstr>Svědomí</vt:lpstr>
      <vt:lpstr>Co je dobro a co zlo? Vytvořte 2 sloupce:</vt:lpstr>
      <vt:lpstr>Jaký je rozdíl mezi následujícími situacemi?</vt:lpstr>
      <vt:lpstr>Zlo fyzické  X  Zlo mravní</vt:lpstr>
      <vt:lpstr>K jakému kulturnímu okruhu byste přiřadili následující výroky?</vt:lpstr>
      <vt:lpstr>Přiřaďte pojem ke správné definici:</vt:lpstr>
      <vt:lpstr>Zdroje a autorská práva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95</cp:revision>
  <dcterms:created xsi:type="dcterms:W3CDTF">2012-11-30T22:17:21Z</dcterms:created>
  <dcterms:modified xsi:type="dcterms:W3CDTF">2014-07-14T07:12:17Z</dcterms:modified>
</cp:coreProperties>
</file>