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9" r:id="rId3"/>
    <p:sldId id="267" r:id="rId4"/>
    <p:sldId id="260" r:id="rId5"/>
    <p:sldId id="268" r:id="rId6"/>
    <p:sldId id="269" r:id="rId7"/>
    <p:sldId id="264" r:id="rId8"/>
    <p:sldId id="261" r:id="rId9"/>
    <p:sldId id="266" r:id="rId10"/>
    <p:sldId id="262" r:id="rId11"/>
    <p:sldId id="270" r:id="rId12"/>
    <p:sldId id="26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rázek1.jpg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38924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96410147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Petra MATYÁŠTÍKOVÁ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VY_32_INOVACE_7_ZEMEPIS_13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Mírný podnebný pás – lesy mírného pásu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Charakteristika, rozšíření, biota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procvičení, samostudium, ověření znalostí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442913" algn="l"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Mírný podnebný pás</a:t>
            </a:r>
            <a:endParaRPr lang="cs-CZ" sz="2800" b="1" dirty="0">
              <a:solidFill>
                <a:schemeClr val="tx1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mírné podnebí s dostatečným množstvím srážek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40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°–60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° zem. šířky, většinou na severní polokouli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skladba lesů závislá na délce vegetačního období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teplota závislá na ročních obdobích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11"/>
          <p:cNvGrpSpPr>
            <a:grpSpLocks/>
          </p:cNvGrpSpPr>
          <p:nvPr/>
        </p:nvGrpSpPr>
        <p:grpSpPr bwMode="auto">
          <a:xfrm>
            <a:off x="0" y="1412875"/>
            <a:ext cx="9144000" cy="4608513"/>
            <a:chOff x="0" y="1412775"/>
            <a:chExt cx="9144000" cy="4608513"/>
          </a:xfrm>
        </p:grpSpPr>
        <p:grpSp>
          <p:nvGrpSpPr>
            <p:cNvPr id="7" name="Skupina 10"/>
            <p:cNvGrpSpPr>
              <a:grpSpLocks/>
            </p:cNvGrpSpPr>
            <p:nvPr/>
          </p:nvGrpSpPr>
          <p:grpSpPr bwMode="auto">
            <a:xfrm>
              <a:off x="0" y="1412775"/>
              <a:ext cx="9144000" cy="4608513"/>
              <a:chOff x="0" y="1412775"/>
              <a:chExt cx="9144000" cy="4608513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0" y="4868763"/>
                <a:ext cx="9144000" cy="1152525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pic>
            <p:nvPicPr>
              <p:cNvPr id="10" name="Picture 11" descr="File:Koppen World Map.png"/>
              <p:cNvPicPr>
                <a:picLocks noChangeAspect="1" noChangeArrowheads="1"/>
              </p:cNvPicPr>
              <p:nvPr/>
            </p:nvPicPr>
            <p:blipFill>
              <a:blip r:embed="rId2" cstate="screen"/>
              <a:srcRect/>
              <a:stretch>
                <a:fillRect/>
              </a:stretch>
            </p:blipFill>
            <p:spPr bwMode="auto">
              <a:xfrm>
                <a:off x="0" y="1412775"/>
                <a:ext cx="9144000" cy="406915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1" name="Obdélník 3"/>
              <p:cNvSpPr>
                <a:spLocks noChangeArrowheads="1"/>
              </p:cNvSpPr>
              <p:nvPr/>
            </p:nvSpPr>
            <p:spPr bwMode="auto">
              <a:xfrm>
                <a:off x="345281" y="5641305"/>
                <a:ext cx="1718932" cy="30777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sz="1400" i="1" dirty="0"/>
                  <a:t>Obr. Podnebné </a:t>
                </a:r>
                <a:r>
                  <a:rPr lang="cs-CZ" sz="1400" i="1" dirty="0" smtClean="0"/>
                  <a:t>pásy.</a:t>
                </a:r>
                <a:r>
                  <a:rPr lang="cs-CZ" sz="1400" i="1" baseline="30000" dirty="0" smtClean="0"/>
                  <a:t>1</a:t>
                </a:r>
                <a:endParaRPr lang="cs-CZ" sz="1400" i="1" baseline="30000" dirty="0"/>
              </a:p>
            </p:txBody>
          </p:sp>
        </p:grpSp>
        <p:pic>
          <p:nvPicPr>
            <p:cNvPr id="8" name="Picture 11" descr="File:Koppen World Map.png"/>
            <p:cNvPicPr>
              <a:picLocks noChangeAspect="1" noChangeArrowheads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2915816" y="5195314"/>
              <a:ext cx="4896544" cy="7488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bg1">
              <a:lumMod val="75000"/>
            </a:schemeClr>
          </a:solidFill>
          <a:ln>
            <a:noFill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354013" algn="l"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Mírný podnebný pás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Obdélník 6"/>
          <p:cNvSpPr>
            <a:spLocks noChangeArrowheads="1"/>
          </p:cNvSpPr>
          <p:nvPr/>
        </p:nvSpPr>
        <p:spPr bwMode="auto">
          <a:xfrm>
            <a:off x="323850" y="6165850"/>
            <a:ext cx="8197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Arial" pitchFamily="34" charset="0"/>
                <a:cs typeface="Arial" pitchFamily="34" charset="0"/>
              </a:rPr>
              <a:t>Úkol: </a:t>
            </a:r>
            <a:r>
              <a:rPr lang="cs-CZ" sz="2800">
                <a:latin typeface="Arial" pitchFamily="34" charset="0"/>
                <a:cs typeface="Arial" pitchFamily="34" charset="0"/>
              </a:rPr>
              <a:t>Ukažte na mapě, kde se nachází mírný pás.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442913" algn="l"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Listnaté lesy mírného pásu – charakteristika</a:t>
            </a:r>
            <a:endParaRPr lang="cs-CZ" sz="2800" b="1" dirty="0">
              <a:solidFill>
                <a:schemeClr val="tx1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typické pro značnou část mírného pásu severní polokoule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dostatečné množství srážek (500–1000 mm/rok)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úrodné hnědé půdy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 minulosti – původními lesy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dnes – kulturní krajina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jeleni, srny, lišky, lasice, kuny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kostelik.cz/wp-content/uploads/2011/06/puvodni-les-bez-zasahu-cloveka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1"/>
          <p:cNvSpPr>
            <a:spLocks noChangeArrowheads="1"/>
          </p:cNvSpPr>
          <p:nvPr/>
        </p:nvSpPr>
        <p:spPr bwMode="auto">
          <a:xfrm>
            <a:off x="323528" y="6237289"/>
            <a:ext cx="8424935" cy="307777"/>
          </a:xfrm>
          <a:prstGeom prst="rect">
            <a:avLst/>
          </a:prstGeom>
          <a:solidFill>
            <a:schemeClr val="bg1">
              <a:alpha val="30196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1400" i="1" dirty="0">
                <a:latin typeface="Arial" pitchFamily="34" charset="0"/>
                <a:cs typeface="Arial" pitchFamily="34" charset="0"/>
              </a:rPr>
              <a:t>Obr.</a:t>
            </a:r>
            <a:r>
              <a:rPr lang="en-US" sz="1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Původní les bez zásahu člověka (NPR Velká a Malá Pleš, CHKO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Křivoklátsko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). Autor: Petr Klaub.</a:t>
            </a:r>
            <a:r>
              <a:rPr lang="cs-CZ" sz="1400" i="1" baseline="30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1400" i="1" baseline="30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0" name="Picture 4" descr="http://ziva.avcr.cz/img/ziva/art2/lrg/krajina-vi-krajina-budoucnosti-budoucnost-krajiny-3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1"/>
          <p:cNvSpPr>
            <a:spLocks noChangeArrowheads="1"/>
          </p:cNvSpPr>
          <p:nvPr/>
        </p:nvSpPr>
        <p:spPr bwMode="auto">
          <a:xfrm>
            <a:off x="1763688" y="6237289"/>
            <a:ext cx="5832648" cy="307777"/>
          </a:xfrm>
          <a:prstGeom prst="rect">
            <a:avLst/>
          </a:prstGeom>
          <a:solidFill>
            <a:schemeClr val="bg1">
              <a:alpha val="30196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1400" i="1" dirty="0">
                <a:latin typeface="Arial" pitchFamily="34" charset="0"/>
                <a:cs typeface="Arial" pitchFamily="34" charset="0"/>
              </a:rPr>
              <a:t>Obr.</a:t>
            </a:r>
            <a:r>
              <a:rPr lang="en-US" sz="1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Kulturní krajina okolí obce </a:t>
            </a:r>
            <a:r>
              <a:rPr lang="cs-CZ" sz="1400" i="1" dirty="0" err="1" smtClean="0">
                <a:latin typeface="Arial" pitchFamily="34" charset="0"/>
                <a:cs typeface="Arial" pitchFamily="34" charset="0"/>
              </a:rPr>
              <a:t>Jenštejn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 (SV Prahy). Autor: M. Gojda.</a:t>
            </a:r>
            <a:r>
              <a:rPr lang="cs-CZ" sz="1400" i="1" baseline="30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1400" i="1" baseline="30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354013" algn="l"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Listnaté lesy mírného pásu – flóra a fauna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4525963"/>
          </a:xfrm>
        </p:spPr>
        <p:txBody>
          <a:bodyPr/>
          <a:lstStyle/>
          <a:p>
            <a:pPr marL="265113" indent="-265113"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opadavé stromy – buk, dub, bříza, vrba, jilm, topol…</a:t>
            </a:r>
          </a:p>
          <a:p>
            <a:pPr marL="265113" indent="-265113"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keřovité porosty – líska, hloh, zimolez</a:t>
            </a:r>
          </a:p>
          <a:p>
            <a:pPr marL="265113" indent="-265113"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kapradiny, mechy, trávy</a:t>
            </a:r>
          </a:p>
          <a:p>
            <a:pPr marL="265113" indent="-265113"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srnec, kuna, jelen, bobr, mýval</a:t>
            </a:r>
          </a:p>
        </p:txBody>
      </p:sp>
      <p:grpSp>
        <p:nvGrpSpPr>
          <p:cNvPr id="8" name="Skupina 7"/>
          <p:cNvGrpSpPr/>
          <p:nvPr/>
        </p:nvGrpSpPr>
        <p:grpSpPr>
          <a:xfrm>
            <a:off x="606208" y="4057327"/>
            <a:ext cx="3461736" cy="2540025"/>
            <a:chOff x="606208" y="3933056"/>
            <a:chExt cx="3461736" cy="2540025"/>
          </a:xfrm>
        </p:grpSpPr>
        <p:pic>
          <p:nvPicPr>
            <p:cNvPr id="8194" name="Picture 2" descr="http://www.benateckyctyrlistek.eu/wp-content/uploads/2012/08/srnec01.jpg"/>
            <p:cNvPicPr>
              <a:picLocks noChangeAspect="1" noChangeArrowheads="1"/>
            </p:cNvPicPr>
            <p:nvPr/>
          </p:nvPicPr>
          <p:blipFill>
            <a:blip r:embed="rId2" cstate="screen"/>
            <a:srcRect/>
            <a:stretch>
              <a:fillRect/>
            </a:stretch>
          </p:blipFill>
          <p:spPr bwMode="auto">
            <a:xfrm>
              <a:off x="683568" y="3933056"/>
              <a:ext cx="3384376" cy="2260763"/>
            </a:xfrm>
            <a:prstGeom prst="rect">
              <a:avLst/>
            </a:prstGeom>
            <a:noFill/>
          </p:spPr>
        </p:pic>
        <p:sp>
          <p:nvSpPr>
            <p:cNvPr id="5" name="Obdélník 3"/>
            <p:cNvSpPr>
              <a:spLocks noChangeArrowheads="1"/>
            </p:cNvSpPr>
            <p:nvPr/>
          </p:nvSpPr>
          <p:spPr bwMode="auto">
            <a:xfrm>
              <a:off x="606208" y="6165304"/>
              <a:ext cx="2436373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 i="1" dirty="0">
                  <a:latin typeface="Arial" pitchFamily="34" charset="0"/>
                  <a:cs typeface="Arial" pitchFamily="34" charset="0"/>
                </a:rPr>
                <a:t>Obr. </a:t>
              </a:r>
              <a:r>
                <a:rPr lang="cs-CZ" sz="1400" i="1" dirty="0" smtClean="0">
                  <a:latin typeface="Arial" pitchFamily="34" charset="0"/>
                  <a:cs typeface="Arial" pitchFamily="34" charset="0"/>
                </a:rPr>
                <a:t>1. Srnec. Autor: franta.</a:t>
              </a:r>
              <a:r>
                <a:rPr lang="cs-CZ" sz="1400" i="1" baseline="30000" dirty="0" smtClean="0">
                  <a:latin typeface="Arial" pitchFamily="34" charset="0"/>
                  <a:cs typeface="Arial" pitchFamily="34" charset="0"/>
                </a:rPr>
                <a:t>4</a:t>
              </a:r>
              <a:endParaRPr lang="cs-CZ" sz="1400" i="1" baseline="300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512941" y="4057327"/>
            <a:ext cx="3947491" cy="2540025"/>
            <a:chOff x="4355976" y="3933056"/>
            <a:chExt cx="3947491" cy="2540025"/>
          </a:xfrm>
        </p:grpSpPr>
        <p:pic>
          <p:nvPicPr>
            <p:cNvPr id="8196" name="Picture 4" descr="a"/>
            <p:cNvPicPr>
              <a:picLocks noChangeAspect="1" noChangeArrowheads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4427983" y="3933056"/>
              <a:ext cx="3686810" cy="2232248"/>
            </a:xfrm>
            <a:prstGeom prst="rect">
              <a:avLst/>
            </a:prstGeom>
            <a:noFill/>
          </p:spPr>
        </p:pic>
        <p:sp>
          <p:nvSpPr>
            <p:cNvPr id="7" name="Obdélník 3"/>
            <p:cNvSpPr>
              <a:spLocks noChangeArrowheads="1"/>
            </p:cNvSpPr>
            <p:nvPr/>
          </p:nvSpPr>
          <p:spPr bwMode="auto">
            <a:xfrm>
              <a:off x="4355976" y="6165304"/>
              <a:ext cx="3947491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 i="1" dirty="0">
                  <a:latin typeface="Arial" pitchFamily="34" charset="0"/>
                  <a:cs typeface="Arial" pitchFamily="34" charset="0"/>
                </a:rPr>
                <a:t>Obr. </a:t>
              </a:r>
              <a:r>
                <a:rPr lang="cs-CZ" sz="1400" i="1" dirty="0" smtClean="0">
                  <a:latin typeface="Arial" pitchFamily="34" charset="0"/>
                  <a:cs typeface="Arial" pitchFamily="34" charset="0"/>
                </a:rPr>
                <a:t>2. Hloh obecný. Autor: archiv ZŠ Sychrov.</a:t>
              </a:r>
              <a:r>
                <a:rPr lang="cs-CZ" sz="1400" i="1" baseline="30000" dirty="0" smtClean="0">
                  <a:latin typeface="Arial" pitchFamily="34" charset="0"/>
                  <a:cs typeface="Arial" pitchFamily="34" charset="0"/>
                </a:rPr>
                <a:t>5</a:t>
              </a:r>
              <a:endParaRPr lang="cs-CZ" sz="1400" i="1" baseline="30000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354013" algn="l"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Smíšené lesy mírného podnebného pásu – </a:t>
            </a:r>
            <a:r>
              <a:rPr lang="cs-CZ" sz="2800" b="1" dirty="0" err="1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char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.</a:t>
            </a:r>
            <a:endParaRPr lang="cs-CZ" sz="2800" b="1" dirty="0">
              <a:solidFill>
                <a:schemeClr val="tx1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/>
          <a:lstStyle/>
          <a:p>
            <a:pPr>
              <a:spcBef>
                <a:spcPts val="600"/>
              </a:spcBef>
              <a:spcAft>
                <a:spcPts val="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se zvyšující se zem. šířkou přechod listnatých lesů v les smíšený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změna klimatických podmínek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podzolové půdy</a:t>
            </a:r>
          </a:p>
          <a:p>
            <a:pPr>
              <a:spcBef>
                <a:spcPts val="600"/>
              </a:spcBef>
              <a:spcAft>
                <a:spcPts val="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vliv antropogenního činitele 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kulturní</a:t>
            </a:r>
          </a:p>
          <a:p>
            <a:pPr>
              <a:spcBef>
                <a:spcPts val="0"/>
              </a:spcBef>
              <a:spcAft>
                <a:spcPts val="600"/>
              </a:spcAft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průmyslová krajina</a:t>
            </a:r>
          </a:p>
        </p:txBody>
      </p:sp>
      <p:pic>
        <p:nvPicPr>
          <p:cNvPr id="7170" name="Picture 2" descr="http://www.fototipy.cz/sites/default/files/fotografie/mista/2012/10/02/stezka-korunami-stromu-v-narodnim-parku-bavorsky-les/les1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0" y="4740490"/>
            <a:ext cx="9144000" cy="2117509"/>
          </a:xfrm>
          <a:prstGeom prst="rect">
            <a:avLst/>
          </a:prstGeom>
          <a:noFill/>
        </p:spPr>
      </p:pic>
      <p:sp>
        <p:nvSpPr>
          <p:cNvPr id="5" name="Obdélník 1"/>
          <p:cNvSpPr>
            <a:spLocks noChangeArrowheads="1"/>
          </p:cNvSpPr>
          <p:nvPr/>
        </p:nvSpPr>
        <p:spPr bwMode="auto">
          <a:xfrm>
            <a:off x="2339752" y="6237289"/>
            <a:ext cx="4608512" cy="307777"/>
          </a:xfrm>
          <a:prstGeom prst="rect">
            <a:avLst/>
          </a:prstGeom>
          <a:solidFill>
            <a:schemeClr val="bg1">
              <a:alpha val="30196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1400" i="1" dirty="0">
                <a:latin typeface="Arial" pitchFamily="34" charset="0"/>
                <a:cs typeface="Arial" pitchFamily="34" charset="0"/>
              </a:rPr>
              <a:t>Obr.</a:t>
            </a:r>
            <a:r>
              <a:rPr lang="en-US" sz="1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Smíšený les (NP Bavorský les). Autor: Lothar.</a:t>
            </a:r>
            <a:r>
              <a:rPr lang="cs-CZ" sz="1400" i="1" baseline="30000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1400" i="1" baseline="30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354013" algn="l"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Smíšené lesy mírného </a:t>
            </a:r>
            <a:r>
              <a:rPr lang="cs-CZ" sz="2800" b="1" dirty="0" err="1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podn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. pásu –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flóra a fauna</a:t>
            </a:r>
            <a:endParaRPr lang="cs-CZ" sz="2800" b="1" dirty="0">
              <a:solidFill>
                <a:schemeClr val="tx1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4525963"/>
          </a:xfrm>
        </p:spPr>
        <p:txBody>
          <a:bodyPr/>
          <a:lstStyle/>
          <a:p>
            <a:pPr marL="357188"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buk, dub, bříza, osika, javor, smrk, borovice, jedle</a:t>
            </a:r>
          </a:p>
          <a:p>
            <a:pPr marL="357188"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srna, jelen, zajíc, skunk…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323528" y="2852936"/>
            <a:ext cx="3888432" cy="3548137"/>
            <a:chOff x="323528" y="2852936"/>
            <a:chExt cx="3888432" cy="3548137"/>
          </a:xfrm>
        </p:grpSpPr>
        <p:pic>
          <p:nvPicPr>
            <p:cNvPr id="6146" name="Picture 2" descr="zajíc polní"/>
            <p:cNvPicPr>
              <a:picLocks noChangeAspect="1" noChangeArrowheads="1"/>
            </p:cNvPicPr>
            <p:nvPr/>
          </p:nvPicPr>
          <p:blipFill>
            <a:blip r:embed="rId2" cstate="screen"/>
            <a:srcRect/>
            <a:stretch>
              <a:fillRect/>
            </a:stretch>
          </p:blipFill>
          <p:spPr bwMode="auto">
            <a:xfrm>
              <a:off x="395536" y="2852936"/>
              <a:ext cx="3816424" cy="3256216"/>
            </a:xfrm>
            <a:prstGeom prst="rect">
              <a:avLst/>
            </a:prstGeom>
            <a:noFill/>
          </p:spPr>
        </p:pic>
        <p:sp>
          <p:nvSpPr>
            <p:cNvPr id="5" name="Obdélník 3"/>
            <p:cNvSpPr>
              <a:spLocks noChangeArrowheads="1"/>
            </p:cNvSpPr>
            <p:nvPr/>
          </p:nvSpPr>
          <p:spPr bwMode="auto">
            <a:xfrm>
              <a:off x="323528" y="6093296"/>
              <a:ext cx="1716880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 i="1" dirty="0">
                  <a:latin typeface="Arial" pitchFamily="34" charset="0"/>
                  <a:cs typeface="Arial" pitchFamily="34" charset="0"/>
                </a:rPr>
                <a:t>Obr. </a:t>
              </a:r>
              <a:r>
                <a:rPr lang="cs-CZ" sz="1400" i="1" dirty="0" smtClean="0">
                  <a:latin typeface="Arial" pitchFamily="34" charset="0"/>
                  <a:cs typeface="Arial" pitchFamily="34" charset="0"/>
                </a:rPr>
                <a:t>1. Zajíc polní.</a:t>
              </a:r>
              <a:r>
                <a:rPr lang="cs-CZ" sz="1400" i="1" baseline="30000" dirty="0" smtClean="0">
                  <a:latin typeface="Arial" pitchFamily="34" charset="0"/>
                  <a:cs typeface="Arial" pitchFamily="34" charset="0"/>
                </a:rPr>
                <a:t>7</a:t>
              </a:r>
              <a:endParaRPr lang="cs-CZ" sz="1400" i="1" baseline="300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355976" y="2852936"/>
            <a:ext cx="4392488" cy="3548137"/>
            <a:chOff x="4355976" y="2852936"/>
            <a:chExt cx="4392488" cy="3548137"/>
          </a:xfrm>
        </p:grpSpPr>
        <p:pic>
          <p:nvPicPr>
            <p:cNvPr id="6148" name="Picture 4" descr="javor klen"/>
            <p:cNvPicPr>
              <a:picLocks noChangeAspect="1" noChangeArrowheads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4427984" y="2852936"/>
              <a:ext cx="4320480" cy="3240360"/>
            </a:xfrm>
            <a:prstGeom prst="rect">
              <a:avLst/>
            </a:prstGeom>
            <a:noFill/>
          </p:spPr>
        </p:pic>
        <p:sp>
          <p:nvSpPr>
            <p:cNvPr id="7" name="Obdélník 3"/>
            <p:cNvSpPr>
              <a:spLocks noChangeArrowheads="1"/>
            </p:cNvSpPr>
            <p:nvPr/>
          </p:nvSpPr>
          <p:spPr bwMode="auto">
            <a:xfrm>
              <a:off x="4355976" y="6093296"/>
              <a:ext cx="1707262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 i="1" dirty="0">
                  <a:latin typeface="Arial" pitchFamily="34" charset="0"/>
                  <a:cs typeface="Arial" pitchFamily="34" charset="0"/>
                </a:rPr>
                <a:t>Obr. </a:t>
              </a:r>
              <a:r>
                <a:rPr lang="cs-CZ" sz="1400" i="1" dirty="0" smtClean="0">
                  <a:latin typeface="Arial" pitchFamily="34" charset="0"/>
                  <a:cs typeface="Arial" pitchFamily="34" charset="0"/>
                </a:rPr>
                <a:t>2. Javor klen.</a:t>
              </a:r>
              <a:r>
                <a:rPr lang="cs-CZ" sz="1400" i="1" baseline="30000" dirty="0" smtClean="0">
                  <a:latin typeface="Arial" pitchFamily="34" charset="0"/>
                  <a:cs typeface="Arial" pitchFamily="34" charset="0"/>
                </a:rPr>
                <a:t>8</a:t>
              </a:r>
              <a:endParaRPr lang="cs-CZ" sz="1400" i="1" baseline="30000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354013" algn="l"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Jehličnaté lesy mírného podnebného pásu – </a:t>
            </a:r>
            <a:r>
              <a:rPr lang="cs-CZ" sz="2800" b="1" dirty="0" err="1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char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.</a:t>
            </a:r>
            <a:endParaRPr lang="cs-CZ" sz="2800" b="1" dirty="0">
              <a:solidFill>
                <a:schemeClr val="tx1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= tajga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 nejsevernějších oblastech mírného pásu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 Amerika, Euroasie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podzolová půda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 nejchladnějších oblastech – permafrost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velké teplotní výkyvy během roku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dostatečné množství srážek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Tajga na jižní Sibiři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1"/>
          <p:cNvSpPr>
            <a:spLocks noChangeArrowheads="1"/>
          </p:cNvSpPr>
          <p:nvPr/>
        </p:nvSpPr>
        <p:spPr bwMode="auto">
          <a:xfrm>
            <a:off x="2339752" y="6237289"/>
            <a:ext cx="4608512" cy="307777"/>
          </a:xfrm>
          <a:prstGeom prst="rect">
            <a:avLst/>
          </a:prstGeom>
          <a:solidFill>
            <a:schemeClr val="bg1">
              <a:alpha val="30196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1400" i="1" dirty="0">
                <a:latin typeface="Arial" pitchFamily="34" charset="0"/>
                <a:cs typeface="Arial" pitchFamily="34" charset="0"/>
              </a:rPr>
              <a:t>Obr.</a:t>
            </a:r>
            <a:r>
              <a:rPr lang="en-US" sz="1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Tajga na jižní Sibiři. Autor: Petr Pokorný.</a:t>
            </a:r>
            <a:r>
              <a:rPr lang="cs-CZ" sz="1400" i="1" baseline="30000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1400" i="1" baseline="30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354013" algn="l"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Jehličnaté lesy mírného </a:t>
            </a:r>
            <a:r>
              <a:rPr lang="cs-CZ" sz="28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podn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pásu – fauna a flóra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smrky, borovice, cedry, modříny, jedle, bolehlav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brusinky, borůvky, vřesy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medvěd hnědý, los, rys, vlk, zajíc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440832" y="3402632"/>
            <a:ext cx="3947592" cy="3194720"/>
            <a:chOff x="4283968" y="3402632"/>
            <a:chExt cx="3947592" cy="3194720"/>
          </a:xfrm>
        </p:grpSpPr>
        <p:pic>
          <p:nvPicPr>
            <p:cNvPr id="4098" name="Picture 2" descr="http://www.bylinymikes.cz/fotky1/fotos/_vyr_130brusinka%20obecn-e.jpg"/>
            <p:cNvPicPr>
              <a:picLocks noChangeAspect="1" noChangeArrowheads="1"/>
            </p:cNvPicPr>
            <p:nvPr/>
          </p:nvPicPr>
          <p:blipFill>
            <a:blip r:embed="rId2" cstate="screen"/>
            <a:srcRect/>
            <a:stretch>
              <a:fillRect/>
            </a:stretch>
          </p:blipFill>
          <p:spPr bwMode="auto">
            <a:xfrm>
              <a:off x="4355976" y="3402632"/>
              <a:ext cx="3875584" cy="2906688"/>
            </a:xfrm>
            <a:prstGeom prst="rect">
              <a:avLst/>
            </a:prstGeom>
            <a:noFill/>
          </p:spPr>
        </p:pic>
        <p:sp>
          <p:nvSpPr>
            <p:cNvPr id="5" name="Obdélník 3"/>
            <p:cNvSpPr>
              <a:spLocks noChangeArrowheads="1"/>
            </p:cNvSpPr>
            <p:nvPr/>
          </p:nvSpPr>
          <p:spPr bwMode="auto">
            <a:xfrm>
              <a:off x="4283968" y="6289575"/>
              <a:ext cx="1647054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 i="1" dirty="0">
                  <a:latin typeface="Arial" pitchFamily="34" charset="0"/>
                  <a:cs typeface="Arial" pitchFamily="34" charset="0"/>
                </a:rPr>
                <a:t>Obr. </a:t>
              </a:r>
              <a:r>
                <a:rPr lang="cs-CZ" sz="1400" i="1" dirty="0" smtClean="0">
                  <a:latin typeface="Arial" pitchFamily="34" charset="0"/>
                  <a:cs typeface="Arial" pitchFamily="34" charset="0"/>
                </a:rPr>
                <a:t>2. Brusinka.</a:t>
              </a:r>
              <a:r>
                <a:rPr lang="cs-CZ" sz="1400" i="1" baseline="30000" dirty="0" smtClean="0">
                  <a:latin typeface="Arial" pitchFamily="34" charset="0"/>
                  <a:cs typeface="Arial" pitchFamily="34" charset="0"/>
                </a:rPr>
                <a:t>11</a:t>
              </a:r>
              <a:endParaRPr lang="cs-CZ" sz="1400" i="1" baseline="300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67544" y="3429000"/>
            <a:ext cx="3893756" cy="3188097"/>
            <a:chOff x="467544" y="3429000"/>
            <a:chExt cx="3893756" cy="3188097"/>
          </a:xfrm>
        </p:grpSpPr>
        <p:pic>
          <p:nvPicPr>
            <p:cNvPr id="4100" name="Picture 4" descr="Brown bear (Ursus arctos arctos) running.jpg"/>
            <p:cNvPicPr>
              <a:picLocks noChangeAspect="1" noChangeArrowheads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 bwMode="auto">
            <a:xfrm>
              <a:off x="535449" y="3429000"/>
              <a:ext cx="3825851" cy="2880320"/>
            </a:xfrm>
            <a:prstGeom prst="rect">
              <a:avLst/>
            </a:prstGeom>
            <a:noFill/>
          </p:spPr>
        </p:pic>
        <p:sp>
          <p:nvSpPr>
            <p:cNvPr id="8" name="Obdélník 3"/>
            <p:cNvSpPr>
              <a:spLocks noChangeArrowheads="1"/>
            </p:cNvSpPr>
            <p:nvPr/>
          </p:nvSpPr>
          <p:spPr bwMode="auto">
            <a:xfrm>
              <a:off x="467544" y="6309320"/>
              <a:ext cx="2123145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400" i="1" dirty="0">
                  <a:latin typeface="Arial" pitchFamily="34" charset="0"/>
                  <a:cs typeface="Arial" pitchFamily="34" charset="0"/>
                </a:rPr>
                <a:t>Obr. </a:t>
              </a:r>
              <a:r>
                <a:rPr lang="cs-CZ" sz="1400" i="1" dirty="0" smtClean="0">
                  <a:latin typeface="Arial" pitchFamily="34" charset="0"/>
                  <a:cs typeface="Arial" pitchFamily="34" charset="0"/>
                </a:rPr>
                <a:t>1. Medvěd hnědý.</a:t>
              </a:r>
              <a:r>
                <a:rPr lang="cs-CZ" sz="1400" i="1" baseline="30000" dirty="0" smtClean="0">
                  <a:latin typeface="Arial" pitchFamily="34" charset="0"/>
                  <a:cs typeface="Arial" pitchFamily="34" charset="0"/>
                </a:rPr>
                <a:t>10</a:t>
              </a:r>
              <a:endParaRPr lang="cs-CZ" sz="1400" i="1" baseline="30000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213"/>
            <a:ext cx="8435280" cy="4897437"/>
          </a:xfrm>
        </p:spPr>
        <p:txBody>
          <a:bodyPr/>
          <a:lstStyle/>
          <a:p>
            <a:pPr marL="355600" indent="-355600" eaLnBrk="1" hangingPunct="1">
              <a:buFont typeface="Calibri" pitchFamily="34" charset="0"/>
              <a:buAutoNum type="arabicPeriod"/>
            </a:pPr>
            <a:r>
              <a:rPr lang="en-US" sz="1400" dirty="0" smtClean="0">
                <a:latin typeface="Arial" charset="0"/>
                <a:cs typeface="Arial" charset="0"/>
              </a:rPr>
              <a:t>Wikipedia: the free encyclopedia [online]. San Francisco (CA): Wikimedia Foundation, 2001- [cit. 2013-03-06]. </a:t>
            </a:r>
            <a:r>
              <a:rPr lang="en-US" sz="1400" dirty="0" err="1" smtClean="0">
                <a:latin typeface="Arial" charset="0"/>
                <a:cs typeface="Arial" charset="0"/>
              </a:rPr>
              <a:t>Dostupné</a:t>
            </a:r>
            <a:r>
              <a:rPr lang="en-US" sz="1400" dirty="0" smtClean="0">
                <a:latin typeface="Arial" charset="0"/>
                <a:cs typeface="Arial" charset="0"/>
              </a:rPr>
              <a:t> z:</a:t>
            </a:r>
            <a:r>
              <a:rPr lang="cs-CZ" sz="1400" dirty="0" smtClean="0">
                <a:latin typeface="Arial" charset="0"/>
                <a:cs typeface="Arial" charset="0"/>
              </a:rPr>
              <a:t> http://en.wikipedia.org/wiki/File:Koppen_World_Map.png</a:t>
            </a: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http://kostelik.cz/2011/06/29/fotografie-z-velke-a-male-plese/</a:t>
            </a: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Fanta J. Krajina VI. Krajina budoucnosti - budoucnost krajiny? Živa 2011; 6: 277. Dostupné on-line: http://ziva.avcr.cz/2011-6/krajina-vi-krajina-budoucnosti-budoucnost-krajiny.html</a:t>
            </a: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benateckyctyrlistek.eu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/?p=2237</a:t>
            </a: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http://fotoatlaspr.zs-sychrov3.sweb.cz/hloh-obecny.html</a:t>
            </a: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fototipy.cz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mista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/stezka-korunami-stromu-v-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narodnim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-parku-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bavorsky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-les</a:t>
            </a: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http://oci-sveta.blog.cz/0806/zvire-kralik-a-zajic</a:t>
            </a: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nabla.cz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/obsah/biologie/rostliny/stromy-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kere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/javor-klen.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php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http://ekolist.cz/aaa/view.php3?vid=3179&amp;cmd%5B3179%5D=x-3179-2253314&amp;als%5BGALERYID%5D=267aaaa2ec111111ec111111ec1111ec</a:t>
            </a: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en-US" sz="1400" dirty="0" smtClean="0">
                <a:latin typeface="Arial" pitchFamily="34" charset="0"/>
                <a:cs typeface="Arial" pitchFamily="34" charset="0"/>
              </a:rPr>
              <a:t>Wikipedia: the free encyclopedia [online]. San Francisco (CA): Wikimedia Foundation, 2001- [cit. 2013-03-06]. </a:t>
            </a:r>
            <a:r>
              <a:rPr lang="en-US" sz="140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 z: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http://de.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wikibooks.org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wiki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Wikijunior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Tieralphabet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/_B</a:t>
            </a:r>
          </a:p>
          <a:p>
            <a:pPr marL="354013" indent="-354013" eaLnBrk="1" hangingPunct="1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http://www.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bylinymikes.cz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/atlas/130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" y="0"/>
            <a:ext cx="9144001" cy="1417638"/>
          </a:xfrm>
          <a:solidFill>
            <a:schemeClr val="bg1">
              <a:lumMod val="75000"/>
            </a:schemeClr>
          </a:solidFill>
          <a:ln w="9525">
            <a:noFill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449263" algn="l"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</TotalTime>
  <Words>449</Words>
  <Application>Microsoft Office PowerPoint</Application>
  <PresentationFormat>Předvádění na obrazovce (4:3)</PresentationFormat>
  <Paragraphs>79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a Jazyková škola s právem státní jazykové zkoušky,  Hradec Králové</vt:lpstr>
      <vt:lpstr>Mírný podnebný pás</vt:lpstr>
      <vt:lpstr>Mírný podnebný pás</vt:lpstr>
      <vt:lpstr>Listnaté lesy mírného pásu – charakteristika</vt:lpstr>
      <vt:lpstr>Snímek 5</vt:lpstr>
      <vt:lpstr>Snímek 6</vt:lpstr>
      <vt:lpstr>Listnaté lesy mírného pásu – flóra a fauna</vt:lpstr>
      <vt:lpstr>Smíšené lesy mírného podnebného pásu – char.</vt:lpstr>
      <vt:lpstr>Smíšené lesy mírného podn. pásu – flóra a fauna</vt:lpstr>
      <vt:lpstr>Jehličnaté lesy mírného podnebného pásu – char.</vt:lpstr>
      <vt:lpstr>Snímek 11</vt:lpstr>
      <vt:lpstr>Jehličnaté lesy mírného podn. pásu – fauna a flóra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skola</dc:creator>
  <cp:lastModifiedBy>Mamka</cp:lastModifiedBy>
  <cp:revision>79</cp:revision>
  <dcterms:modified xsi:type="dcterms:W3CDTF">2014-05-24T15:43:00Z</dcterms:modified>
</cp:coreProperties>
</file>