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89" r:id="rId5"/>
    <p:sldId id="269" r:id="rId6"/>
    <p:sldId id="270" r:id="rId7"/>
    <p:sldId id="291" r:id="rId8"/>
    <p:sldId id="280" r:id="rId9"/>
    <p:sldId id="281" r:id="rId10"/>
    <p:sldId id="288" r:id="rId11"/>
    <p:sldId id="290" r:id="rId12"/>
    <p:sldId id="283" r:id="rId13"/>
    <p:sldId id="287" r:id="rId14"/>
    <p:sldId id="293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60066"/>
    <a:srgbClr val="990033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080" y="-7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8D11F-E20A-4835-BB9E-F87A794FBBF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109EE-78F6-4A02-BE3D-D9AE8AC20F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AA677-248F-4081-8ED1-AB981A96127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8CF1D-AE75-4DE5-ADBC-927AD71455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3319-3FE2-4D93-AE15-19F446D40FD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AA250-09B8-49E0-ACBB-1A8C719D44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C257C-84DE-40BC-99CD-878A85583BE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FFBA4-4C87-4F7E-B589-0FCFC31EAF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501E0-0097-45BC-B90A-5AE80E8C332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74BA6-60F7-4BA8-A352-A0185D4400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E7734-FCE6-4C80-BE0C-3CE6AC439D2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E6EE-69B2-46DD-A5C3-301631130E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D756E-8812-4621-90D1-877C56C40DD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21F3C-7B82-41AE-8EE7-0AFD8D5F35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DC91C-454C-426B-980D-6C9D69056A0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8FEEF-CDF7-4BF3-80B2-588937604F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717DC-7649-45C3-A567-81DD2D21CB9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5C785-FD63-46C4-B2D1-D5AABE5E4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A556C-E997-45E2-B540-838C85BD895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092E9-0E5C-4826-A64C-22A5077F3A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D4B7D-FCEE-4456-B030-ED5DBCFE581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A6007-E588-48B4-8130-484D43D6B4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BB2FDD-45BE-4179-B286-DF280CBEE5EF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A44778-0FD8-4720-917E-56FA2C1FB6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alt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altLang="cs-CZ" sz="2000" b="1" smtClean="0">
                <a:latin typeface="Arial" charset="0"/>
                <a:cs typeface="Arial" charset="0"/>
              </a:rPr>
            </a:br>
            <a:r>
              <a:rPr lang="cs-CZ" alt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Eva Ježková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VY_32_INOVACE_7_ZEMEPIS_18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Výšková stupňovitost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i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Zeměpis</a:t>
                      </a:r>
                      <a:endParaRPr lang="cs-CZ" sz="1800" i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lyceum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obchodní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akademie -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Výšková stupňovitost, charakteristika, Alpy,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Andy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463" y="-1270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vertikální rozlišení rostlinstva v horských oblastech</a:t>
            </a: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Ø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rozdílnost vegetace s přibývající nadmořskou výškou a expozici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2400" u="sng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Příčiny stupňovitosti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cs-CZ" sz="2400" dirty="0"/>
              <a:t> </a:t>
            </a:r>
          </a:p>
          <a:p>
            <a:pPr>
              <a:defRPr/>
            </a:pPr>
            <a:r>
              <a:rPr lang="cs-CZ" sz="2400" dirty="0"/>
              <a:t>     </a:t>
            </a:r>
          </a:p>
          <a:p>
            <a:pPr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teplota 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2. srážky a vlhkost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3. sluneční záření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4. složení půdy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v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Výšková stupňovitost = vegetační stupeň</a:t>
            </a:r>
          </a:p>
        </p:txBody>
      </p:sp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7308850" y="6638925"/>
            <a:ext cx="183515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000">
                <a:solidFill>
                  <a:schemeClr val="bg1"/>
                </a:solidFill>
              </a:rPr>
              <a:t>                         </a:t>
            </a:r>
          </a:p>
        </p:txBody>
      </p:sp>
      <p:sp>
        <p:nvSpPr>
          <p:cNvPr id="4" name="Levá jednoduchá závorka 3"/>
          <p:cNvSpPr/>
          <p:nvPr/>
        </p:nvSpPr>
        <p:spPr>
          <a:xfrm>
            <a:off x="8010525" y="6762750"/>
            <a:ext cx="74613" cy="91440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Bičík I. et al. Školní atlas dnešního světa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Výšková stupňovitost   </a:t>
            </a:r>
          </a:p>
        </p:txBody>
      </p:sp>
      <p:pic>
        <p:nvPicPr>
          <p:cNvPr id="4102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981075"/>
            <a:ext cx="8424862" cy="544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Obdélník 3"/>
          <p:cNvSpPr>
            <a:spLocks noChangeArrowheads="1"/>
          </p:cNvSpPr>
          <p:nvPr/>
        </p:nvSpPr>
        <p:spPr bwMode="auto">
          <a:xfrm>
            <a:off x="6480175" y="6551613"/>
            <a:ext cx="24701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>
                <a:solidFill>
                  <a:schemeClr val="bg1"/>
                </a:solidFill>
              </a:rPr>
              <a:t>Bičík I. et al. Školní atlas dnešního světa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5400" y="-7938"/>
            <a:ext cx="9277350" cy="685800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 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475" y="114300"/>
            <a:ext cx="8991600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5400" y="-7938"/>
            <a:ext cx="9277350" cy="6858001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Nížinný                dub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Pahorkatinný       dub, habr, buk  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Podhorský           buk, jedle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Horský                 smrk, jedle, buk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Subalpinský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kosodřevina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Alpinský               trávy, byliny, mechy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Subnivální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bez vegetace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Nivální                  led, sníh</a:t>
            </a: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Wingdings" pitchFamily="2" charset="2"/>
              <a:buChar char="§"/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251" y="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Výšková stupňovitost – střední Evropa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</a:t>
            </a:r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Obrázky [1] [2] [3] [4]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425" y="1196975"/>
            <a:ext cx="379571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1713" y="1196975"/>
            <a:ext cx="38671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5425" y="3789363"/>
            <a:ext cx="3986213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11713" y="3802063"/>
            <a:ext cx="3867150" cy="272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 </a:t>
            </a:r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r>
              <a:rPr lang="cs-CZ" sz="10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Obrázky [5] [6] [7]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7300" y="1909763"/>
            <a:ext cx="5202238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4044950"/>
            <a:ext cx="3508375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163" y="1039813"/>
            <a:ext cx="2535237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Výšková stupňovitost – rovníkové oblasti</a:t>
            </a:r>
          </a:p>
        </p:txBody>
      </p:sp>
      <p:grpSp>
        <p:nvGrpSpPr>
          <p:cNvPr id="9222" name="Skupina 13"/>
          <p:cNvGrpSpPr>
            <a:grpSpLocks/>
          </p:cNvGrpSpPr>
          <p:nvPr/>
        </p:nvGrpSpPr>
        <p:grpSpPr bwMode="auto">
          <a:xfrm>
            <a:off x="611188" y="1125538"/>
            <a:ext cx="7137400" cy="5759450"/>
            <a:chOff x="611560" y="692696"/>
            <a:chExt cx="7137675" cy="5760640"/>
          </a:xfrm>
        </p:grpSpPr>
        <p:sp>
          <p:nvSpPr>
            <p:cNvPr id="15" name="Isosceles Triangle 3"/>
            <p:cNvSpPr/>
            <p:nvPr/>
          </p:nvSpPr>
          <p:spPr>
            <a:xfrm>
              <a:off x="611560" y="1065835"/>
              <a:ext cx="4392781" cy="5243008"/>
            </a:xfrm>
            <a:prstGeom prst="triangle">
              <a:avLst/>
            </a:prstGeom>
            <a:solidFill>
              <a:srgbClr val="00FF99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6" name="Straight Connector 5"/>
            <p:cNvCxnSpPr>
              <a:stCxn id="15" idx="2"/>
            </p:cNvCxnSpPr>
            <p:nvPr/>
          </p:nvCxnSpPr>
          <p:spPr>
            <a:xfrm>
              <a:off x="611560" y="6308843"/>
              <a:ext cx="633595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"/>
            <p:cNvCxnSpPr/>
            <p:nvPr/>
          </p:nvCxnSpPr>
          <p:spPr>
            <a:xfrm flipV="1">
              <a:off x="611560" y="5560977"/>
              <a:ext cx="6335956" cy="28581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7"/>
            <p:cNvCxnSpPr/>
            <p:nvPr/>
          </p:nvCxnSpPr>
          <p:spPr>
            <a:xfrm>
              <a:off x="611560" y="4868684"/>
              <a:ext cx="6335956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8"/>
            <p:cNvCxnSpPr/>
            <p:nvPr/>
          </p:nvCxnSpPr>
          <p:spPr>
            <a:xfrm flipV="1">
              <a:off x="611560" y="4144634"/>
              <a:ext cx="6335956" cy="4763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9"/>
            <p:cNvCxnSpPr/>
            <p:nvPr/>
          </p:nvCxnSpPr>
          <p:spPr>
            <a:xfrm>
              <a:off x="611560" y="3428523"/>
              <a:ext cx="6335956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10"/>
            <p:cNvCxnSpPr/>
            <p:nvPr/>
          </p:nvCxnSpPr>
          <p:spPr>
            <a:xfrm>
              <a:off x="611560" y="2709238"/>
              <a:ext cx="6335956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Isosceles Triangle 15"/>
            <p:cNvSpPr/>
            <p:nvPr/>
          </p:nvSpPr>
          <p:spPr>
            <a:xfrm>
              <a:off x="898908" y="1065835"/>
              <a:ext cx="3816497" cy="4523722"/>
            </a:xfrm>
            <a:prstGeom prst="triangle">
              <a:avLst>
                <a:gd name="adj" fmla="val 50363"/>
              </a:avLst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" name="Isosceles Triangle 16"/>
            <p:cNvSpPr/>
            <p:nvPr/>
          </p:nvSpPr>
          <p:spPr>
            <a:xfrm>
              <a:off x="1187844" y="1065835"/>
              <a:ext cx="3240213" cy="3817139"/>
            </a:xfrm>
            <a:prstGeom prst="triangle">
              <a:avLst>
                <a:gd name="adj" fmla="val 48805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4" name="Isosceles Triangle 17"/>
            <p:cNvSpPr/>
            <p:nvPr/>
          </p:nvSpPr>
          <p:spPr>
            <a:xfrm>
              <a:off x="1475193" y="1065835"/>
              <a:ext cx="2629001" cy="3083562"/>
            </a:xfrm>
            <a:prstGeom prst="triangle">
              <a:avLst>
                <a:gd name="adj" fmla="val 50386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5" name="Isosceles Triangle 19"/>
            <p:cNvSpPr/>
            <p:nvPr/>
          </p:nvSpPr>
          <p:spPr>
            <a:xfrm>
              <a:off x="1764129" y="1065835"/>
              <a:ext cx="2016203" cy="2349985"/>
            </a:xfrm>
            <a:prstGeom prst="triangle">
              <a:avLst>
                <a:gd name="adj" fmla="val 51760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6" name="Isosceles Triangle 20"/>
            <p:cNvSpPr/>
            <p:nvPr/>
          </p:nvSpPr>
          <p:spPr>
            <a:xfrm>
              <a:off x="2051477" y="1065835"/>
              <a:ext cx="1439918" cy="1643402"/>
            </a:xfrm>
            <a:prstGeom prst="triangle">
              <a:avLst>
                <a:gd name="adj" fmla="val 5176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235" name="TextBox 26"/>
            <p:cNvSpPr txBox="1">
              <a:spLocks noChangeArrowheads="1"/>
            </p:cNvSpPr>
            <p:nvPr/>
          </p:nvSpPr>
          <p:spPr bwMode="auto">
            <a:xfrm>
              <a:off x="1879232" y="5785519"/>
              <a:ext cx="18211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tropický deštný prales</a:t>
              </a:r>
            </a:p>
          </p:txBody>
        </p:sp>
        <p:sp>
          <p:nvSpPr>
            <p:cNvPr id="9236" name="TextBox 27"/>
            <p:cNvSpPr txBox="1">
              <a:spLocks noChangeArrowheads="1"/>
            </p:cNvSpPr>
            <p:nvPr/>
          </p:nvSpPr>
          <p:spPr bwMode="auto">
            <a:xfrm>
              <a:off x="2009925" y="5085184"/>
              <a:ext cx="159575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horský tropický les</a:t>
              </a:r>
            </a:p>
          </p:txBody>
        </p:sp>
        <p:sp>
          <p:nvSpPr>
            <p:cNvPr id="9237" name="TextBox 28"/>
            <p:cNvSpPr txBox="1">
              <a:spLocks noChangeArrowheads="1"/>
            </p:cNvSpPr>
            <p:nvPr/>
          </p:nvSpPr>
          <p:spPr bwMode="auto">
            <a:xfrm>
              <a:off x="2366048" y="4382858"/>
              <a:ext cx="8835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mlžný les</a:t>
              </a:r>
            </a:p>
          </p:txBody>
        </p:sp>
        <p:sp>
          <p:nvSpPr>
            <p:cNvPr id="9238" name="TextBox 29"/>
            <p:cNvSpPr txBox="1">
              <a:spLocks noChangeArrowheads="1"/>
            </p:cNvSpPr>
            <p:nvPr/>
          </p:nvSpPr>
          <p:spPr bwMode="auto">
            <a:xfrm>
              <a:off x="2110946" y="3504877"/>
              <a:ext cx="1393715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 b="1"/>
                <a:t>trávy,</a:t>
              </a:r>
            </a:p>
            <a:p>
              <a:pPr algn="ctr"/>
              <a:r>
                <a:rPr lang="cs-CZ" altLang="cs-CZ" sz="1400" b="1"/>
                <a:t>bylinné formace</a:t>
              </a:r>
            </a:p>
          </p:txBody>
        </p:sp>
        <p:sp>
          <p:nvSpPr>
            <p:cNvPr id="9239" name="TextBox 30"/>
            <p:cNvSpPr txBox="1">
              <a:spLocks noChangeArrowheads="1"/>
            </p:cNvSpPr>
            <p:nvPr/>
          </p:nvSpPr>
          <p:spPr bwMode="auto">
            <a:xfrm>
              <a:off x="1907512" y="2708920"/>
              <a:ext cx="182614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200" b="1"/>
                <a:t>lišejníko-mechová </a:t>
              </a:r>
            </a:p>
            <a:p>
              <a:pPr algn="ctr"/>
              <a:r>
                <a:rPr lang="cs-CZ" altLang="cs-CZ" sz="1200" b="1"/>
                <a:t>vysokohorská tundra, </a:t>
              </a:r>
            </a:p>
            <a:p>
              <a:pPr algn="ctr"/>
              <a:r>
                <a:rPr lang="cs-CZ" altLang="cs-CZ" sz="1200" b="1"/>
                <a:t>skály a sutě</a:t>
              </a:r>
            </a:p>
          </p:txBody>
        </p:sp>
        <p:sp>
          <p:nvSpPr>
            <p:cNvPr id="9240" name="TextBox 31"/>
            <p:cNvSpPr txBox="1">
              <a:spLocks noChangeArrowheads="1"/>
            </p:cNvSpPr>
            <p:nvPr/>
          </p:nvSpPr>
          <p:spPr bwMode="auto">
            <a:xfrm>
              <a:off x="2499930" y="1988840"/>
              <a:ext cx="54373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 b="1"/>
                <a:t>sníh </a:t>
              </a:r>
            </a:p>
            <a:p>
              <a:pPr algn="ctr"/>
              <a:r>
                <a:rPr lang="cs-CZ" altLang="cs-CZ" sz="1400" b="1"/>
                <a:t>a led</a:t>
              </a:r>
            </a:p>
          </p:txBody>
        </p:sp>
        <p:sp>
          <p:nvSpPr>
            <p:cNvPr id="9241" name="TextBox 32"/>
            <p:cNvSpPr txBox="1">
              <a:spLocks noChangeArrowheads="1"/>
            </p:cNvSpPr>
            <p:nvPr/>
          </p:nvSpPr>
          <p:spPr bwMode="auto">
            <a:xfrm>
              <a:off x="2244038" y="692696"/>
              <a:ext cx="124784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 b="1"/>
                <a:t>Vegetační kryt</a:t>
              </a:r>
            </a:p>
          </p:txBody>
        </p:sp>
        <p:sp>
          <p:nvSpPr>
            <p:cNvPr id="9242" name="TextBox 33"/>
            <p:cNvSpPr txBox="1">
              <a:spLocks noChangeArrowheads="1"/>
            </p:cNvSpPr>
            <p:nvPr/>
          </p:nvSpPr>
          <p:spPr bwMode="auto">
            <a:xfrm>
              <a:off x="6948264" y="6145559"/>
              <a:ext cx="461986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0 m</a:t>
              </a:r>
            </a:p>
          </p:txBody>
        </p:sp>
        <p:sp>
          <p:nvSpPr>
            <p:cNvPr id="9243" name="TextBox 35"/>
            <p:cNvSpPr txBox="1">
              <a:spLocks noChangeArrowheads="1"/>
            </p:cNvSpPr>
            <p:nvPr/>
          </p:nvSpPr>
          <p:spPr bwMode="auto">
            <a:xfrm>
              <a:off x="6960310" y="5435352"/>
              <a:ext cx="7761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1 000 m</a:t>
              </a:r>
            </a:p>
          </p:txBody>
        </p:sp>
        <p:sp>
          <p:nvSpPr>
            <p:cNvPr id="9244" name="TextBox 36"/>
            <p:cNvSpPr txBox="1">
              <a:spLocks noChangeArrowheads="1"/>
            </p:cNvSpPr>
            <p:nvPr/>
          </p:nvSpPr>
          <p:spPr bwMode="auto">
            <a:xfrm>
              <a:off x="6960310" y="4690635"/>
              <a:ext cx="7761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2 000 m</a:t>
              </a:r>
            </a:p>
          </p:txBody>
        </p:sp>
        <p:sp>
          <p:nvSpPr>
            <p:cNvPr id="9245" name="TextBox 37"/>
            <p:cNvSpPr txBox="1">
              <a:spLocks noChangeArrowheads="1"/>
            </p:cNvSpPr>
            <p:nvPr/>
          </p:nvSpPr>
          <p:spPr bwMode="auto">
            <a:xfrm>
              <a:off x="6973060" y="3995191"/>
              <a:ext cx="7761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3 000 m</a:t>
              </a:r>
            </a:p>
          </p:txBody>
        </p:sp>
        <p:sp>
          <p:nvSpPr>
            <p:cNvPr id="9246" name="TextBox 38"/>
            <p:cNvSpPr txBox="1">
              <a:spLocks noChangeArrowheads="1"/>
            </p:cNvSpPr>
            <p:nvPr/>
          </p:nvSpPr>
          <p:spPr bwMode="auto">
            <a:xfrm>
              <a:off x="6973060" y="3293695"/>
              <a:ext cx="7761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4 000 m</a:t>
              </a:r>
            </a:p>
          </p:txBody>
        </p:sp>
        <p:sp>
          <p:nvSpPr>
            <p:cNvPr id="9247" name="TextBox 39"/>
            <p:cNvSpPr txBox="1">
              <a:spLocks noChangeArrowheads="1"/>
            </p:cNvSpPr>
            <p:nvPr/>
          </p:nvSpPr>
          <p:spPr bwMode="auto">
            <a:xfrm>
              <a:off x="6973059" y="2555031"/>
              <a:ext cx="776175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altLang="cs-CZ" sz="1400" b="1"/>
                <a:t>5 000 m</a:t>
              </a:r>
            </a:p>
          </p:txBody>
        </p:sp>
        <p:sp>
          <p:nvSpPr>
            <p:cNvPr id="9248" name="TextBox 40"/>
            <p:cNvSpPr txBox="1">
              <a:spLocks noChangeArrowheads="1"/>
            </p:cNvSpPr>
            <p:nvPr/>
          </p:nvSpPr>
          <p:spPr bwMode="auto">
            <a:xfrm>
              <a:off x="5076056" y="5560783"/>
              <a:ext cx="130151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horká</a:t>
              </a:r>
            </a:p>
            <a:p>
              <a:pPr algn="ctr"/>
              <a:r>
                <a:rPr lang="cs-CZ" altLang="cs-CZ" sz="1400"/>
                <a:t>trierra caliente</a:t>
              </a:r>
            </a:p>
            <a:p>
              <a:pPr algn="ctr"/>
              <a:r>
                <a:rPr lang="cs-CZ" altLang="cs-CZ" sz="1400"/>
                <a:t>24ᵒC - 28ᵒC</a:t>
              </a:r>
            </a:p>
          </p:txBody>
        </p:sp>
        <p:sp>
          <p:nvSpPr>
            <p:cNvPr id="9249" name="TextBox 41"/>
            <p:cNvSpPr txBox="1">
              <a:spLocks noChangeArrowheads="1"/>
            </p:cNvSpPr>
            <p:nvPr/>
          </p:nvSpPr>
          <p:spPr bwMode="auto">
            <a:xfrm>
              <a:off x="4699384" y="4822119"/>
              <a:ext cx="1382944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mírně teplá</a:t>
              </a:r>
            </a:p>
            <a:p>
              <a:pPr algn="ctr"/>
              <a:r>
                <a:rPr lang="cs-CZ" altLang="cs-CZ" sz="1400"/>
                <a:t>trierra templada</a:t>
              </a:r>
            </a:p>
            <a:p>
              <a:pPr algn="ctr"/>
              <a:r>
                <a:rPr lang="cs-CZ" altLang="cs-CZ" sz="1400"/>
                <a:t>13ᵒC - 24ᵒC</a:t>
              </a:r>
            </a:p>
          </p:txBody>
        </p:sp>
        <p:sp>
          <p:nvSpPr>
            <p:cNvPr id="9250" name="TextBox 42"/>
            <p:cNvSpPr txBox="1">
              <a:spLocks noChangeArrowheads="1"/>
            </p:cNvSpPr>
            <p:nvPr/>
          </p:nvSpPr>
          <p:spPr bwMode="auto">
            <a:xfrm>
              <a:off x="4427984" y="4145095"/>
              <a:ext cx="1008610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chladná</a:t>
              </a:r>
            </a:p>
            <a:p>
              <a:pPr algn="ctr"/>
              <a:r>
                <a:rPr lang="cs-CZ" altLang="cs-CZ" sz="1400"/>
                <a:t>trierra fria</a:t>
              </a:r>
            </a:p>
            <a:p>
              <a:pPr algn="ctr"/>
              <a:r>
                <a:rPr lang="cs-CZ" altLang="cs-CZ" sz="1400"/>
                <a:t>10ᵒC - 18ᵒC</a:t>
              </a:r>
            </a:p>
          </p:txBody>
        </p:sp>
        <p:sp>
          <p:nvSpPr>
            <p:cNvPr id="9251" name="TextBox 43"/>
            <p:cNvSpPr txBox="1">
              <a:spLocks noChangeArrowheads="1"/>
            </p:cNvSpPr>
            <p:nvPr/>
          </p:nvSpPr>
          <p:spPr bwMode="auto">
            <a:xfrm>
              <a:off x="4149634" y="3429000"/>
              <a:ext cx="917238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Paramos</a:t>
              </a:r>
            </a:p>
            <a:p>
              <a:pPr algn="ctr"/>
              <a:r>
                <a:rPr lang="cs-CZ" altLang="cs-CZ" sz="1400"/>
                <a:t>(pustiny)</a:t>
              </a:r>
            </a:p>
            <a:p>
              <a:pPr algn="ctr"/>
              <a:r>
                <a:rPr lang="cs-CZ" altLang="cs-CZ" sz="1400"/>
                <a:t>4ᵒC - 10ᵒC</a:t>
              </a:r>
            </a:p>
          </p:txBody>
        </p:sp>
        <p:sp>
          <p:nvSpPr>
            <p:cNvPr id="9252" name="TextBox 44"/>
            <p:cNvSpPr txBox="1">
              <a:spLocks noChangeArrowheads="1"/>
            </p:cNvSpPr>
            <p:nvPr/>
          </p:nvSpPr>
          <p:spPr bwMode="auto">
            <a:xfrm>
              <a:off x="3766476" y="2708920"/>
              <a:ext cx="1957652" cy="7386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velmi chladná (mrazová)</a:t>
              </a:r>
            </a:p>
            <a:p>
              <a:pPr algn="ctr"/>
              <a:r>
                <a:rPr lang="cs-CZ" altLang="cs-CZ" sz="1400"/>
                <a:t>trierra helada</a:t>
              </a:r>
            </a:p>
            <a:p>
              <a:pPr algn="ctr"/>
              <a:r>
                <a:rPr lang="cs-CZ" altLang="cs-CZ" sz="1400"/>
                <a:t>0ᵒC - 4ᵒC</a:t>
              </a:r>
            </a:p>
          </p:txBody>
        </p:sp>
        <p:sp>
          <p:nvSpPr>
            <p:cNvPr id="9253" name="TextBox 45"/>
            <p:cNvSpPr txBox="1">
              <a:spLocks noChangeArrowheads="1"/>
            </p:cNvSpPr>
            <p:nvPr/>
          </p:nvSpPr>
          <p:spPr bwMode="auto">
            <a:xfrm>
              <a:off x="4193055" y="2185119"/>
              <a:ext cx="60785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/>
                <a:t>&lt; 0ᵒC </a:t>
              </a:r>
            </a:p>
          </p:txBody>
        </p:sp>
        <p:sp>
          <p:nvSpPr>
            <p:cNvPr id="9254" name="TextBox 62"/>
            <p:cNvSpPr txBox="1">
              <a:spLocks noChangeArrowheads="1"/>
            </p:cNvSpPr>
            <p:nvPr/>
          </p:nvSpPr>
          <p:spPr bwMode="auto">
            <a:xfrm>
              <a:off x="3995329" y="692696"/>
              <a:ext cx="2304863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altLang="cs-CZ" sz="1400" b="1"/>
                <a:t>Oblast, klimatické podmínky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 err="1">
                <a:latin typeface="Arial" pitchFamily="34" charset="0"/>
                <a:cs typeface="Arial" pitchFamily="34" charset="0"/>
              </a:rPr>
              <a:t>Tierra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fria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– mlžný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les </a:t>
            </a:r>
          </a:p>
        </p:txBody>
      </p:sp>
      <p:sp>
        <p:nvSpPr>
          <p:cNvPr id="10246" name="Rectangle 17"/>
          <p:cNvSpPr>
            <a:spLocks noChangeArrowheads="1"/>
          </p:cNvSpPr>
          <p:nvPr/>
        </p:nvSpPr>
        <p:spPr bwMode="auto">
          <a:xfrm>
            <a:off x="6948488" y="6457950"/>
            <a:ext cx="1930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>
                <a:solidFill>
                  <a:schemeClr val="bg1"/>
                </a:solidFill>
              </a:rPr>
              <a:t>                          Obrázky [8] [9]</a:t>
            </a:r>
          </a:p>
          <a:p>
            <a:endParaRPr lang="cs-CZ" altLang="cs-CZ" sz="1000">
              <a:solidFill>
                <a:schemeClr val="bg1"/>
              </a:solidFill>
            </a:endParaRPr>
          </a:p>
        </p:txBody>
      </p:sp>
      <p:pic>
        <p:nvPicPr>
          <p:cNvPr id="10247" name="Picture 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052513"/>
            <a:ext cx="6948487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3213100"/>
            <a:ext cx="378142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Tierra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helada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270" name="Rectangle 17"/>
          <p:cNvSpPr>
            <a:spLocks noChangeArrowheads="1"/>
          </p:cNvSpPr>
          <p:nvPr/>
        </p:nvSpPr>
        <p:spPr bwMode="auto">
          <a:xfrm>
            <a:off x="7092950" y="6551613"/>
            <a:ext cx="1901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>
                <a:solidFill>
                  <a:schemeClr val="bg1"/>
                </a:solidFill>
              </a:rPr>
              <a:t>                            Obrázek [10]</a:t>
            </a:r>
          </a:p>
          <a:p>
            <a:endParaRPr lang="cs-CZ" altLang="cs-CZ" sz="1000">
              <a:solidFill>
                <a:schemeClr val="bg1"/>
              </a:solidFill>
            </a:endParaRPr>
          </a:p>
        </p:txBody>
      </p:sp>
      <p:pic>
        <p:nvPicPr>
          <p:cNvPr id="112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425" y="1123950"/>
            <a:ext cx="877411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err="1">
                <a:latin typeface="Arial" pitchFamily="34" charset="0"/>
                <a:cs typeface="Arial" pitchFamily="34" charset="0"/>
              </a:rPr>
              <a:t>Paramos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–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fauna</a:t>
            </a:r>
          </a:p>
        </p:txBody>
      </p:sp>
      <p:sp>
        <p:nvSpPr>
          <p:cNvPr id="12294" name="Rectangle 17"/>
          <p:cNvSpPr>
            <a:spLocks noChangeArrowheads="1"/>
          </p:cNvSpPr>
          <p:nvPr/>
        </p:nvSpPr>
        <p:spPr bwMode="auto">
          <a:xfrm>
            <a:off x="7248525" y="6638925"/>
            <a:ext cx="1965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000">
                <a:solidFill>
                  <a:schemeClr val="bg1"/>
                </a:solidFill>
              </a:rPr>
              <a:t>                Obrázky [11] [12] [13]</a:t>
            </a:r>
          </a:p>
          <a:p>
            <a:endParaRPr lang="cs-CZ" altLang="cs-CZ" sz="1000">
              <a:solidFill>
                <a:schemeClr val="bg1"/>
              </a:solidFill>
            </a:endParaRPr>
          </a:p>
        </p:txBody>
      </p:sp>
      <p:pic>
        <p:nvPicPr>
          <p:cNvPr id="1229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628775"/>
            <a:ext cx="5688012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3763" y="4143375"/>
            <a:ext cx="2079625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99125" y="1052513"/>
            <a:ext cx="30988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53975" y="-125413"/>
            <a:ext cx="9197975" cy="698341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188640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Zdroje</a:t>
            </a:r>
          </a:p>
        </p:txBody>
      </p:sp>
      <p:sp>
        <p:nvSpPr>
          <p:cNvPr id="13318" name="Rectangle 9"/>
          <p:cNvSpPr>
            <a:spLocks noChangeArrowheads="1"/>
          </p:cNvSpPr>
          <p:nvPr/>
        </p:nvSpPr>
        <p:spPr bwMode="auto">
          <a:xfrm>
            <a:off x="39688" y="3981450"/>
            <a:ext cx="52752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3319" name="Rectangle 5"/>
          <p:cNvSpPr>
            <a:spLocks noChangeArrowheads="1"/>
          </p:cNvSpPr>
          <p:nvPr/>
        </p:nvSpPr>
        <p:spPr bwMode="auto">
          <a:xfrm>
            <a:off x="827088" y="2103438"/>
            <a:ext cx="184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3320" name="Obdélník 3"/>
          <p:cNvSpPr>
            <a:spLocks noChangeArrowheads="1"/>
          </p:cNvSpPr>
          <p:nvPr/>
        </p:nvSpPr>
        <p:spPr bwMode="auto">
          <a:xfrm>
            <a:off x="17463" y="1152525"/>
            <a:ext cx="91440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BIČÍK, Ivan a Bohumír JANSKÝ. Příroda a lidé Země: učebnice zeměpisu pro střední školy. 1. vyd. Praha: Nakladatelství České geografické společnosti, 2001, 135 s. ISBN 80-86034-45-3</a:t>
            </a:r>
            <a:r>
              <a:rPr lang="cs-CZ" altLang="cs-CZ" sz="1600">
                <a:solidFill>
                  <a:schemeClr val="bg1"/>
                </a:solidFill>
              </a:rPr>
              <a:t>.</a:t>
            </a:r>
          </a:p>
          <a:p>
            <a:endParaRPr lang="cs-CZ" altLang="cs-CZ" sz="1600">
              <a:solidFill>
                <a:schemeClr val="bg1"/>
              </a:solidFill>
            </a:endParaRPr>
          </a:p>
          <a:p>
            <a:r>
              <a:rPr lang="cs-CZ" altLang="cs-CZ" sz="1600"/>
              <a:t>BIČÍK, Ivan a Bohumír JANSKÝ. Školní atlas dnešního světa: učebnice zeměpisu pro střední školy. 1. vyd. Praha: Terra, 2000, 175 s. ISBN 80-902-2822-4</a:t>
            </a:r>
          </a:p>
          <a:p>
            <a:endParaRPr lang="cs-CZ" altLang="cs-CZ" sz="1600"/>
          </a:p>
          <a:p>
            <a:r>
              <a:rPr lang="cs-CZ" altLang="cs-CZ" sz="1600"/>
              <a:t>Obrázky</a:t>
            </a:r>
            <a:r>
              <a:rPr lang="cs-CZ" altLang="cs-CZ" sz="1600">
                <a:solidFill>
                  <a:schemeClr val="bg1"/>
                </a:solidFill>
              </a:rPr>
              <a:t>:</a:t>
            </a:r>
          </a:p>
          <a:p>
            <a:r>
              <a:rPr lang="cs-CZ" altLang="cs-CZ" sz="1600"/>
              <a:t>[1] USDA-NRCS PLANTS. </a:t>
            </a:r>
            <a:r>
              <a:rPr lang="cs-CZ" altLang="cs-CZ" sz="1600" i="1"/>
              <a:t>www.vikipedie.cz</a:t>
            </a:r>
            <a:r>
              <a:rPr lang="cs-CZ" altLang="cs-CZ" sz="1600"/>
              <a:t> [online]. [cit. 5.6.2013]. Dostupný na WWW: http://upload.wikimedia.org/wikipedia/commons/thumb/a/af/Pinus_mugo_plant.jpg/800px-Pinus_mugo_plant.jpg</a:t>
            </a:r>
          </a:p>
          <a:p>
            <a:endParaRPr lang="pl-PL" altLang="cs-CZ" sz="1600"/>
          </a:p>
          <a:p>
            <a:r>
              <a:rPr lang="pl-PL" altLang="cs-CZ" sz="1600"/>
              <a:t>[2] DANIEL BARÁNEK. </a:t>
            </a:r>
            <a:r>
              <a:rPr lang="pl-PL" altLang="cs-CZ" sz="1600" i="1"/>
              <a:t>www.vikipedie.cz</a:t>
            </a:r>
            <a:r>
              <a:rPr lang="pl-PL" altLang="cs-CZ" sz="1600"/>
              <a:t> [online]. [cit. 5.6.2013]. Dostupný na WWW: http://upload.wikimedia.org/wikipedia/commons/thumb/9/93/PR_Palkovick%C3%A9_h%C5%AFrky%2C_bu%C4%8Dina_1.jpg/800px-PR_Palkovick%C3%A9_h%C5%AFrky%2C_bu%C4%8Dina_1.jpg</a:t>
            </a:r>
          </a:p>
          <a:p>
            <a:endParaRPr lang="pl-PL" altLang="cs-CZ" sz="1600"/>
          </a:p>
          <a:p>
            <a:r>
              <a:rPr lang="pl-PL" altLang="cs-CZ" sz="1600"/>
              <a:t>[3] TSNENA. </a:t>
            </a:r>
            <a:r>
              <a:rPr lang="pl-PL" altLang="cs-CZ" sz="1600" i="1"/>
              <a:t>www.vikipedie.cz</a:t>
            </a:r>
            <a:r>
              <a:rPr lang="pl-PL" altLang="cs-CZ" sz="1600"/>
              <a:t> [online]. [cit. 5.6.2013]. Dostupný na WWW: http://upload.wikimedia.org/wikipedia/commons/b/bc/Lisaj-sa-Stare-planine4.jpg</a:t>
            </a:r>
          </a:p>
          <a:p>
            <a:endParaRPr lang="pl-PL" altLang="cs-CZ" sz="1600"/>
          </a:p>
          <a:p>
            <a:r>
              <a:rPr lang="pl-PL" altLang="cs-CZ" sz="1600"/>
              <a:t>[4] PFLY. </a:t>
            </a:r>
            <a:r>
              <a:rPr lang="pl-PL" altLang="cs-CZ" sz="1600" i="1"/>
              <a:t>www.vikipedie.cz</a:t>
            </a:r>
            <a:r>
              <a:rPr lang="pl-PL" altLang="cs-CZ" sz="1600"/>
              <a:t> [online]. [cit. 5.6.2013]. Dostupný na WWW: http://upload.wikimedia.org/wikipedia/commons/thumb/e/e1/Mossopolis.jpg/800px-Mossopolis.jpg</a:t>
            </a:r>
            <a:endParaRPr lang="cs-CZ" altLang="cs-CZ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53975" y="-125413"/>
            <a:ext cx="9197975" cy="698341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32405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Zdroje</a:t>
            </a:r>
          </a:p>
        </p:txBody>
      </p:sp>
      <p:sp>
        <p:nvSpPr>
          <p:cNvPr id="14342" name="Rectangle 9"/>
          <p:cNvSpPr>
            <a:spLocks noChangeArrowheads="1"/>
          </p:cNvSpPr>
          <p:nvPr/>
        </p:nvSpPr>
        <p:spPr bwMode="auto">
          <a:xfrm>
            <a:off x="39688" y="3981450"/>
            <a:ext cx="52752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4343" name="Rectangle 5"/>
          <p:cNvSpPr>
            <a:spLocks noChangeArrowheads="1"/>
          </p:cNvSpPr>
          <p:nvPr/>
        </p:nvSpPr>
        <p:spPr bwMode="auto">
          <a:xfrm>
            <a:off x="827088" y="2103438"/>
            <a:ext cx="184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4344" name="Obdélník 3"/>
          <p:cNvSpPr>
            <a:spLocks noChangeArrowheads="1"/>
          </p:cNvSpPr>
          <p:nvPr/>
        </p:nvSpPr>
        <p:spPr bwMode="auto">
          <a:xfrm>
            <a:off x="39688" y="908050"/>
            <a:ext cx="9121775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 dirty="0"/>
              <a:t>[5] BERNARD LANDGRAF. </a:t>
            </a:r>
            <a:r>
              <a:rPr lang="cs-CZ" altLang="cs-CZ" sz="1600" i="1" dirty="0" smtClean="0"/>
              <a:t>www.</a:t>
            </a:r>
            <a:r>
              <a:rPr lang="cs-CZ" altLang="cs-CZ" sz="1600" i="1" dirty="0" err="1" smtClean="0"/>
              <a:t>wikipedie.cz</a:t>
            </a:r>
            <a:r>
              <a:rPr lang="cs-CZ" altLang="cs-CZ" sz="1600" dirty="0"/>
              <a:t> [online]. [cit. 6.6.2013]. Dostupný na WWW: http://upload.wikimedia.org/wikipedia/commons/thumb/6/68/Lynx_lynx_poing.jpg/399px-Lynx_lynx_poing.jpg</a:t>
            </a:r>
          </a:p>
          <a:p>
            <a:endParaRPr lang="cs-CZ" altLang="cs-CZ" sz="1600" dirty="0"/>
          </a:p>
          <a:p>
            <a:r>
              <a:rPr lang="cs-CZ" altLang="cs-CZ" sz="1600" dirty="0"/>
              <a:t>[6] FRANÇOIS TRAZZI.. </a:t>
            </a:r>
            <a:r>
              <a:rPr lang="cs-CZ" altLang="cs-CZ" sz="1600" i="1" dirty="0" smtClean="0"/>
              <a:t>www.</a:t>
            </a:r>
            <a:r>
              <a:rPr lang="cs-CZ" altLang="cs-CZ" sz="1600" i="1" dirty="0" err="1" smtClean="0"/>
              <a:t>wikipedie.cz</a:t>
            </a:r>
            <a:r>
              <a:rPr lang="cs-CZ" altLang="cs-CZ" sz="1600" dirty="0"/>
              <a:t> [online]. [cit. 6.6.2013]. Dostupný na WWW: http://upload.wikimedia.org/wikipedia/commons/thumb/2/26/Marmota_marmota_Alpes2.jpg/800px-Marmota_marmota_Alpes2.jpg </a:t>
            </a:r>
          </a:p>
          <a:p>
            <a:endParaRPr lang="cs-CZ" altLang="cs-CZ" sz="1600" dirty="0"/>
          </a:p>
          <a:p>
            <a:r>
              <a:rPr lang="cs-CZ" altLang="cs-CZ" sz="1600" dirty="0"/>
              <a:t>[7] ANDREAS TILLE. </a:t>
            </a:r>
            <a:r>
              <a:rPr lang="cs-CZ" altLang="cs-CZ" sz="1600" i="1" dirty="0" smtClean="0"/>
              <a:t>www.</a:t>
            </a:r>
            <a:r>
              <a:rPr lang="cs-CZ" altLang="cs-CZ" sz="1600" i="1" dirty="0" err="1" smtClean="0"/>
              <a:t>wikipedie.cz</a:t>
            </a:r>
            <a:r>
              <a:rPr lang="cs-CZ" altLang="cs-CZ" sz="1600" dirty="0"/>
              <a:t> [online]. [cit. 6.6.2013]. Dostupný na WWW: http://upload.wikimedia.org/wikipedia/commons/thumb/f/f1/Rupicapra_rupicapra_0.jpg/750px-Rupicapra_rupicapra_0.jpg</a:t>
            </a:r>
          </a:p>
          <a:p>
            <a:endParaRPr lang="cs-CZ" altLang="cs-CZ" sz="1600" dirty="0"/>
          </a:p>
          <a:p>
            <a:r>
              <a:rPr lang="pl-PL" altLang="cs-CZ" sz="1600" dirty="0"/>
              <a:t>[8]CLOUD FOREST. </a:t>
            </a:r>
            <a:r>
              <a:rPr lang="pl-PL" altLang="cs-CZ" sz="1600" i="1" dirty="0" smtClean="0"/>
              <a:t>www.wikipedie.cz</a:t>
            </a:r>
            <a:r>
              <a:rPr lang="pl-PL" altLang="cs-CZ" sz="1600" dirty="0"/>
              <a:t> [online]. [cit. 5.6.2013]. Dostupný na WWW: http://upload.wikimedia.org/wikipedia/commons/thumb/8/83/Cloud_forest_mount_kinabalu.jpg/629px-Cloud_forest_mount_kinabalu.jpg</a:t>
            </a:r>
          </a:p>
          <a:p>
            <a:endParaRPr lang="pl-PL" altLang="cs-CZ" sz="1600" dirty="0"/>
          </a:p>
          <a:p>
            <a:r>
              <a:rPr lang="cs-CZ" altLang="cs-CZ" sz="1600" dirty="0"/>
              <a:t>[9] </a:t>
            </a:r>
            <a:r>
              <a:rPr lang="pl-PL" altLang="cs-CZ" sz="1600" dirty="0"/>
              <a:t>WALTERINCE. </a:t>
            </a:r>
            <a:r>
              <a:rPr lang="pl-PL" altLang="cs-CZ" sz="1600" i="1" dirty="0" smtClean="0"/>
              <a:t>www.wikipedie.cz</a:t>
            </a:r>
            <a:r>
              <a:rPr lang="pl-PL" altLang="cs-CZ" sz="1600" dirty="0"/>
              <a:t> [online]. [cit. 5.6.2013]. Dostupný na WWW: http://upload.wikimedia.org/wikipedia/commons/thumb/7/77/Cloud_rainforest_world_distribution.jpg/800px-Cloud_rainforest_world_distribution.jpg</a:t>
            </a:r>
            <a:endParaRPr lang="cs-CZ" altLang="cs-CZ" sz="1600" dirty="0"/>
          </a:p>
          <a:p>
            <a:endParaRPr lang="cs-CZ" altLang="cs-CZ" sz="1600" dirty="0"/>
          </a:p>
          <a:p>
            <a:r>
              <a:rPr lang="cs-CZ" altLang="cs-CZ" sz="1600" dirty="0"/>
              <a:t>[10]</a:t>
            </a:r>
            <a:r>
              <a:rPr lang="pl-PL" altLang="cs-CZ" sz="1600" dirty="0"/>
              <a:t> </a:t>
            </a:r>
            <a:r>
              <a:rPr lang="cs-CZ" altLang="cs-CZ" sz="1600" dirty="0"/>
              <a:t>ANDRÉ HÜBNER. </a:t>
            </a:r>
            <a:r>
              <a:rPr lang="cs-CZ" altLang="cs-CZ" sz="1600" i="1" dirty="0" smtClean="0"/>
              <a:t>www.</a:t>
            </a:r>
            <a:r>
              <a:rPr lang="cs-CZ" altLang="cs-CZ" sz="1600" i="1" dirty="0" err="1" smtClean="0"/>
              <a:t>wikipedie.cz</a:t>
            </a:r>
            <a:r>
              <a:rPr lang="cs-CZ" altLang="cs-CZ" sz="1600" dirty="0"/>
              <a:t> [online]. [cit. 5.6.2013]. Dostupný na WWW: http://upload.wikimedia.org/wikipedia/commons/thumb/1/14/Ecuador_Chimborazo_fromnorthwest.JPG/800px-Ecuador_Chimborazo_fromnorthwest.JPG</a:t>
            </a:r>
          </a:p>
          <a:p>
            <a:r>
              <a:rPr lang="pl-PL" altLang="cs-CZ" sz="1600" dirty="0"/>
              <a:t> </a:t>
            </a:r>
            <a:endParaRPr lang="cs-CZ" altLang="cs-CZ" sz="1600" dirty="0"/>
          </a:p>
          <a:p>
            <a:r>
              <a:rPr lang="pl-PL" altLang="cs-CZ" sz="16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513" y="0"/>
            <a:ext cx="9197976" cy="698341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  <a:shade val="30000"/>
                  <a:satMod val="115000"/>
                </a:schemeClr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32405"/>
            <a:ext cx="8820472" cy="720080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Zdroje</a:t>
            </a:r>
          </a:p>
        </p:txBody>
      </p:sp>
      <p:sp>
        <p:nvSpPr>
          <p:cNvPr id="15366" name="Rectangle 9"/>
          <p:cNvSpPr>
            <a:spLocks noChangeArrowheads="1"/>
          </p:cNvSpPr>
          <p:nvPr/>
        </p:nvSpPr>
        <p:spPr bwMode="auto">
          <a:xfrm>
            <a:off x="39688" y="3981450"/>
            <a:ext cx="52752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5367" name="Rectangle 5"/>
          <p:cNvSpPr>
            <a:spLocks noChangeArrowheads="1"/>
          </p:cNvSpPr>
          <p:nvPr/>
        </p:nvSpPr>
        <p:spPr bwMode="auto">
          <a:xfrm>
            <a:off x="827088" y="2103438"/>
            <a:ext cx="184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  <a:p>
            <a:endParaRPr lang="cs-CZ" altLang="cs-CZ" sz="2400">
              <a:solidFill>
                <a:schemeClr val="bg1"/>
              </a:solidFill>
            </a:endParaRPr>
          </a:p>
        </p:txBody>
      </p:sp>
      <p:sp>
        <p:nvSpPr>
          <p:cNvPr id="15368" name="Obdélník 3"/>
          <p:cNvSpPr>
            <a:spLocks noChangeArrowheads="1"/>
          </p:cNvSpPr>
          <p:nvPr/>
        </p:nvSpPr>
        <p:spPr bwMode="auto">
          <a:xfrm>
            <a:off x="39688" y="908050"/>
            <a:ext cx="91217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cs-CZ" sz="1600" dirty="0"/>
          </a:p>
          <a:p>
            <a:r>
              <a:rPr lang="cs-CZ" altLang="cs-CZ" sz="1600" dirty="0"/>
              <a:t>[11]</a:t>
            </a:r>
            <a:r>
              <a:rPr lang="pl-PL" altLang="cs-CZ" sz="1600" dirty="0"/>
              <a:t> MTCHM FROM. </a:t>
            </a:r>
            <a:r>
              <a:rPr lang="pl-PL" altLang="cs-CZ" sz="1600" i="1" dirty="0" smtClean="0"/>
              <a:t>www.wikipedie.cz</a:t>
            </a:r>
            <a:r>
              <a:rPr lang="pl-PL" altLang="cs-CZ" sz="1600" dirty="0"/>
              <a:t> [online]. [cit. 6.6.2013]. Dostupný na WWW: http://upload.wikimedia.org/wikipedia/commons/thumb/a/a7/Parinacota_volcano.jpg/800pxParinacota_volcano.jpg</a:t>
            </a:r>
          </a:p>
          <a:p>
            <a:endParaRPr lang="pl-PL" altLang="cs-CZ" sz="1600" dirty="0"/>
          </a:p>
          <a:p>
            <a:r>
              <a:rPr lang="cs-CZ" altLang="cs-CZ" sz="1600" dirty="0"/>
              <a:t>[12]</a:t>
            </a:r>
            <a:r>
              <a:rPr lang="pl-PL" altLang="cs-CZ" sz="1600" dirty="0"/>
              <a:t> DENNIS JARVIS. </a:t>
            </a:r>
            <a:r>
              <a:rPr lang="pl-PL" altLang="cs-CZ" sz="1600" i="1" smtClean="0"/>
              <a:t>www.wikipedie.cz</a:t>
            </a:r>
            <a:r>
              <a:rPr lang="pl-PL" altLang="cs-CZ" sz="1600" dirty="0"/>
              <a:t> [online]. [cit. 6.6.2013]. Dostupný na WWW: http://upload.wikimedia.org/wikipedia/commons/thumb/3/3f/Flickr_-_archer10_%28Dennis%29_-_Bolivia-91.jpg/392px-Flickr_-_archer10_%28Dennis%29_-_Bolivia-91.jpg</a:t>
            </a:r>
          </a:p>
          <a:p>
            <a:endParaRPr lang="pl-PL" altLang="cs-CZ" sz="1600" dirty="0"/>
          </a:p>
          <a:p>
            <a:r>
              <a:rPr lang="pl-PL" altLang="cs-CZ" sz="1600" dirty="0"/>
              <a:t>[13] </a:t>
            </a:r>
            <a:r>
              <a:rPr lang="cs-CZ" altLang="cs-CZ" sz="1600" dirty="0"/>
              <a:t>EVA HEJDA. </a:t>
            </a:r>
            <a:r>
              <a:rPr lang="cs-CZ" altLang="cs-CZ" sz="1600" i="1" dirty="0"/>
              <a:t>www.</a:t>
            </a:r>
            <a:r>
              <a:rPr lang="cs-CZ" altLang="cs-CZ" sz="1600" i="1" dirty="0" err="1"/>
              <a:t>wikipedie.cz</a:t>
            </a:r>
            <a:r>
              <a:rPr lang="cs-CZ" altLang="cs-CZ" sz="1600" dirty="0"/>
              <a:t> [online]. [cit. 7.6.2013]. Dostupný na WWW: http://upload.wikimedia.org/wikipedia/commons/c/c4/Alpaka_33444.jpg </a:t>
            </a:r>
          </a:p>
          <a:p>
            <a:endParaRPr lang="cs-CZ" altLang="cs-CZ" sz="1600" dirty="0"/>
          </a:p>
          <a:p>
            <a:endParaRPr lang="cs-CZ" altLang="cs-CZ" sz="1600" dirty="0"/>
          </a:p>
          <a:p>
            <a:endParaRPr lang="cs-CZ" altLang="cs-CZ" sz="1600" dirty="0">
              <a:solidFill>
                <a:schemeClr val="bg1"/>
              </a:solidFill>
            </a:endParaRPr>
          </a:p>
          <a:p>
            <a:endParaRPr lang="cs-CZ" altLang="cs-CZ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1033</TotalTime>
  <Words>339</Words>
  <Application>Microsoft Office PowerPoint</Application>
  <PresentationFormat>Předvádění na obrazovce (4:3)</PresentationFormat>
  <Paragraphs>208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Motiv sady Office</vt:lpstr>
      <vt:lpstr>Obchodní akademie, Střední odborná škola  a Jazyková škola s právem státní jazykové zkoušky,  Hradec Králové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136</cp:revision>
  <dcterms:created xsi:type="dcterms:W3CDTF">2012-11-30T22:17:21Z</dcterms:created>
  <dcterms:modified xsi:type="dcterms:W3CDTF">2014-07-14T07:40:45Z</dcterms:modified>
</cp:coreProperties>
</file>