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57" r:id="rId4"/>
    <p:sldId id="262" r:id="rId5"/>
    <p:sldId id="260" r:id="rId6"/>
    <p:sldId id="266" r:id="rId7"/>
    <p:sldId id="261" r:id="rId8"/>
    <p:sldId id="259" r:id="rId9"/>
    <p:sldId id="270" r:id="rId10"/>
    <p:sldId id="269" r:id="rId11"/>
    <p:sldId id="267" r:id="rId12"/>
    <p:sldId id="263" r:id="rId13"/>
    <p:sldId id="264" r:id="rId14"/>
    <p:sldId id="265" r:id="rId15"/>
    <p:sldId id="274" r:id="rId16"/>
    <p:sldId id="273" r:id="rId17"/>
    <p:sldId id="276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/>
  </p:normalViewPr>
  <p:slideViewPr>
    <p:cSldViewPr>
      <p:cViewPr>
        <p:scale>
          <a:sx n="100" d="100"/>
          <a:sy n="100" d="100"/>
        </p:scale>
        <p:origin x="-146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5AED1-46FA-41F1-93DB-D430A158B224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B14F7-2F9A-4ACB-81BB-F7B35EA03E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4069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08768-C307-4030-ABC0-4EBF73D62E1E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71CA0-FCEE-494A-88AD-E900D0719C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83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928ED-1A44-48EB-A7F5-279C1BA70F79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367C4-83DB-49FC-8B63-AE7889017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4006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94030-7400-4EC8-AEAC-8433061B57E3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CC1FE-A83C-4890-A2BA-AEB41A36A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01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4FF0F-1957-49DD-B089-393EA6ACA202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01A50-51A1-4AD0-ABBC-4DA46EDAF9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931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6B318-DF16-4071-9443-6118A3BBEF83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CBECD-4F3D-44F1-8AB9-92BDA6BDF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580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C5901-0CD8-469B-811A-C97D6C54E45B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274A4-173D-4910-8C4C-380D0652A4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33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F022D-9BE1-4A4F-A13E-1B1CE483D3D3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53022-E6DE-4C1D-829A-70DD564888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307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5E290-FDBA-4D29-B56E-E22742B0C74F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29F23-165B-47B4-8CF1-4AEED7292E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718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1FE11-AE8A-4110-AAE4-8C1E3B2689C5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D0DAE-E9D8-449B-8EEE-DBEA124EF5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769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79021-5B4E-4559-8DF6-750BB6561A5E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C5EBE-B80D-47E1-8E84-51E3C412C7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28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571C32D-5105-4948-BD2C-E50D20A9AD7B}" type="datetimeFigureOut">
              <a:rPr lang="cs-CZ"/>
              <a:pPr>
                <a:defRPr/>
              </a:pPr>
              <a:t>9.7.2014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847A69C-E7D8-4F9E-A0A1-BEC65EC227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  <p:sldLayoutId id="2147483965" r:id="rId4"/>
    <p:sldLayoutId id="2147483971" r:id="rId5"/>
    <p:sldLayoutId id="2147483966" r:id="rId6"/>
    <p:sldLayoutId id="2147483972" r:id="rId7"/>
    <p:sldLayoutId id="2147483973" r:id="rId8"/>
    <p:sldLayoutId id="2147483974" r:id="rId9"/>
    <p:sldLayoutId id="2147483967" r:id="rId10"/>
    <p:sldLayoutId id="214748397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0243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37177"/>
              </p:ext>
            </p:extLst>
          </p:nvPr>
        </p:nvGraphicFramePr>
        <p:xfrm>
          <a:off x="0" y="2636838"/>
          <a:ext cx="8964613" cy="4081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911"/>
                <a:gridCol w="5864702"/>
              </a:tblGrid>
              <a:tr h="564306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Veronika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Košťálová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4306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VY_32_INOVACE_7_DEJEPIS_07</a:t>
                      </a:r>
                      <a:endParaRPr lang="cs-CZ" sz="20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Český</a:t>
                      </a:r>
                      <a:r>
                        <a:rPr lang="cs-CZ" sz="2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stát za vlády posledních Přemyslovců</a:t>
                      </a:r>
                      <a:endParaRPr lang="cs-CZ" sz="20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10800" marT="1080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4306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Dějepis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4306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akademie 1. ročník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Ekonomické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lyceum </a:t>
                      </a:r>
                    </a:p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4306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únor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4306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Vzestup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českého státu na počátku 13. století, mocenská a hospodářská politika posledních Přemyslovců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4306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ezentace sloužící k výkladu nového učiva, závěrečná rekapitulace pomocí kontrolních otázek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5" marR="91445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988096" y="1277144"/>
            <a:ext cx="7134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Obchodní akademie, Střední odborná škola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 a Jazyková škola s právem státní jazykové zkoušky, 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                                                                Hradec </a:t>
            </a:r>
            <a:r>
              <a:rPr lang="cs-CZ" altLang="cs-CZ" sz="2000" b="1" dirty="0" err="1" smtClean="0">
                <a:solidFill>
                  <a:schemeClr val="tx1"/>
                </a:solidFill>
                <a:latin typeface="Arial" charset="0"/>
              </a:rPr>
              <a:t>Kálové</a:t>
            </a: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 </a:t>
            </a:r>
            <a:endParaRPr lang="cs-CZ" altLang="cs-CZ" sz="2000" b="1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632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0825" y="2852738"/>
            <a:ext cx="8458200" cy="12223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 smtClean="0"/>
          </a:p>
        </p:txBody>
      </p:sp>
      <p:pic>
        <p:nvPicPr>
          <p:cNvPr id="11267" name="Obrázek 2" descr="Obráze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ovéPole 3"/>
          <p:cNvSpPr txBox="1">
            <a:spLocks noChangeArrowheads="1"/>
          </p:cNvSpPr>
          <p:nvPr/>
        </p:nvSpPr>
        <p:spPr bwMode="auto">
          <a:xfrm>
            <a:off x="1187450" y="3141663"/>
            <a:ext cx="65944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b="1">
                <a:solidFill>
                  <a:schemeClr val="tx1"/>
                </a:solidFill>
                <a:latin typeface="Arial" charset="0"/>
              </a:rPr>
              <a:t>Český stát za vlády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b="1">
                <a:solidFill>
                  <a:schemeClr val="tx1"/>
                </a:solidFill>
                <a:latin typeface="Arial" charset="0"/>
              </a:rPr>
              <a:t>posledních Přemyslovců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5" descr="DSC001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" y="0"/>
            <a:ext cx="9172936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4"/>
          <p:cNvSpPr txBox="1">
            <a:spLocks noChangeArrowheads="1"/>
          </p:cNvSpPr>
          <p:nvPr/>
        </p:nvSpPr>
        <p:spPr bwMode="auto">
          <a:xfrm>
            <a:off x="6732240" y="6396037"/>
            <a:ext cx="2303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cs-CZ" altLang="cs-CZ" sz="1400" dirty="0">
                <a:latin typeface="Arial" charset="0"/>
              </a:rPr>
              <a:t>Obrázek </a:t>
            </a:r>
            <a:r>
              <a:rPr lang="en-US" altLang="cs-CZ" sz="1400" dirty="0">
                <a:latin typeface="Arial" charset="0"/>
              </a:rPr>
              <a:t>[1]</a:t>
            </a:r>
            <a:endParaRPr lang="cs-CZ" altLang="cs-CZ" sz="14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90391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  <p:pic>
        <p:nvPicPr>
          <p:cNvPr id="13315" name="Obrázek 3" descr="Obráze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95408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bdélník 4"/>
          <p:cNvSpPr>
            <a:spLocks noChangeArrowheads="1"/>
          </p:cNvSpPr>
          <p:nvPr/>
        </p:nvSpPr>
        <p:spPr bwMode="auto">
          <a:xfrm>
            <a:off x="0" y="2708275"/>
            <a:ext cx="86042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 b="1">
                <a:solidFill>
                  <a:srgbClr val="3399FF"/>
                </a:solidFill>
                <a:latin typeface="Arial" charset="0"/>
              </a:rPr>
              <a:t>Období posledních Přemyslovců – charakteristika</a:t>
            </a:r>
            <a:r>
              <a:rPr lang="cs-CZ" altLang="cs-CZ" sz="2400">
                <a:solidFill>
                  <a:srgbClr val="3399FF"/>
                </a:solidFill>
                <a:latin typeface="Arial" charset="0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vzestup hospodářství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kolonizace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bohatá naleziště stříbra – Jihlava, Kutná Hora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240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Přemysl Otakar I.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Václav I.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Přemysl Otakar II.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Václav II.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Václav III.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5576888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  <p:pic>
        <p:nvPicPr>
          <p:cNvPr id="14339" name="Obrázek 2" descr="Golden_Bull_of_Sici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0" y="3548063"/>
            <a:ext cx="2336800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Obrázek 4" descr="Obrázek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67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Obdélník 5"/>
          <p:cNvSpPr>
            <a:spLocks noChangeArrowheads="1"/>
          </p:cNvSpPr>
          <p:nvPr/>
        </p:nvSpPr>
        <p:spPr bwMode="auto">
          <a:xfrm>
            <a:off x="611188" y="2852738"/>
            <a:ext cx="94329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rgbClr val="660033"/>
                </a:solidFill>
                <a:latin typeface="Arial" charset="0"/>
              </a:rPr>
              <a:t>Přemysl Otakar I. </a:t>
            </a: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(1190–1230)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podporoval městskou kolonizaci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1212 – Zlatá bula sicilská – od Fridricha II.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           </a:t>
            </a:r>
            <a:r>
              <a:rPr lang="cs-CZ" altLang="cs-CZ" sz="2400">
                <a:solidFill>
                  <a:srgbClr val="00B0F0"/>
                </a:solidFill>
                <a:latin typeface="Arial" charset="0"/>
              </a:rPr>
              <a:t>zajišťovala</a:t>
            </a: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nezávislost Českého státu 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		 dědičný královský titul</a:t>
            </a:r>
          </a:p>
          <a:p>
            <a:pPr lvl="2"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>
                <a:solidFill>
                  <a:schemeClr val="tx1"/>
                </a:solidFill>
                <a:latin typeface="Arial" charset="0"/>
              </a:rPr>
              <a:t>            neměnitelnost hranic, právo Čechů</a:t>
            </a:r>
          </a:p>
          <a:p>
            <a:pPr lvl="2"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>
                <a:solidFill>
                  <a:schemeClr val="tx1"/>
                </a:solidFill>
                <a:latin typeface="Arial" charset="0"/>
              </a:rPr>
              <a:t>            volit svého krále, právo investitury</a:t>
            </a:r>
          </a:p>
          <a:p>
            <a:pPr lvl="2"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>
                <a:solidFill>
                  <a:schemeClr val="tx1"/>
                </a:solidFill>
                <a:latin typeface="Arial" charset="0"/>
              </a:rPr>
              <a:t>            českých biskupů, právo českého </a:t>
            </a:r>
          </a:p>
          <a:p>
            <a:pPr lvl="2"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>
                <a:solidFill>
                  <a:schemeClr val="tx1"/>
                </a:solidFill>
                <a:latin typeface="Arial" charset="0"/>
              </a:rPr>
              <a:t>            panovníka volit císaře</a:t>
            </a:r>
          </a:p>
        </p:txBody>
      </p:sp>
      <p:pic>
        <p:nvPicPr>
          <p:cNvPr id="14342" name="Obrázek 6" descr="bulk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3048000"/>
            <a:ext cx="1944687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4"/>
          <p:cNvSpPr txBox="1">
            <a:spLocks noChangeArrowheads="1"/>
          </p:cNvSpPr>
          <p:nvPr/>
        </p:nvSpPr>
        <p:spPr bwMode="auto">
          <a:xfrm>
            <a:off x="7032525" y="5877272"/>
            <a:ext cx="2303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cs-CZ" altLang="cs-CZ" sz="1400" dirty="0">
                <a:latin typeface="Arial" charset="0"/>
              </a:rPr>
              <a:t>Obrázek </a:t>
            </a:r>
            <a:r>
              <a:rPr lang="en-US" altLang="cs-CZ" sz="1400" dirty="0" smtClean="0">
                <a:latin typeface="Arial" charset="0"/>
              </a:rPr>
              <a:t>[</a:t>
            </a:r>
            <a:r>
              <a:rPr lang="cs-CZ" altLang="cs-CZ" sz="1400" dirty="0" smtClean="0">
                <a:latin typeface="Arial" charset="0"/>
              </a:rPr>
              <a:t>2</a:t>
            </a:r>
            <a:r>
              <a:rPr lang="en-US" altLang="cs-CZ" sz="1400" dirty="0" smtClean="0">
                <a:latin typeface="Arial" charset="0"/>
              </a:rPr>
              <a:t>]</a:t>
            </a:r>
            <a:endParaRPr lang="cs-CZ" altLang="cs-CZ" sz="14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6875" y="0"/>
            <a:ext cx="10585450" cy="7389813"/>
          </a:xfrm>
        </p:spPr>
      </p:pic>
      <p:sp>
        <p:nvSpPr>
          <p:cNvPr id="15363" name="TextovéPole 4"/>
          <p:cNvSpPr txBox="1">
            <a:spLocks noChangeArrowheads="1"/>
          </p:cNvSpPr>
          <p:nvPr/>
        </p:nvSpPr>
        <p:spPr bwMode="auto">
          <a:xfrm>
            <a:off x="179388" y="3141663"/>
            <a:ext cx="8964612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lvl="3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- znak: svatováclavskou orlici nahradil stříbrný lev na červeném poli (= symbol moci a úspěchu)</a:t>
            </a:r>
          </a:p>
          <a:p>
            <a:pPr lvl="3"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	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- změna v nástupnictví – primogenitura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	(= nástupce je prvorozený panovníkův syn)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- církev závislá na panovníkovi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r. 1220 – Velké privilegium pro církev – dosáhla vymanění 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z panovníkovy moci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2" descr="imagesCAXZW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484313"/>
            <a:ext cx="1885950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Zástupný symbol pro obsah 8" descr="Obrázek1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980738" cy="7100888"/>
          </a:xfrm>
        </p:spPr>
      </p:pic>
      <p:sp>
        <p:nvSpPr>
          <p:cNvPr id="16388" name="TextovéPole 10"/>
          <p:cNvSpPr txBox="1">
            <a:spLocks noChangeArrowheads="1"/>
          </p:cNvSpPr>
          <p:nvPr/>
        </p:nvSpPr>
        <p:spPr bwMode="auto">
          <a:xfrm>
            <a:off x="1042988" y="2678113"/>
            <a:ext cx="8281987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300" b="1">
                <a:solidFill>
                  <a:srgbClr val="660033"/>
                </a:solidFill>
                <a:latin typeface="Arial" charset="0"/>
              </a:rPr>
              <a:t>Václav I. (1230–1253)</a:t>
            </a:r>
          </a:p>
          <a:p>
            <a:pPr lvl="4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zájem jižní směr (rakouské země)</a:t>
            </a:r>
          </a:p>
          <a:p>
            <a:pPr lvl="4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bojoval s Tatary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endParaRPr lang="cs-CZ" altLang="cs-CZ" sz="230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300" b="1">
                <a:solidFill>
                  <a:srgbClr val="660033"/>
                </a:solidFill>
                <a:latin typeface="Arial" charset="0"/>
              </a:rPr>
              <a:t>Přemysl Otakar II. (1253–1270)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král železný a zlatý, získal sňatkem rakouské země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ovládl Korutany a Kraňsko, území od Krkonoš přes Alpy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   k Jaderskému moři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ujal se vlády ve Štýrsku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300">
                <a:solidFill>
                  <a:schemeClr val="tx1"/>
                </a:solidFill>
                <a:latin typeface="Arial" charset="0"/>
              </a:rPr>
              <a:t>	-  odpor Bély IV. (Uhry), dělal si  nárok na území 		-  r. 1260 – bitva u Kressenbrunnu – Přemysl zvítězil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323850" y="549275"/>
            <a:ext cx="8362950" cy="5903913"/>
          </a:xfrm>
        </p:spPr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>
              <a:buFont typeface="Wingdings 2" pitchFamily="18" charset="2"/>
              <a:buNone/>
            </a:pPr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  <p:pic>
        <p:nvPicPr>
          <p:cNvPr id="17411" name="Obrázek 4" descr="Obráze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4" y="17934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ovéPole 5"/>
          <p:cNvSpPr txBox="1">
            <a:spLocks noChangeArrowheads="1"/>
          </p:cNvSpPr>
          <p:nvPr/>
        </p:nvSpPr>
        <p:spPr bwMode="auto">
          <a:xfrm>
            <a:off x="305966" y="2780928"/>
            <a:ext cx="88201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Křížové tažení Přemysla Otakara II. do Pobaltí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- založil město </a:t>
            </a:r>
            <a:r>
              <a:rPr lang="cs-CZ" altLang="cs-CZ" sz="2400" dirty="0" err="1">
                <a:solidFill>
                  <a:schemeClr val="tx1"/>
                </a:solidFill>
                <a:latin typeface="Arial" charset="0"/>
              </a:rPr>
              <a:t>Königsberg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 (Královec, Kaliningrad)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- zakládal královská města (České Budějovice, Písek)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  a kláštery (Zlatá Koruna)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240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17413" name="Obrázek 6" descr="zlata_koruna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991272"/>
            <a:ext cx="3716338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4"/>
          <p:cNvSpPr txBox="1">
            <a:spLocks noChangeArrowheads="1"/>
          </p:cNvSpPr>
          <p:nvPr/>
        </p:nvSpPr>
        <p:spPr bwMode="auto">
          <a:xfrm>
            <a:off x="2699792" y="6345237"/>
            <a:ext cx="2303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cs-CZ" altLang="cs-CZ" sz="1400" dirty="0">
                <a:latin typeface="Arial" charset="0"/>
              </a:rPr>
              <a:t>Obrázek </a:t>
            </a:r>
            <a:r>
              <a:rPr lang="en-US" altLang="cs-CZ" sz="1400" dirty="0" smtClean="0">
                <a:latin typeface="Arial" charset="0"/>
              </a:rPr>
              <a:t>[</a:t>
            </a:r>
            <a:r>
              <a:rPr lang="cs-CZ" altLang="cs-CZ" sz="1400" dirty="0" smtClean="0">
                <a:latin typeface="Arial" charset="0"/>
              </a:rPr>
              <a:t>3</a:t>
            </a:r>
            <a:r>
              <a:rPr lang="en-US" altLang="cs-CZ" sz="1400" dirty="0" smtClean="0">
                <a:latin typeface="Arial" charset="0"/>
              </a:rPr>
              <a:t>]</a:t>
            </a:r>
            <a:endParaRPr lang="cs-CZ" altLang="cs-CZ" sz="14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18435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0"/>
            <a:ext cx="9396413" cy="7029450"/>
          </a:xfrm>
        </p:spPr>
      </p:pic>
      <p:sp>
        <p:nvSpPr>
          <p:cNvPr id="18436" name="Obdélník 6"/>
          <p:cNvSpPr>
            <a:spLocks noChangeArrowheads="1"/>
          </p:cNvSpPr>
          <p:nvPr/>
        </p:nvSpPr>
        <p:spPr bwMode="auto">
          <a:xfrm>
            <a:off x="468313" y="2924175"/>
            <a:ext cx="71278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cs-CZ" altLang="cs-CZ" sz="2400" dirty="0" smtClean="0"/>
              <a:t>- silný a schopný panovník 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cs-CZ" altLang="cs-CZ" sz="2400" dirty="0" smtClean="0"/>
              <a:t>Obavy z jeho rostoucí moci – nebyl zvolen    německými knížaty římsko-německým králem</a:t>
            </a:r>
          </a:p>
          <a:p>
            <a:pPr eaLnBrk="1" hangingPunct="1">
              <a:buFont typeface="Wingdings 2" pitchFamily="18" charset="2"/>
              <a:buChar char=""/>
              <a:defRPr/>
            </a:pPr>
            <a:r>
              <a:rPr lang="cs-CZ" altLang="cs-CZ" sz="2400" dirty="0" smtClean="0"/>
              <a:t>1273 - zvolen Rudolf Habsburský</a:t>
            </a:r>
          </a:p>
          <a:p>
            <a:pPr lvl="2" eaLnBrk="1" hangingPunct="1">
              <a:defRPr/>
            </a:pPr>
            <a:r>
              <a:rPr lang="cs-CZ" altLang="cs-CZ" sz="2400" dirty="0" smtClean="0"/>
              <a:t> -  oslabuje Přemyslovu moc, dává mu Čechy v léno</a:t>
            </a:r>
          </a:p>
          <a:p>
            <a:pPr lvl="2" eaLnBrk="1" hangingPunct="1">
              <a:defRPr/>
            </a:pPr>
            <a:r>
              <a:rPr lang="cs-CZ" altLang="cs-CZ" sz="2400" dirty="0" smtClean="0"/>
              <a:t>r. 1278 – bitva na </a:t>
            </a:r>
            <a:r>
              <a:rPr lang="cs-CZ" altLang="cs-CZ" sz="2400" dirty="0" smtClean="0">
                <a:solidFill>
                  <a:srgbClr val="3399FF"/>
                </a:solidFill>
              </a:rPr>
              <a:t>Moravském poli </a:t>
            </a:r>
            <a:r>
              <a:rPr lang="cs-CZ" altLang="cs-CZ" sz="2400" dirty="0" smtClean="0"/>
              <a:t>– Přemysl se chtěl pomstít, ale ztratil rakouské</a:t>
            </a:r>
          </a:p>
          <a:p>
            <a:pPr lvl="2" eaLnBrk="1" hangingPunct="1">
              <a:defRPr/>
            </a:pPr>
            <a:r>
              <a:rPr lang="cs-CZ" altLang="cs-CZ" sz="2400" dirty="0" smtClean="0"/>
              <a:t>a alpské země, zabit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19459" name="Zástupný symbol pro obsah 7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9460" name="Picture 5" descr="http://upload.wikimedia.org/wikipedia/commons/thumb/e/ef/Bohemia-ottokar2.jpg/220px-Bohemia-ottokar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7" y="2535808"/>
            <a:ext cx="6194763" cy="4322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588224" y="6396037"/>
            <a:ext cx="2303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cs-CZ" altLang="cs-CZ" sz="1400" dirty="0">
                <a:latin typeface="Arial" charset="0"/>
              </a:rPr>
              <a:t>Obrázek </a:t>
            </a:r>
            <a:r>
              <a:rPr lang="en-US" altLang="cs-CZ" sz="1400" dirty="0" smtClean="0">
                <a:latin typeface="Arial" charset="0"/>
              </a:rPr>
              <a:t>[</a:t>
            </a:r>
            <a:r>
              <a:rPr lang="cs-CZ" altLang="cs-CZ" sz="1400" dirty="0" smtClean="0">
                <a:latin typeface="Arial" charset="0"/>
              </a:rPr>
              <a:t>4</a:t>
            </a:r>
            <a:r>
              <a:rPr lang="en-US" altLang="cs-CZ" sz="1400" dirty="0" smtClean="0">
                <a:latin typeface="Arial" charset="0"/>
              </a:rPr>
              <a:t>]</a:t>
            </a:r>
            <a:endParaRPr lang="cs-CZ" altLang="cs-CZ" sz="14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  <p:pic>
        <p:nvPicPr>
          <p:cNvPr id="20483" name="Obrázek 3" descr="Obráze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Obdélník 4"/>
          <p:cNvSpPr>
            <a:spLocks noChangeArrowheads="1"/>
          </p:cNvSpPr>
          <p:nvPr/>
        </p:nvSpPr>
        <p:spPr bwMode="auto">
          <a:xfrm>
            <a:off x="900113" y="2636838"/>
            <a:ext cx="5957887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 2" pitchFamily="18" charset="2"/>
              <a:buNone/>
              <a:defRPr/>
            </a:pPr>
            <a:r>
              <a:rPr lang="cs-CZ" altLang="cs-CZ" sz="2400" b="1" dirty="0" smtClean="0">
                <a:solidFill>
                  <a:srgbClr val="660033"/>
                </a:solidFill>
              </a:rPr>
              <a:t>Braniboři 1278–1288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altLang="cs-CZ" sz="2400" b="1" dirty="0" smtClean="0">
              <a:solidFill>
                <a:srgbClr val="660033"/>
              </a:solidFill>
            </a:endParaRPr>
          </a:p>
          <a:p>
            <a:pPr eaLnBrk="1" hangingPunct="1">
              <a:defRPr/>
            </a:pPr>
            <a:r>
              <a:rPr lang="cs-CZ" altLang="cs-CZ" sz="2400" dirty="0" smtClean="0"/>
              <a:t>- Rudolf Habsburský obsadil Moravu</a:t>
            </a:r>
          </a:p>
          <a:p>
            <a:pPr eaLnBrk="1" hangingPunct="1">
              <a:defRPr/>
            </a:pPr>
            <a:r>
              <a:rPr lang="cs-CZ" altLang="cs-CZ" sz="2400" dirty="0" smtClean="0"/>
              <a:t>- Kunhuta (manželka POII.) do Čech povolala Otu Braniborského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cs-CZ" altLang="cs-CZ" sz="2400" dirty="0" smtClean="0"/>
              <a:t>Jeho vojsko začalo plenit – odpor     obyvatel</a:t>
            </a:r>
          </a:p>
          <a:p>
            <a:pPr eaLnBrk="1" hangingPunct="1">
              <a:defRPr/>
            </a:pPr>
            <a:r>
              <a:rPr lang="cs-CZ" altLang="cs-CZ" sz="2400" dirty="0" smtClean="0"/>
              <a:t>- Václav II. ( nezletilý syn PO II.) uvězněn na Bezdězu</a:t>
            </a:r>
          </a:p>
          <a:p>
            <a:pPr eaLnBrk="1" hangingPunct="1">
              <a:defRPr/>
            </a:pPr>
            <a:r>
              <a:rPr lang="cs-CZ" altLang="cs-CZ" sz="2400" dirty="0" smtClean="0"/>
              <a:t>- v Čechách bezvládí</a:t>
            </a:r>
          </a:p>
          <a:p>
            <a:pPr eaLnBrk="1" hangingPunct="1">
              <a:defRPr/>
            </a:pPr>
            <a:r>
              <a:rPr lang="cs-CZ" altLang="cs-CZ" sz="2400" dirty="0" smtClean="0"/>
              <a:t>r. 1283 – odchod vojsk a Václav II. na trůn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Zástupný symbol pro obsah 8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00888"/>
          </a:xfrm>
        </p:spPr>
      </p:pic>
      <p:sp>
        <p:nvSpPr>
          <p:cNvPr id="21507" name="Obdélník 9"/>
          <p:cNvSpPr>
            <a:spLocks noChangeArrowheads="1"/>
          </p:cNvSpPr>
          <p:nvPr/>
        </p:nvSpPr>
        <p:spPr bwMode="auto">
          <a:xfrm>
            <a:off x="755650" y="2708275"/>
            <a:ext cx="7272338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 b="1">
                <a:solidFill>
                  <a:srgbClr val="660033"/>
                </a:solidFill>
                <a:latin typeface="Arial" charset="0"/>
              </a:rPr>
              <a:t>Václav II. (1278–1305)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>
                <a:solidFill>
                  <a:schemeClr val="tx1"/>
                </a:solidFill>
                <a:latin typeface="Arial" charset="0"/>
              </a:rPr>
              <a:t>- </a:t>
            </a: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vrchol přemyslovské moci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r. 1300 – korunován polským králem – využil rozbrojů mezi Piastovci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- pro syna Václava III. získal uherskou korunu (po vymření Arpádovců)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r. 1300 – začal razit pražské groše v Kutné Hoře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- byl vydán Horní zákoník</a:t>
            </a:r>
          </a:p>
        </p:txBody>
      </p:sp>
      <p:pic>
        <p:nvPicPr>
          <p:cNvPr id="21508" name="Picture 8" descr="http://upload.wikimedia.org/wikipedia/commons/5/59/Grossi_pragenses_av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565400"/>
            <a:ext cx="1685925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478041" y="4370387"/>
            <a:ext cx="2303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cs-CZ" altLang="cs-CZ" sz="1400" dirty="0">
                <a:latin typeface="Arial" charset="0"/>
              </a:rPr>
              <a:t>Obrázek </a:t>
            </a:r>
            <a:r>
              <a:rPr lang="en-US" altLang="cs-CZ" sz="1400" dirty="0" smtClean="0">
                <a:latin typeface="Arial" charset="0"/>
              </a:rPr>
              <a:t>[</a:t>
            </a:r>
            <a:r>
              <a:rPr lang="cs-CZ" altLang="cs-CZ" sz="1400" dirty="0" smtClean="0">
                <a:latin typeface="Arial" charset="0"/>
              </a:rPr>
              <a:t>5</a:t>
            </a:r>
            <a:r>
              <a:rPr lang="en-US" altLang="cs-CZ" sz="1400" dirty="0" smtClean="0">
                <a:latin typeface="Arial" charset="0"/>
              </a:rPr>
              <a:t>]</a:t>
            </a:r>
            <a:endParaRPr lang="cs-CZ" altLang="cs-CZ" sz="14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Zástupný symbol pro obsah 4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00888"/>
          </a:xfrm>
        </p:spPr>
      </p:pic>
      <p:sp>
        <p:nvSpPr>
          <p:cNvPr id="22531" name="Obdélník 5"/>
          <p:cNvSpPr>
            <a:spLocks noChangeArrowheads="1"/>
          </p:cNvSpPr>
          <p:nvPr/>
        </p:nvSpPr>
        <p:spPr bwMode="auto">
          <a:xfrm>
            <a:off x="827088" y="2924175"/>
            <a:ext cx="603091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 b="1">
                <a:solidFill>
                  <a:srgbClr val="660033"/>
                </a:solidFill>
                <a:latin typeface="Arial" charset="0"/>
              </a:rPr>
              <a:t>Václav III. (1305–1306)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endParaRPr lang="cs-CZ" altLang="cs-CZ" sz="2400">
              <a:solidFill>
                <a:srgbClr val="660033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- poslední Přemyslovec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- ztratil uherskou korunu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hrozila mu ztráta polské koruny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vypravil se proto do Polska – v Olomouci zavražděn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r. 1306 – </a:t>
            </a:r>
            <a:r>
              <a:rPr lang="cs-CZ" altLang="cs-CZ" sz="2400" b="1">
                <a:solidFill>
                  <a:schemeClr val="tx1"/>
                </a:solidFill>
                <a:latin typeface="Arial" charset="0"/>
              </a:rPr>
              <a:t>vymření rodu Přemyslovců po meči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- jediný domácí vládnoucí rod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Zástupný symbol pro obsah 2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00888"/>
          </a:xfrm>
        </p:spPr>
      </p:pic>
      <p:sp>
        <p:nvSpPr>
          <p:cNvPr id="23555" name="Obdélník 3"/>
          <p:cNvSpPr>
            <a:spLocks noChangeArrowheads="1"/>
          </p:cNvSpPr>
          <p:nvPr/>
        </p:nvSpPr>
        <p:spPr bwMode="auto">
          <a:xfrm>
            <a:off x="1042988" y="2565400"/>
            <a:ext cx="5815012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Rudolf Habsburský + Eliška Rejčka (vdova po Václavu II.)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(1306–1307)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endParaRPr lang="cs-CZ" altLang="cs-CZ" sz="200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Jindřich Korutanský + Anna Přemyslovna (sestra Václava III.)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(1307–1310)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endParaRPr lang="cs-CZ" altLang="cs-CZ" sz="240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Jan Lucemburský + Eliška Přemyslovna (sestra Václava III.)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None/>
            </a:pPr>
            <a:r>
              <a:rPr lang="cs-CZ" altLang="cs-CZ" sz="2400" b="1">
                <a:solidFill>
                  <a:schemeClr val="tx1"/>
                </a:solidFill>
                <a:latin typeface="Arial" charset="0"/>
              </a:rPr>
              <a:t>= Nástup rodu Lucemburků r. 1310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4579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00888"/>
          </a:xfrm>
        </p:spPr>
      </p:pic>
      <p:sp>
        <p:nvSpPr>
          <p:cNvPr id="5" name="TextovéPole 4"/>
          <p:cNvSpPr txBox="1"/>
          <p:nvPr/>
        </p:nvSpPr>
        <p:spPr>
          <a:xfrm>
            <a:off x="250824" y="2781300"/>
            <a:ext cx="8641656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400" b="1" dirty="0"/>
              <a:t>Kontrolní otázky :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200" dirty="0"/>
              <a:t>Co bylo předpokladem vzestupu českého státu mezi evropské mocnosti?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200" dirty="0"/>
              <a:t>Kteří panovníci patřili mezi významné poslední Přemyslovce?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200" dirty="0"/>
              <a:t>Vysvětlete, proč došlo k bitvě na Moravském poli.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200" dirty="0"/>
              <a:t>Co byl pražský groš?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200" dirty="0"/>
              <a:t>Co znamená pojem „vymření po meči“?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ek 3" descr="Obráze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596064" cy="648072"/>
          </a:xfrm>
        </p:spPr>
        <p:txBody>
          <a:bodyPr/>
          <a:lstStyle/>
          <a:p>
            <a:pPr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605" name="Obdélník 4"/>
          <p:cNvSpPr>
            <a:spLocks noChangeArrowheads="1"/>
          </p:cNvSpPr>
          <p:nvPr/>
        </p:nvSpPr>
        <p:spPr bwMode="auto">
          <a:xfrm>
            <a:off x="357188" y="3284984"/>
            <a:ext cx="8353425" cy="309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None/>
            </a:pPr>
            <a:r>
              <a:rPr lang="cs-CZ" altLang="cs-CZ" sz="1800" dirty="0" smtClean="0">
                <a:latin typeface="Arial" charset="0"/>
              </a:rPr>
              <a:t>Obrázek </a:t>
            </a:r>
            <a:r>
              <a:rPr lang="en-US" altLang="cs-CZ" sz="1800" dirty="0" smtClean="0">
                <a:latin typeface="Arial" charset="0"/>
              </a:rPr>
              <a:t>[1]</a:t>
            </a:r>
            <a:endParaRPr lang="cs-CZ" altLang="cs-CZ" sz="1800" dirty="0" smtClean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http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://stripky.csclubnz.org/?yr=2005&amp;no=10&amp;article=02&amp;handle</a:t>
            </a:r>
          </a:p>
          <a:p>
            <a:pPr eaLnBrk="1" hangingPunct="1">
              <a:spcBef>
                <a:spcPts val="600"/>
              </a:spcBef>
              <a:buClrTx/>
              <a:buSzTx/>
              <a:buNone/>
            </a:pPr>
            <a:r>
              <a:rPr lang="cs-CZ" altLang="cs-CZ" sz="1800" dirty="0" smtClean="0">
                <a:latin typeface="Arial" charset="0"/>
              </a:rPr>
              <a:t>Obrázek </a:t>
            </a:r>
            <a:r>
              <a:rPr lang="en-US" altLang="cs-CZ" sz="1800" dirty="0" smtClean="0">
                <a:latin typeface="Arial" charset="0"/>
              </a:rPr>
              <a:t>[</a:t>
            </a:r>
            <a:r>
              <a:rPr lang="cs-CZ" altLang="cs-CZ" sz="1800" dirty="0" smtClean="0">
                <a:latin typeface="Arial" charset="0"/>
              </a:rPr>
              <a:t>5</a:t>
            </a:r>
            <a:r>
              <a:rPr lang="en-US" altLang="cs-CZ" sz="1800" dirty="0" smtClean="0">
                <a:latin typeface="Arial" charset="0"/>
              </a:rPr>
              <a:t>]</a:t>
            </a:r>
            <a:endParaRPr lang="cs-CZ" altLang="cs-CZ" sz="1800" dirty="0" smtClean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http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://upload.wikimedia.org/wikipedia/commons/thumb/4/40/Denar_VladislavII_2.jpg/100px-Denar_VladislavII_2.jpg</a:t>
            </a:r>
          </a:p>
          <a:p>
            <a:pPr eaLnBrk="1" hangingPunct="1">
              <a:spcBef>
                <a:spcPts val="600"/>
              </a:spcBef>
              <a:buClrTx/>
              <a:buSzTx/>
              <a:buNone/>
            </a:pPr>
            <a:r>
              <a:rPr lang="cs-CZ" altLang="cs-CZ" sz="1800" dirty="0" smtClean="0">
                <a:latin typeface="Arial" charset="0"/>
              </a:rPr>
              <a:t>Obrázek </a:t>
            </a:r>
            <a:r>
              <a:rPr lang="en-US" altLang="cs-CZ" sz="1800" dirty="0" smtClean="0">
                <a:latin typeface="Arial" charset="0"/>
              </a:rPr>
              <a:t>[</a:t>
            </a:r>
            <a:r>
              <a:rPr lang="cs-CZ" altLang="cs-CZ" sz="1800" dirty="0" smtClean="0">
                <a:latin typeface="Arial" charset="0"/>
              </a:rPr>
              <a:t>2</a:t>
            </a:r>
            <a:r>
              <a:rPr lang="en-US" altLang="cs-CZ" sz="1800" dirty="0" smtClean="0">
                <a:latin typeface="Arial" charset="0"/>
              </a:rPr>
              <a:t>]</a:t>
            </a:r>
            <a:endParaRPr lang="cs-CZ" altLang="cs-CZ" sz="1800" dirty="0" smtClean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http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://upload.wikimedia.org/wikipedia/commons/thumb/9/9d/Golden_Bull_of_Sicily.jpg/220px-Golden_Bull_of_Sicily.jpg</a:t>
            </a:r>
          </a:p>
          <a:p>
            <a:pPr eaLnBrk="1" hangingPunct="1">
              <a:spcBef>
                <a:spcPts val="600"/>
              </a:spcBef>
              <a:buClrTx/>
              <a:buSzTx/>
              <a:buNone/>
            </a:pPr>
            <a:r>
              <a:rPr lang="cs-CZ" altLang="cs-CZ" sz="1800" dirty="0" smtClean="0">
                <a:latin typeface="Arial" charset="0"/>
              </a:rPr>
              <a:t>Obrázek </a:t>
            </a:r>
            <a:r>
              <a:rPr lang="en-US" altLang="cs-CZ" sz="1800" dirty="0" smtClean="0">
                <a:latin typeface="Arial" charset="0"/>
              </a:rPr>
              <a:t>[</a:t>
            </a:r>
            <a:r>
              <a:rPr lang="cs-CZ" altLang="cs-CZ" sz="1800" dirty="0" smtClean="0">
                <a:latin typeface="Arial" charset="0"/>
              </a:rPr>
              <a:t>4</a:t>
            </a:r>
            <a:r>
              <a:rPr lang="en-US" altLang="cs-CZ" sz="1800" dirty="0" smtClean="0">
                <a:latin typeface="Arial" charset="0"/>
              </a:rPr>
              <a:t>]</a:t>
            </a:r>
            <a:endParaRPr lang="cs-CZ" altLang="cs-CZ" sz="1800" dirty="0" smtClean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http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://cs.wikipedia.org/wiki/%C4%8Cesk%C3%A9_kr%C3%A1lovstv%C3%AD</a:t>
            </a:r>
          </a:p>
        </p:txBody>
      </p:sp>
      <p:sp>
        <p:nvSpPr>
          <p:cNvPr id="25606" name="TextovéPole 5"/>
          <p:cNvSpPr txBox="1">
            <a:spLocks noChangeArrowheads="1"/>
          </p:cNvSpPr>
          <p:nvPr/>
        </p:nvSpPr>
        <p:spPr bwMode="auto">
          <a:xfrm>
            <a:off x="395288" y="2781300"/>
            <a:ext cx="77771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Seznam použitého obrazového materiálu: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6627" name="TextovéPole 3"/>
          <p:cNvSpPr txBox="1">
            <a:spLocks noChangeArrowheads="1"/>
          </p:cNvSpPr>
          <p:nvPr/>
        </p:nvSpPr>
        <p:spPr bwMode="auto">
          <a:xfrm>
            <a:off x="468313" y="2708275"/>
            <a:ext cx="7488237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 b="1">
                <a:solidFill>
                  <a:schemeClr val="tx1"/>
                </a:solidFill>
                <a:latin typeface="Arial" charset="0"/>
              </a:rPr>
              <a:t>                        Autorská práva a citace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2400" b="1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Autor:               Veronika Košťálová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Název díla:       Český stát za vlády posledních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                         Přemyslovců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Datum vzniku:  únor 2013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240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>
                <a:solidFill>
                  <a:schemeClr val="tx1"/>
                </a:solidFill>
                <a:latin typeface="Arial" charset="0"/>
              </a:rPr>
              <a:t>Materiály jsou určeny pro bezplatné používání pro potřeby výuky na všech typech škol a školských zařízení. Jakékoliv další využití podléhá autorskému zákonu. Tato prezentace je autorským dílem.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6632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835696" y="1277144"/>
            <a:ext cx="7134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Obchodní akademie, Střední odborná škola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 a Jazyková škola s právem státní jazykové zkoušky, 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                                                                Hradec </a:t>
            </a:r>
            <a:r>
              <a:rPr lang="cs-CZ" altLang="cs-CZ" sz="2000" b="1" dirty="0" err="1" smtClean="0">
                <a:solidFill>
                  <a:schemeClr val="tx1"/>
                </a:solidFill>
                <a:latin typeface="Arial" charset="0"/>
              </a:rPr>
              <a:t>Kálové</a:t>
            </a: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 </a:t>
            </a:r>
            <a:endParaRPr lang="cs-CZ" altLang="cs-CZ" sz="2000" b="1" dirty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812</TotalTime>
  <Words>682</Words>
  <Application>Microsoft Office PowerPoint</Application>
  <PresentationFormat>Předvádění na obrazovce (4:3)</PresentationFormat>
  <Paragraphs>136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stát na přelomu 12. a 13. století</dc:title>
  <dc:creator>dana</dc:creator>
  <cp:lastModifiedBy>Mamka</cp:lastModifiedBy>
  <cp:revision>90</cp:revision>
  <dcterms:created xsi:type="dcterms:W3CDTF">2012-10-30T14:44:51Z</dcterms:created>
  <dcterms:modified xsi:type="dcterms:W3CDTF">2014-07-09T14:15:22Z</dcterms:modified>
</cp:coreProperties>
</file>