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5" r:id="rId6"/>
    <p:sldId id="260" r:id="rId7"/>
    <p:sldId id="266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CCA8-C5F8-4B06-A23F-B7E6CD412417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E973E-01DF-4B40-82D3-98F9D59B2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CCA8-C5F8-4B06-A23F-B7E6CD412417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E973E-01DF-4B40-82D3-98F9D59B2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CCA8-C5F8-4B06-A23F-B7E6CD412417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E973E-01DF-4B40-82D3-98F9D59B2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CCA8-C5F8-4B06-A23F-B7E6CD412417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E973E-01DF-4B40-82D3-98F9D59B2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CCA8-C5F8-4B06-A23F-B7E6CD412417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E973E-01DF-4B40-82D3-98F9D59B2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CCA8-C5F8-4B06-A23F-B7E6CD412417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E973E-01DF-4B40-82D3-98F9D59B2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CCA8-C5F8-4B06-A23F-B7E6CD412417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E973E-01DF-4B40-82D3-98F9D59B2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CCA8-C5F8-4B06-A23F-B7E6CD412417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E973E-01DF-4B40-82D3-98F9D59B2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CCA8-C5F8-4B06-A23F-B7E6CD412417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E973E-01DF-4B40-82D3-98F9D59B2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CCA8-C5F8-4B06-A23F-B7E6CD412417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E973E-01DF-4B40-82D3-98F9D59B2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CCA8-C5F8-4B06-A23F-B7E6CD412417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8E973E-01DF-4B40-82D3-98F9D59B2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ECCA8-C5F8-4B06-A23F-B7E6CD412417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8E973E-01DF-4B40-82D3-98F9D59B27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3594175"/>
              </p:ext>
            </p:extLst>
          </p:nvPr>
        </p:nvGraphicFramePr>
        <p:xfrm>
          <a:off x="0" y="2636912"/>
          <a:ext cx="8964488" cy="40807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1840"/>
                <a:gridCol w="5832648"/>
              </a:tblGrid>
              <a:tr h="564306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Veronika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Košťálová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306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VY_32_INOVACE_7_DEJEPIS_08</a:t>
                      </a:r>
                    </a:p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i="0" u="none" strike="noStrike" kern="1200" dirty="0" smtClean="0">
                          <a:solidFill>
                            <a:srgbClr val="00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Stoletá válka </a:t>
                      </a: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306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Dějepis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306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akademie 1. ročník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 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306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březen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30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Příčiny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soupeření mezi Anglií a Francií, průběh války a vliv stoleté války na život ve Francii a Anglii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30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Power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pointová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prezentace sloužící k výkladu nového učiva, závěrečná rekapitulace pomocí kontrolních otázek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976446" y="1340768"/>
            <a:ext cx="590465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/>
              <a:t>Obchodní akademie, Střední odborná škola </a:t>
            </a:r>
          </a:p>
          <a:p>
            <a:pPr algn="r"/>
            <a:r>
              <a:rPr lang="cs-CZ" sz="2000" b="1" dirty="0" smtClean="0"/>
              <a:t>a  Jazyková škola s právem státní jazykové zkoušky,</a:t>
            </a:r>
          </a:p>
          <a:p>
            <a:pPr algn="r"/>
            <a:r>
              <a:rPr lang="cs-CZ" sz="2000" b="1" dirty="0" smtClean="0"/>
              <a:t>                                                                 Hradec Králové        </a:t>
            </a:r>
          </a:p>
          <a:p>
            <a:pPr algn="r"/>
            <a:endParaRPr lang="cs-CZ" sz="24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68718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414945" y="2828835"/>
            <a:ext cx="590465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latin typeface="Arial" pitchFamily="34" charset="0"/>
                <a:cs typeface="Arial" pitchFamily="34" charset="0"/>
              </a:rPr>
              <a:t>Stoletá válka</a:t>
            </a:r>
          </a:p>
          <a:p>
            <a:pPr algn="ctr"/>
            <a:r>
              <a:rPr lang="cs-CZ" sz="3600" b="1" dirty="0" smtClean="0"/>
              <a:t>1337–1453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9218" name="Picture 2" descr="http://nd01.jxs.cz/376/751/17bb812fb7_583945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4" name="TextovéPole 4"/>
          <p:cNvSpPr txBox="1">
            <a:spLocks noChangeArrowheads="1"/>
          </p:cNvSpPr>
          <p:nvPr/>
        </p:nvSpPr>
        <p:spPr bwMode="auto">
          <a:xfrm>
            <a:off x="6705620" y="332656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>
                <a:latin typeface="Arial" charset="0"/>
              </a:rPr>
              <a:t>[1]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2636912"/>
            <a:ext cx="82809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20624" indent="-384048"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Příčiny soupeření</a:t>
            </a:r>
          </a:p>
          <a:p>
            <a:pPr marL="420624" indent="-384048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1328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ve Francii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vymírá rod Kapetovců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20624" indent="-384048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		- nastupuje rod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Valois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20624" indent="-384048"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20624" indent="-384048">
              <a:buFont typeface="Arial" pitchFamily="34" charset="0"/>
              <a:buChar char="•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nárok na trůn si dělal </a:t>
            </a:r>
            <a:r>
              <a:rPr lang="cs-CZ" sz="2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Eduard III. </a:t>
            </a:r>
          </a:p>
          <a:p>
            <a:pPr marL="420624" indent="-384048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- anglický panovník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20624" indent="-384048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	- po matce Kapetovec</a:t>
            </a:r>
          </a:p>
          <a:p>
            <a:pPr marL="420624" indent="-384048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	-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chce posílit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vliv ve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Flandrech (bohatá flanderská      </a:t>
            </a:r>
          </a:p>
          <a:p>
            <a:pPr marL="420624" indent="-384048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města) a rozšířit državy na pevnině 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20624" indent="-384048">
              <a:buFont typeface="Arial" pitchFamily="34" charset="0"/>
              <a:buChar char="•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Francie chtěla kontrolovat Flandry a anglické državy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2924944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92494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20624" indent="-384048">
              <a:defRPr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2708920"/>
            <a:ext cx="849694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20624" indent="-384048"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Průběh války</a:t>
            </a:r>
          </a:p>
          <a:p>
            <a:pPr marL="420624" indent="-384048"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Arial" charset="0"/>
              <a:buAutoNum type="arabicPeriod"/>
              <a:defRPr/>
            </a:pPr>
            <a:r>
              <a:rPr lang="cs-CZ" sz="2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fáze </a:t>
            </a:r>
            <a:r>
              <a:rPr lang="cs-CZ" sz="28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(1337 – 1360)</a:t>
            </a:r>
          </a:p>
          <a:p>
            <a:pPr marL="514350" indent="-514350">
              <a:defRPr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420624" indent="-384048">
              <a:buFont typeface="Wingdings 2"/>
              <a:buChar char=""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1337 – potopení francouzských lodí ve Flandrech</a:t>
            </a:r>
          </a:p>
          <a:p>
            <a:pPr marL="420624" indent="-384048">
              <a:buFont typeface="Wingdings 2"/>
              <a:buChar char=""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1346 – bitva u Kresčaku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Crécy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– Anglie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vítězí padl český král  Jan Lucemburský za Francouze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420624" indent="-384048">
              <a:buFont typeface="Wingdings 2"/>
              <a:buChar char=""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Angličané se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zmocňují přístavu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Calais</a:t>
            </a:r>
          </a:p>
        </p:txBody>
      </p:sp>
      <p:pic>
        <p:nvPicPr>
          <p:cNvPr id="7" name="Obrázek 2" descr="bez názvu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4"/>
          <p:cNvSpPr txBox="1">
            <a:spLocks noChangeArrowheads="1"/>
          </p:cNvSpPr>
          <p:nvPr/>
        </p:nvSpPr>
        <p:spPr bwMode="auto">
          <a:xfrm>
            <a:off x="6732240" y="116632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2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2690336"/>
            <a:ext cx="828092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1360 – mír, výhodný pro Anglii – má Calais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Rozdíly v taktice a výzbroji: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Anglie –  pružnější způsob boje, lučištníci, žoldnéřská     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armáda z dobře placených bojovníků 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Francie – tradiční středověký způsob válčení,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ozbrojené družiny jednotlivých šlechticů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539552" y="2551836"/>
            <a:ext cx="698477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2. fáze (1360–1374)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Francie  změnila taktiku → partyzánství, reorganizace armády, dobyta většina ztracených území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Francie získává Burgundsko, Lyon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Boje dočasně ustaly (i vliv epidemie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 moru)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23528" y="2924944"/>
            <a:ext cx="84249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20624" indent="-384048">
              <a:defRPr/>
            </a:pPr>
            <a:r>
              <a:rPr lang="cs-CZ" sz="2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3. fáze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(1415–1453)</a:t>
            </a:r>
          </a:p>
          <a:p>
            <a:pPr marL="420624" indent="-384048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Angličané získávají sever Francie – vítězná bitva</a:t>
            </a:r>
          </a:p>
          <a:p>
            <a:pPr marL="420624" indent="-384048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u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Azincourtu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r. 1415</a:t>
            </a:r>
          </a:p>
          <a:p>
            <a:pPr marL="420624" indent="-384048"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20624" indent="-384048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r. 1429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do čela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francouzských vojsk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Jana z Arku</a:t>
            </a:r>
          </a:p>
          <a:p>
            <a:pPr marL="420624" indent="-384048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–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osvobodila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Orleáns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Remeš</a:t>
            </a:r>
          </a:p>
          <a:p>
            <a:pPr marL="420624" indent="-384048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–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pomohla ke korunovaci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Karlovi VII. z rodu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Valois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20624" indent="-384048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r. 1431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Angličany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upálena </a:t>
            </a:r>
          </a:p>
          <a:p>
            <a:pPr marL="420624" indent="-384048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r. 1453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 Anglie ztratila všechny državy, zůstal jí pouze </a:t>
            </a:r>
          </a:p>
          <a:p>
            <a:pPr marL="420624" indent="-384048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přístav Calais </a:t>
            </a:r>
          </a:p>
          <a:p>
            <a:pPr marL="420624" indent="-384048"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20624" indent="-384048"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11560" y="2636912"/>
            <a:ext cx="756084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Vliv války na život v obou zemích: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morové epidemie, vzpoury, růst nejrůznějších daní, pokles počtu obyvatel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Francie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Selské povstání </a:t>
            </a:r>
            <a:r>
              <a:rPr lang="cs-CZ" sz="2400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jacquerie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r.1358 – rozdrceno</a:t>
            </a:r>
          </a:p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Anglie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Selské 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ovstání </a:t>
            </a:r>
            <a:r>
              <a:rPr lang="cs-CZ" sz="2400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Wata</a:t>
            </a: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Tylera</a:t>
            </a:r>
            <a:r>
              <a:rPr lang="cs-CZ" sz="24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r. 1381 – skončilo zabitím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Tylera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Válka růží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Lancasteři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x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Yorkové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soupeření 2 rodů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ončí r. 1485 nástupem Tudorovců</a:t>
            </a:r>
          </a:p>
          <a:p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0" y="2564904"/>
            <a:ext cx="889248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Kontrolní otázky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1. Jaké byly hlavní příčiny stoleté války?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2. Kde se nachází město Calais? V čem spočívala jeho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důležitost?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3. Zamyslete se nad tím, proč Jan Lucemburský bojoval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na straně Francouzů.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4. Jaké byly důsledky stoleté války pro život francouzského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a anglického obyvatelstva?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27584" y="2708920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3501008"/>
            <a:ext cx="820891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[1]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http://nd01.jxs.cz/376/751/17bb812fb7_583945_o2.jpg</a:t>
            </a: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Obr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[2]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upload.wikimedia.org/wikipedia/commons/thumb/1/1b/Belagerung_von_Calais_1346-1347.JPG/300px-Belagerung_von_Calais_1346-1347.JPG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2636912"/>
            <a:ext cx="6390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Seznam použitého obrazového materiálu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1" y="2852936"/>
            <a:ext cx="82809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Autorská práva a citace</a:t>
            </a:r>
          </a:p>
          <a:p>
            <a:endParaRPr lang="cs-CZ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Autor:   Veronika Košťálová</a:t>
            </a: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Název díla: Stoletá válka</a:t>
            </a: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Datum vzniku:  březen 2013</a:t>
            </a:r>
          </a:p>
          <a:p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Materiály jsou určeny pro bezplatné používání pro potřeby výuky a vzdělávání na všech typech škol a školských zařízení. Jakékoliv další využití podléhá autorskému zákonu. Tato prezentace je autorským dílem.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654" y="65088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76446" y="1340768"/>
            <a:ext cx="590465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/>
              <a:t>Obchodní akademie, Střední odborná škola </a:t>
            </a:r>
          </a:p>
          <a:p>
            <a:pPr algn="r"/>
            <a:r>
              <a:rPr lang="cs-CZ" sz="2000" b="1" dirty="0" smtClean="0"/>
              <a:t>a  Jazyková škola s právem státní jazykové zkoušky,</a:t>
            </a:r>
          </a:p>
          <a:p>
            <a:pPr algn="r"/>
            <a:r>
              <a:rPr lang="cs-CZ" sz="2000" b="1" dirty="0" smtClean="0"/>
              <a:t>                                                                 Hradec Králové        </a:t>
            </a:r>
          </a:p>
          <a:p>
            <a:pPr algn="r"/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467</Words>
  <Application>Microsoft Office PowerPoint</Application>
  <PresentationFormat>Předvádění na obrazovce (4:3)</PresentationFormat>
  <Paragraphs>102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kostal</dc:creator>
  <cp:lastModifiedBy>Mamka</cp:lastModifiedBy>
  <cp:revision>13</cp:revision>
  <dcterms:created xsi:type="dcterms:W3CDTF">2013-02-26T18:07:35Z</dcterms:created>
  <dcterms:modified xsi:type="dcterms:W3CDTF">2014-07-09T14:16:35Z</dcterms:modified>
</cp:coreProperties>
</file>