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75" r:id="rId5"/>
    <p:sldId id="274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2" r:id="rId17"/>
    <p:sldId id="269" r:id="rId18"/>
    <p:sldId id="270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935" autoAdjust="0"/>
  </p:normalViewPr>
  <p:slideViewPr>
    <p:cSldViewPr>
      <p:cViewPr varScale="1">
        <p:scale>
          <a:sx n="104" d="100"/>
          <a:sy n="104" d="100"/>
        </p:scale>
        <p:origin x="-118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3B0E35-731F-48B9-A428-4997EAD08064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DFB62-1682-4789-9B96-66243F20D0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116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c/Anne_de_Foix.jpg/220px-Anne_de_Foix.jpg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http://upload.wikimedia.org/wikipedia/commons/thumb/9/9c/Anne_de_Foix.jpg/220px-Anne_de_Foix.jpg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DFB62-1682-4789-9B96-66243F20D08B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6B933-12EC-4206-9E48-8138697C68D1}" type="datetimeFigureOut">
              <a:rPr lang="cs-CZ" smtClean="0"/>
              <a:pPr/>
              <a:t>9.7.2014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3AA02-4B80-4E5F-88C1-8EE9A1F06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kostal\Pictures\Obráze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112129"/>
              </p:ext>
            </p:extLst>
          </p:nvPr>
        </p:nvGraphicFramePr>
        <p:xfrm>
          <a:off x="161764" y="2653535"/>
          <a:ext cx="8820472" cy="4120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5316"/>
                <a:gridCol w="6185156"/>
              </a:tblGrid>
              <a:tr h="41942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314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VY_32_INOVACE_7_DEJEPIS_12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stát za Jagellonců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10800" marT="1080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960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7578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2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 1.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3467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09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Proměna českého státu ve stát stavovský v důsledku hospodářských</a:t>
                      </a:r>
                    </a:p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politických zájmů měst a šlechty na sklonku 15. století na pozadí vlády dvou jagellonských panovníků – Vladislava II. a Ludvíka Jagellonského.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09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sloužící k výkladu nového učiva, závěrečná kontrola učiva pomocí přesmyček na historické pojmy  vztahující se k dané látce.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81187" y="1219200"/>
            <a:ext cx="71342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Obchodní akademie, Střední odborná škola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a Jazyková škola s právem státní jazykové zkoušky,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                                                               Hradec Králové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54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214625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Český stát za </a:t>
            </a:r>
            <a:r>
              <a:rPr lang="cs-CZ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Jagellonců</a:t>
            </a:r>
            <a:endParaRPr lang="cs-CZ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1471 –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českým králem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zvolen 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Vladislav Jagellonský – </a:t>
            </a:r>
          </a:p>
          <a:p>
            <a:pPr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Vladislav II. 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(1471–1516)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Rod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Jagellonců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– tehdy jeden z nejmocnějších evropských rodů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Zvolen českými kališníky</a:t>
            </a:r>
          </a:p>
          <a:p>
            <a:pPr algn="ctr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Katolická šlechta uznává Matyáše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Korvína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1469 zvolen českými katolíky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55776" y="332656"/>
            <a:ext cx="36747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sv. válkou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86000" y="-245852"/>
            <a:ext cx="4572000" cy="535531"/>
          </a:xfrm>
          <a:prstGeom prst="rect">
            <a:avLst/>
          </a:prstGeom>
        </p:spPr>
        <p:txBody>
          <a:bodyPr>
            <a:spAutoFit/>
          </a:bodyPr>
          <a:lstStyle/>
          <a:p>
            <a:pPr lvl="1">
              <a:lnSpc>
                <a:spcPct val="90000"/>
              </a:lnSpc>
            </a:pPr>
            <a:r>
              <a:rPr lang="cs-CZ" sz="3200" dirty="0" smtClean="0">
                <a:solidFill>
                  <a:schemeClr val="bg1"/>
                </a:solidFill>
                <a:cs typeface="Arial" charset="0"/>
              </a:rPr>
              <a:t>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19872" y="155679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55776" y="332656"/>
            <a:ext cx="36747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sv. válkou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86000" y="-245852"/>
            <a:ext cx="4572000" cy="535531"/>
          </a:xfrm>
          <a:prstGeom prst="rect">
            <a:avLst/>
          </a:prstGeom>
        </p:spPr>
        <p:txBody>
          <a:bodyPr>
            <a:spAutoFit/>
          </a:bodyPr>
          <a:lstStyle/>
          <a:p>
            <a:pPr lvl="1">
              <a:lnSpc>
                <a:spcPct val="90000"/>
              </a:lnSpc>
            </a:pPr>
            <a:r>
              <a:rPr lang="cs-CZ" sz="3200" dirty="0" smtClean="0">
                <a:solidFill>
                  <a:schemeClr val="bg1"/>
                </a:solidFill>
                <a:cs typeface="Arial" charset="0"/>
              </a:rPr>
              <a:t>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19872" y="155679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pic>
        <p:nvPicPr>
          <p:cNvPr id="10" name="Obrázek 9" descr="vladislav-ii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0"/>
            <a:ext cx="6480720" cy="6858000"/>
          </a:xfrm>
          <a:prstGeom prst="rect">
            <a:avLst/>
          </a:prstGeom>
        </p:spPr>
      </p:pic>
      <p:sp>
        <p:nvSpPr>
          <p:cNvPr id="12" name="TextovéPole 4"/>
          <p:cNvSpPr txBox="1">
            <a:spLocks noChangeArrowheads="1"/>
          </p:cNvSpPr>
          <p:nvPr/>
        </p:nvSpPr>
        <p:spPr bwMode="auto">
          <a:xfrm>
            <a:off x="5508896" y="651522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>
                <a:latin typeface="Arial" charset="0"/>
              </a:rPr>
              <a:t>[1]</a:t>
            </a:r>
            <a:endParaRPr lang="cs-CZ" altLang="cs-CZ" sz="1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67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55776" y="332656"/>
            <a:ext cx="36747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sv. válkou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86000" y="-245852"/>
            <a:ext cx="4572000" cy="535531"/>
          </a:xfrm>
          <a:prstGeom prst="rect">
            <a:avLst/>
          </a:prstGeom>
        </p:spPr>
        <p:txBody>
          <a:bodyPr>
            <a:spAutoFit/>
          </a:bodyPr>
          <a:lstStyle/>
          <a:p>
            <a:pPr lvl="1">
              <a:lnSpc>
                <a:spcPct val="90000"/>
              </a:lnSpc>
            </a:pPr>
            <a:r>
              <a:rPr lang="cs-CZ" sz="3200" dirty="0" smtClean="0">
                <a:solidFill>
                  <a:schemeClr val="bg1"/>
                </a:solidFill>
                <a:cs typeface="Arial" charset="0"/>
              </a:rPr>
              <a:t>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19872" y="155679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pic>
        <p:nvPicPr>
          <p:cNvPr id="10" name="Obrázek 9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50690" y="0"/>
            <a:ext cx="7165725" cy="6858000"/>
          </a:xfrm>
          <a:prstGeom prst="rect">
            <a:avLst/>
          </a:prstGeom>
        </p:spPr>
      </p:pic>
      <p:sp>
        <p:nvSpPr>
          <p:cNvPr id="12" name="TextovéPole 4"/>
          <p:cNvSpPr txBox="1">
            <a:spLocks noChangeArrowheads="1"/>
          </p:cNvSpPr>
          <p:nvPr/>
        </p:nvSpPr>
        <p:spPr bwMode="auto">
          <a:xfrm>
            <a:off x="5508896" y="651522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935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/>
            </a:r>
            <a:br>
              <a:rPr lang="cs-CZ" sz="2800" dirty="0" smtClean="0">
                <a:solidFill>
                  <a:srgbClr val="C00000"/>
                </a:solidFill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1479 – </a:t>
            </a:r>
            <a:r>
              <a:rPr lang="cs-CZ" sz="2800" dirty="0" smtClean="0">
                <a:solidFill>
                  <a:srgbClr val="C00000"/>
                </a:solidFill>
              </a:rPr>
              <a:t>dohoda: </a:t>
            </a:r>
            <a:r>
              <a:rPr lang="cs-CZ" sz="2800" dirty="0" smtClean="0"/>
              <a:t>Vladislav bude vládnout v Čechách, </a:t>
            </a:r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 </a:t>
            </a:r>
            <a:r>
              <a:rPr lang="cs-CZ" sz="2800" dirty="0" smtClean="0"/>
              <a:t>Matyáš v Uhrách, na Moravě, ve </a:t>
            </a:r>
          </a:p>
          <a:p>
            <a:pPr>
              <a:buNone/>
            </a:pPr>
            <a:r>
              <a:rPr lang="cs-CZ" sz="2800" dirty="0" smtClean="0"/>
              <a:t>                              Slezsku a obojí Lužici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636912"/>
            <a:ext cx="61926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</a:t>
            </a:r>
          </a:p>
          <a:p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6" name="Obrázek 5" descr="mapa_jageloncu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60648"/>
            <a:ext cx="8820472" cy="6264696"/>
          </a:xfrm>
          <a:prstGeom prst="rect">
            <a:avLst/>
          </a:prstGeom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5508896" y="651522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3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pPr>
              <a:buNone/>
            </a:pPr>
            <a:endParaRPr lang="cs-CZ" sz="2800" dirty="0" smtClean="0"/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 smrti Matyáše r. 1490 se Vladislav stává panovníkem zemí Koruny české a také uherským králem (až do r. 1918 tvořily české země s uherským státem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personální unii = spojení dvou (i více) států pod vládou jednoho panovníka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Vladislav Čechy navštívil jen 3x, trvalé sídlo měl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v Budapešti</a:t>
            </a:r>
          </a:p>
          <a:p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1485 – 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Kutnohorský náboženský mír –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náboženská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tolerance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2780928"/>
            <a:ext cx="5400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24997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manželky: 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Barbora Braniborská</a:t>
            </a:r>
          </a:p>
          <a:p>
            <a:pPr>
              <a:buNone/>
            </a:pP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Beatrix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Neapolská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(vdova po Matyášovi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Korvínovi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 </a:t>
            </a:r>
          </a:p>
          <a:p>
            <a:pPr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Anna z 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Foix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►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brázek 3" descr="220px-Anne_de_Foi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412776"/>
            <a:ext cx="3491880" cy="4581128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696521" y="6093296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4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„král Bene“ </a:t>
            </a:r>
            <a:r>
              <a:rPr lang="cs-CZ" sz="2800" dirty="0" smtClean="0"/>
              <a:t>=  souhlasil se všemi požadavky, ustupoval </a:t>
            </a:r>
          </a:p>
          <a:p>
            <a:pPr>
              <a:buNone/>
            </a:pPr>
            <a:r>
              <a:rPr lang="cs-CZ" sz="2800" dirty="0" smtClean="0"/>
              <a:t>                          především šlechtě, nevládne rozhodně a   </a:t>
            </a:r>
          </a:p>
          <a:p>
            <a:pPr>
              <a:buNone/>
            </a:pPr>
            <a:r>
              <a:rPr lang="cs-CZ" sz="2800" dirty="0" smtClean="0"/>
              <a:t>                           suverénně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stavovský stát </a:t>
            </a:r>
            <a:r>
              <a:rPr lang="cs-CZ" sz="2800" dirty="0" smtClean="0"/>
              <a:t>= panovník se dělí o moc v zemi se stavy </a:t>
            </a:r>
          </a:p>
          <a:p>
            <a:pPr>
              <a:buNone/>
            </a:pPr>
            <a:r>
              <a:rPr lang="cs-CZ" sz="2800" dirty="0" smtClean="0"/>
              <a:t>                             (panský, rytířský, městský)</a:t>
            </a:r>
          </a:p>
          <a:p>
            <a:pPr>
              <a:buNone/>
            </a:pPr>
            <a:r>
              <a:rPr lang="cs-CZ" sz="2800" dirty="0" smtClean="0"/>
              <a:t>                          - zástupci jednotlivých stavů zasedají na </a:t>
            </a:r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sz="2800" dirty="0" smtClean="0">
                <a:solidFill>
                  <a:srgbClr val="00B050"/>
                </a:solidFill>
              </a:rPr>
              <a:t>zemském sněmu</a:t>
            </a:r>
          </a:p>
          <a:p>
            <a:pPr>
              <a:buNone/>
            </a:pPr>
            <a:r>
              <a:rPr lang="cs-CZ" sz="2800" dirty="0" smtClean="0"/>
              <a:t>                          - silné stavy x slabý panovník – jeho </a:t>
            </a:r>
          </a:p>
          <a:p>
            <a:pPr>
              <a:buNone/>
            </a:pPr>
            <a:r>
              <a:rPr lang="cs-CZ" sz="2800" dirty="0" smtClean="0"/>
              <a:t>                             postavení značně ztrácí na významu 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2060847"/>
            <a:ext cx="8280920" cy="7817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80000"/>
              </a:lnSpc>
            </a:pPr>
            <a:endParaRPr lang="cs-CZ" sz="2800" dirty="0" smtClean="0">
              <a:cs typeface="Arial" charset="0"/>
              <a:sym typeface="Symbol" pitchFamily="18" charset="2"/>
            </a:endParaRPr>
          </a:p>
          <a:p>
            <a:pPr lvl="1">
              <a:lnSpc>
                <a:spcPct val="80000"/>
              </a:lnSpc>
            </a:pPr>
            <a:endParaRPr lang="cs-CZ" sz="2800" dirty="0" smtClean="0">
              <a:cs typeface="Arial" charset="0"/>
              <a:sym typeface="Symbol" pitchFamily="18" charset="2"/>
            </a:endParaRPr>
          </a:p>
        </p:txBody>
      </p:sp>
      <p:pic>
        <p:nvPicPr>
          <p:cNvPr id="5" name="Obrázek 4" descr="220px-Moravský_zemský_sněm_17._stolet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44208" y="6401271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5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Spory měst se šlechtou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Týkaly se městských privilegií</a:t>
            </a:r>
          </a:p>
          <a:p>
            <a:pPr>
              <a:buNone/>
            </a:pPr>
            <a:r>
              <a:rPr lang="cs-CZ" sz="2800" dirty="0" smtClean="0"/>
              <a:t>Šlechta chtěla zrušit práva měst – chtěla podnikat, zejména v pivovarnictví a rybníkářství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Svoji nadvládu nad městy si šlechta pokusila uzákonit </a:t>
            </a:r>
            <a:r>
              <a:rPr lang="cs-CZ" sz="2800" dirty="0" smtClean="0">
                <a:solidFill>
                  <a:srgbClr val="00B050"/>
                </a:solidFill>
              </a:rPr>
              <a:t>novým zákoníkem </a:t>
            </a:r>
            <a:r>
              <a:rPr lang="cs-CZ" sz="2800" dirty="0" smtClean="0"/>
              <a:t>– </a:t>
            </a:r>
            <a:r>
              <a:rPr lang="cs-CZ" sz="2800" dirty="0" smtClean="0">
                <a:solidFill>
                  <a:srgbClr val="C00000"/>
                </a:solidFill>
              </a:rPr>
              <a:t>Vladislavské zřízení zemské (1500) </a:t>
            </a:r>
            <a:r>
              <a:rPr lang="cs-CZ" sz="2800" dirty="0" smtClean="0"/>
              <a:t>– zpochybňuje zastoupení měst na zemských sněmech ►</a:t>
            </a:r>
            <a:r>
              <a:rPr lang="cs-CZ" sz="2800" b="1" dirty="0" smtClean="0"/>
              <a:t> hrozí ozbrojený konflikt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</a:p>
        </p:txBody>
      </p:sp>
      <p:pic>
        <p:nvPicPr>
          <p:cNvPr id="4" name="Obrázek 3" descr="43F56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44208" y="6401271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6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Svatováclavská smlouva</a:t>
            </a:r>
            <a:endParaRPr lang="cs-CZ" sz="3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>
              <a:cs typeface="Arial" charset="0"/>
            </a:endParaRPr>
          </a:p>
          <a:p>
            <a:pPr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= 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kompromisní vyrovnání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šlechty s městy ►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legalizováno podnikání šlechty, městům bylo potvrzeno právo účastnit se zemských sněmů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↕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Hospodářské podnikání šlechty (pivovarnictví, rybníkářství, vinařství, zakládání cihelen, skláren, pil)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 městech se rozvíjí cechovní výroba –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hlavně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plátenictví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soukenictví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Těžba mědi a stříbra – hlavně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Jáchymov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564904"/>
            <a:ext cx="54726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8280920" cy="86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chemeClr val="bg1"/>
                </a:solidFill>
              </a:rPr>
              <a:t>     </a:t>
            </a:r>
            <a:endParaRPr lang="cs-CZ" sz="2800" b="1" dirty="0" smtClean="0"/>
          </a:p>
          <a:p>
            <a:pPr>
              <a:lnSpc>
                <a:spcPct val="90000"/>
              </a:lnSpc>
            </a:pPr>
            <a:endParaRPr lang="cs-CZ" sz="2800" b="1" dirty="0" smtClean="0"/>
          </a:p>
        </p:txBody>
      </p:sp>
      <p:pic>
        <p:nvPicPr>
          <p:cNvPr id="7" name="Obrázek 6" descr="p17lhnpolfj4q1j8cg9rtvk1rek4.jpg"/>
          <p:cNvPicPr>
            <a:picLocks noChangeAspect="1"/>
          </p:cNvPicPr>
          <p:nvPr/>
        </p:nvPicPr>
        <p:blipFill rotWithShape="1">
          <a:blip r:embed="rId2" cstate="print"/>
          <a:srcRect l="20966" t="9345" r="13963" b="6749"/>
          <a:stretch/>
        </p:blipFill>
        <p:spPr>
          <a:xfrm>
            <a:off x="7236296" y="4845801"/>
            <a:ext cx="1709928" cy="1729158"/>
          </a:xfrm>
          <a:prstGeom prst="rect">
            <a:avLst/>
          </a:prstGeom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815828" y="6266984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7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Ludvík Jagellonský (1516–1526)</a:t>
            </a:r>
            <a:endParaRPr lang="cs-CZ" sz="32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3928" y="1828181"/>
            <a:ext cx="5925344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Další pokles panovnické autority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Čechách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Roste moc stavů a vlivných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šlechtických skupin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vzájemné boje</a:t>
            </a:r>
          </a:p>
          <a:p>
            <a:pPr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brázek 3" descr="image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412776"/>
            <a:ext cx="3541216" cy="5341426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96988" y="6455842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8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1526 –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vpád Turků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 Uher – </a:t>
            </a:r>
            <a:r>
              <a:rPr lang="cs-CZ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bitva u Moháče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► vítězství Turků, Ludvík Jagellonský při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útěku zahynul 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►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vymření </a:t>
            </a:r>
            <a:r>
              <a:rPr lang="cs-CZ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Jagellonců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po meči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Obrázek 13" descr="normal_5__Bitva_u_Moháč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717032"/>
            <a:ext cx="5796136" cy="3140968"/>
          </a:xfrm>
          <a:prstGeom prst="rect">
            <a:avLst/>
          </a:prstGeom>
        </p:spPr>
      </p:pic>
      <p:pic>
        <p:nvPicPr>
          <p:cNvPr id="20" name="Obrázek 19" descr="8_29_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2636912"/>
            <a:ext cx="3203848" cy="4221088"/>
          </a:xfrm>
          <a:prstGeom prst="rect">
            <a:avLst/>
          </a:prstGeo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83529" y="6531915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solidFill>
                  <a:schemeClr val="bg1"/>
                </a:solidFill>
                <a:latin typeface="Arial" charset="0"/>
              </a:rPr>
              <a:t>Obrázek </a:t>
            </a:r>
            <a:r>
              <a:rPr lang="en-US" altLang="cs-CZ" sz="1400" dirty="0" smtClean="0">
                <a:solidFill>
                  <a:schemeClr val="bg1"/>
                </a:solidFill>
                <a:latin typeface="Arial" charset="0"/>
              </a:rPr>
              <a:t>[</a:t>
            </a:r>
            <a:r>
              <a:rPr lang="cs-CZ" altLang="cs-CZ" sz="1400" dirty="0" smtClean="0">
                <a:solidFill>
                  <a:schemeClr val="bg1"/>
                </a:solidFill>
                <a:latin typeface="Arial" charset="0"/>
              </a:rPr>
              <a:t>9</a:t>
            </a:r>
            <a:r>
              <a:rPr lang="en-US" altLang="cs-CZ" sz="1400" dirty="0" smtClean="0">
                <a:solidFill>
                  <a:schemeClr val="bg1"/>
                </a:solidFill>
                <a:latin typeface="Arial" charset="0"/>
              </a:rPr>
              <a:t>]</a:t>
            </a:r>
            <a:endParaRPr lang="cs-CZ" altLang="cs-CZ" sz="14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33681" y="6550025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10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21744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Novým českým králem zvolen na základě smlouvy o nástupnictví mezi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Jagellonci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a Habsburky z r. 1515 </a:t>
            </a:r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Ferdinand I. Habsburský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– manžel Anny </a:t>
            </a:r>
          </a:p>
          <a:p>
            <a:pPr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Jagellonské,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sestry Ludvíka</a:t>
            </a:r>
          </a:p>
          <a:p>
            <a:endParaRPr lang="cs-CZ" sz="2800" dirty="0"/>
          </a:p>
        </p:txBody>
      </p:sp>
      <p:pic>
        <p:nvPicPr>
          <p:cNvPr id="4" name="Obrázek 3" descr="044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2564904"/>
            <a:ext cx="5724128" cy="4293096"/>
          </a:xfrm>
          <a:prstGeom prst="rect">
            <a:avLst/>
          </a:prstGeo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87624" y="6455842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11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 vlády Jagellonců došlo v českých zemích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 poslednímu velkému rozvoji gotického umění – </a:t>
            </a:r>
          </a:p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pozdně gotický sloh  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Obrázek 4" descr="Pražský_hrad,_Vladislavský_sál_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2564904"/>
            <a:ext cx="5148064" cy="4293096"/>
          </a:xfrm>
          <a:prstGeom prst="rect">
            <a:avLst/>
          </a:prstGeo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619672" y="6455842"/>
            <a:ext cx="23034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1400" dirty="0">
                <a:latin typeface="Arial" charset="0"/>
              </a:rPr>
              <a:t>Obrázek </a:t>
            </a:r>
            <a:r>
              <a:rPr lang="en-US" altLang="cs-CZ" sz="1400" dirty="0" smtClean="0">
                <a:latin typeface="Arial" charset="0"/>
              </a:rPr>
              <a:t>[</a:t>
            </a:r>
            <a:r>
              <a:rPr lang="cs-CZ" altLang="cs-CZ" sz="1400" dirty="0" smtClean="0">
                <a:latin typeface="Arial" charset="0"/>
              </a:rPr>
              <a:t>12</a:t>
            </a:r>
            <a:r>
              <a:rPr lang="en-US" altLang="cs-CZ" sz="1400" dirty="0" smtClean="0">
                <a:latin typeface="Arial" charset="0"/>
              </a:rPr>
              <a:t>]</a:t>
            </a:r>
            <a:endParaRPr lang="cs-CZ" altLang="cs-CZ" sz="14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Přesmyčky</a:t>
            </a:r>
          </a:p>
          <a:p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 VÍNO K ŠÁRMA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NÁSOPERE I NULNÍ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JÁ VYCHOM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 VARTÍ VOVIP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ČÁMHO</a:t>
            </a:r>
          </a:p>
          <a:p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2271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Seznam použitého obrazového materiálu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[1]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://www.panovnici.estranky.cz/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img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mid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/239/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vladislav-ii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jpg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[2]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://stanislavkropik.sweb.cz/Ji%C5%99%C3%AD%20z%20Pod%C4%9Bbrad%201458-1471.jpg</a:t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[3]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www.pardubice.wrp.cz/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historie_pardubic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/Borek_z%20miletinka/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mapa_jageloncu.gif</a:t>
            </a:r>
            <a:r>
              <a:rPr lang="cs-CZ" sz="1800" dirty="0" err="1">
                <a:latin typeface="Arial" panose="020B0604020202020204" pitchFamily="34" charset="0"/>
                <a:cs typeface="Arial" panose="020B0604020202020204" pitchFamily="34" charset="0"/>
              </a:rPr>
              <a:t>Obr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[4]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://upload.wikimedia.org/wikipedia/commons/thumb/9/9c/Anne_de_Foix.jpg/220px-Anne_de_Foix.jpg</a:t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[5]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://upload.wikimedia.org/wikipedia/commons/thumb/f/fc/Moravsk%C3%BD_zemsk%C3%BD_sn%C4%9Bm_17._stolet%C3%AD.jpg/220px-Moravsk%C3%BD_zemsk%C3%BD_sn%C4%9Bm_17._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stolet%C3%AD.jpg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[6] 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://www.ceske-pivo.cz/sites/default/files/styles/clanek_velky/public/p17lhnpolfj4q1j8cg9rtvk1rek4.jpg?itok=92dzr7RV</a:t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[7] 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://i.metro.cz/12/052/meorg/JBS433ebe_d2rowLudvik.JPG</a:t>
            </a:r>
            <a:b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[8] 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://www.clavmon.cz/clavis/sttisky/repertorium/images/43F56_1.jpghttp://www.palba.cz/forumfoto/albums/userpics/12045/normal_5__Bitva_u_Moh%C3%A1%C4%8De.jpghttp://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simonak.eu/images/obrazky_ostatni_strany/h_k/8_29_4.jpg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54692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[9]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http://www.ceske-pivo.cz/sites/default/files/styles/clanek_velky/public/p17lhnpolfj4q1j8cg9rtvk1rek4.jpg?itok=92dzr7RV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10]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http://i.metro.cz/12/052/meorg/JBS433ebe_d2rowLudvik.JPG</a:t>
            </a: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11]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http://www.clavmon.cz/clavis/sttisky/repertorium/images/43F56_1.jpghttp://www.palba.cz/forumfoto/albums/userpics/12045/normal_5__Bitva_u_Moh%C3%A1%C4%8De.jpghttp://simonak.eu/images/obrazky_ostatni_strany/h_k/8_29_4.jpg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12]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://www.ucivo.wz.cz/panovnici/044.BMP</a:t>
            </a:r>
            <a:b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13]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://upload.wikimedia.org/wikipedia/commons/f/f1/Pra%C5%BEsk%C3%BD_hrad,_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Vladislavsk%C3%BD_s%C3%A1l_02.jpg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áz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0928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                            Autorská práva a citace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Autor:   Veronika Košťálová</a:t>
            </a:r>
          </a:p>
          <a:p>
            <a:pPr marL="0" indent="0">
              <a:buNone/>
            </a:pPr>
            <a:r>
              <a:rPr lang="cs-CZ" sz="2400" dirty="0" smtClean="0"/>
              <a:t>Název díla: Český stát za </a:t>
            </a:r>
            <a:r>
              <a:rPr lang="cs-CZ" sz="2400" dirty="0" err="1" smtClean="0"/>
              <a:t>Jagellonců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Datum vzniku:  listopad 2013</a:t>
            </a:r>
          </a:p>
          <a:p>
            <a:pPr marL="0" indent="0">
              <a:buNone/>
            </a:pPr>
            <a:r>
              <a:rPr lang="cs-CZ" sz="2400" dirty="0" smtClean="0"/>
              <a:t>Materiály jsou určeny pro bezplatné používání pro potřeby výuky a vzdělávání na všech typech škol a školských zařízení. Jakékoliv další využití podléhá autorskému zákonu.</a:t>
            </a:r>
            <a:endParaRPr lang="en-US" sz="2400" dirty="0" smtClean="0"/>
          </a:p>
          <a:p>
            <a:pPr marL="0" indent="0">
              <a:buNone/>
            </a:pPr>
            <a:r>
              <a:rPr lang="cs-CZ" sz="2400" dirty="0" smtClean="0"/>
              <a:t>Tato prezentace je autorským dílem.</a:t>
            </a:r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54" y="65088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81187" y="1219200"/>
            <a:ext cx="71342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Obchodní akademie, Střední odborná škola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a Jazyková škola s právem státní jazykové zkoušky,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latin typeface="Arial" charset="0"/>
              </a:rPr>
              <a:t>                                                                Hradec Králové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737</Words>
  <Application>Microsoft Office PowerPoint</Application>
  <PresentationFormat>Předvádění na obrazovce (4:3)</PresentationFormat>
  <Paragraphs>135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Český stát za Jagellonců</vt:lpstr>
      <vt:lpstr>Prezentace aplikace PowerPoint</vt:lpstr>
      <vt:lpstr>Prezentace aplikace PowerPoint</vt:lpstr>
      <vt:lpstr>Prezentace aplikace PowerPoint</vt:lpstr>
      <vt:lpstr> </vt:lpstr>
      <vt:lpstr> </vt:lpstr>
      <vt:lpstr>Prezentace aplikace PowerPoint</vt:lpstr>
      <vt:lpstr>Prezentace aplikace PowerPoint</vt:lpstr>
      <vt:lpstr>Spory měst se šlechtou</vt:lpstr>
      <vt:lpstr>Svatováclavská smlouva</vt:lpstr>
      <vt:lpstr>Ludvík Jagellonský (1516–1526)</vt:lpstr>
      <vt:lpstr>Prezentace aplikace PowerPoint</vt:lpstr>
      <vt:lpstr>Prezentace aplikace PowerPoint</vt:lpstr>
      <vt:lpstr>Prezentace aplikace PowerPoint</vt:lpstr>
      <vt:lpstr>Prezentace aplikace PowerPoint</vt:lpstr>
      <vt:lpstr>Seznam použitého obrazového materiálu Obr. [1] http://www.panovnici.estranky.cz/img/mid/239/vladislav-ii..jpg Obr. [2] http://stanislavkropik.sweb.cz/Ji%C5%99%C3%AD%20z%20Pod%C4%9Bbrad%201458-1471.jpg Obr. [3] http://www.pardubice.wrp.cz/historie_pardubic/Borek_z%20miletinka/mapa_jageloncu.gifObr. [4] http://upload.wikimedia.org/wikipedia/commons/thumb/9/9c/Anne_de_Foix.jpg/220px-Anne_de_Foix.jpg Obr. [5] http://upload.wikimedia.org/wikipedia/commons/thumb/f/fc/Moravsk%C3%BD_zemsk%C3%BD_sn%C4%9Bm_17._stolet%C3%AD.jpg/220px-Moravsk%C3%BD_zemsk%C3%BD_sn%C4%9Bm_17._stolet%C3%AD.jpg Obr. [6] http://www.ceske-pivo.cz/sites/default/files/styles/clanek_velky/public/p17lhnpolfj4q1j8cg9rtvk1rek4.jpg?itok=92dzr7RV Obr. [7] http://i.metro.cz/12/052/meorg/JBS433ebe_d2rowLudvik.JPG Obr. [8] http://www.clavmon.cz/clavis/sttisky/repertorium/images/43F56_1.jpghttp://www.palba.cz/forumfoto/albums/userpics/12045/normal_5__Bitva_u_Moh%C3%A1%C4%8De.jpghttp://simonak.eu/images/obrazky_ostatni_strany/h_k/8_29_4.jpg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kostal</dc:creator>
  <cp:lastModifiedBy>Mamka</cp:lastModifiedBy>
  <cp:revision>16</cp:revision>
  <dcterms:created xsi:type="dcterms:W3CDTF">2013-05-25T20:16:29Z</dcterms:created>
  <dcterms:modified xsi:type="dcterms:W3CDTF">2014-07-09T10:40:13Z</dcterms:modified>
</cp:coreProperties>
</file>