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0"/>
  </p:notesMasterIdLst>
  <p:handoutMasterIdLst>
    <p:handoutMasterId r:id="rId21"/>
  </p:handoutMasterIdLst>
  <p:sldIdLst>
    <p:sldId id="273" r:id="rId2"/>
    <p:sldId id="256" r:id="rId3"/>
    <p:sldId id="257" r:id="rId4"/>
    <p:sldId id="272" r:id="rId5"/>
    <p:sldId id="258" r:id="rId6"/>
    <p:sldId id="259" r:id="rId7"/>
    <p:sldId id="260" r:id="rId8"/>
    <p:sldId id="271" r:id="rId9"/>
    <p:sldId id="262" r:id="rId10"/>
    <p:sldId id="263" r:id="rId11"/>
    <p:sldId id="261" r:id="rId12"/>
    <p:sldId id="266" r:id="rId13"/>
    <p:sldId id="267" r:id="rId14"/>
    <p:sldId id="268" r:id="rId15"/>
    <p:sldId id="269" r:id="rId16"/>
    <p:sldId id="274" r:id="rId17"/>
    <p:sldId id="275" r:id="rId18"/>
    <p:sldId id="276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441" autoAdjust="0"/>
    <p:restoredTop sz="94660"/>
  </p:normalViewPr>
  <p:slideViewPr>
    <p:cSldViewPr>
      <p:cViewPr varScale="1">
        <p:scale>
          <a:sx n="104" d="100"/>
          <a:sy n="104" d="100"/>
        </p:scale>
        <p:origin x="-9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904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73534733-92EF-4AB0-899D-0E1F28762C89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9963CED-4355-4A42-9570-0CD96C96F2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DDEDBA8-D357-47FB-A37A-037F43B1082A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DAAD92A-252E-40AF-99D0-D43AD43528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835418D-3337-4C62-B4A1-B9BF66A9B8F7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82AAE-87FB-4180-BB2F-5D71B61C0CFC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FA66F-069E-4FDA-9C64-1E89106CE6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6D26A-3C97-4917-8784-33E538C13FAA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BB060-E2AA-4F92-B0D9-710BFD5147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C543C-A29F-4D4E-9AF7-126BA23466B2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1280-AA6A-42C3-AA4D-6471DE597F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301FD-56C7-4614-A3FE-C119EEADF969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D359F-7CE2-4E90-A4A9-0183F7EA81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05E83-B5A5-4FF4-BCA9-9A1E29B62B6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10748-FFF2-4C1A-BD21-63C150AEE2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F70A4-8623-4C80-8791-7ED0E8AD8FD9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4CCA7-C75D-4837-BEB5-4E9A373428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4B354-C769-4FDC-81EF-E9E63231F4E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7119F-7303-46DC-90CB-1EB89509F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FD343-4556-4A0D-8E9D-0D727756F5FB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7E5269-ECEE-4DF7-A7C5-519804BF37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07768-27BC-44C4-88C7-61DD6CFEF401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3A560-55D3-416E-8E67-E454ABC82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BAF0D-28A9-4DF5-BB56-C3384FC4A172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0844D-7DF3-4D2C-A9F7-E033466D7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A5F8B-B554-4EF2-B6D2-1F99AE811496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8A190-46F7-48CE-8C7E-693BDA704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E65EF86-907E-4976-836C-EEC623D84E2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9F0B998-32E4-40AE-9FD0-FC2F822BD0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mtClean="0"/>
          </a:p>
        </p:txBody>
      </p:sp>
      <p:pic>
        <p:nvPicPr>
          <p:cNvPr id="2052" name="Obrázek 3" descr="Obrázek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0" y="2474913"/>
          <a:ext cx="9144000" cy="42290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82485"/>
                <a:gridCol w="5961515"/>
              </a:tblGrid>
              <a:tr h="618209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Veronika</a:t>
                      </a:r>
                      <a:r>
                        <a:rPr lang="cs-CZ" sz="17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Košťálová</a:t>
                      </a:r>
                      <a:endParaRPr lang="cs-CZ" sz="17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880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7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VY_32_INOVACE_7_DEJEPIS_17</a:t>
                      </a:r>
                    </a:p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Sjednocení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Německa</a:t>
                      </a:r>
                      <a:endParaRPr lang="cs-CZ" sz="17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10800" marT="1080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175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Dějepis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0959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 3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r>
                        <a:rPr lang="cs-CZ" sz="17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 </a:t>
                      </a:r>
                    </a:p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2. ročník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3415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7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říjen 2013</a:t>
                      </a:r>
                      <a:endParaRPr lang="cs-CZ" sz="17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5990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Složitý proces sjednocování země přes nejsilnější stát Prusko.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81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Power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pointová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prezentace sloužící k výkladu nového učiva, závěrečná rekapitulace pomocí kontrolních otázek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7" marB="45707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68" name="TextovéPole 5"/>
          <p:cNvSpPr txBox="1">
            <a:spLocks noChangeArrowheads="1"/>
          </p:cNvSpPr>
          <p:nvPr/>
        </p:nvSpPr>
        <p:spPr bwMode="auto">
          <a:xfrm>
            <a:off x="2555875" y="1268413"/>
            <a:ext cx="65881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2000" b="1"/>
              <a:t>Obchodní akademie, Střední odborná škola </a:t>
            </a:r>
          </a:p>
          <a:p>
            <a:pPr algn="r"/>
            <a:r>
              <a:rPr lang="cs-CZ" altLang="cs-CZ" sz="2000" b="1"/>
              <a:t>a Jazyková škola s právem státní jazykové zkoušky,</a:t>
            </a:r>
          </a:p>
          <a:p>
            <a:pPr algn="r"/>
            <a:r>
              <a:rPr lang="cs-CZ" altLang="cs-CZ" sz="2000" b="1"/>
              <a:t>                                                              Hradec Králové</a:t>
            </a:r>
          </a:p>
        </p:txBody>
      </p:sp>
      <p:pic>
        <p:nvPicPr>
          <p:cNvPr id="206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4663" y="65088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altLang="cs-CZ" sz="3200" smtClean="0">
                <a:solidFill>
                  <a:srgbClr val="C00000"/>
                </a:solidFill>
              </a:rPr>
              <a:t>Sjednocení Německa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3076" name="Picture 2" descr="http://upload.wikimedia.org/wikipedia/commons/thumb/f/f2/N%C4%9Bmecko_1871.png/320px-N%C4%9Bmecko_187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773238"/>
            <a:ext cx="5832475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5148263" y="5949950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[1]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2"/>
          <p:cNvSpPr>
            <a:spLocks noGrp="1"/>
          </p:cNvSpPr>
          <p:nvPr>
            <p:ph type="title"/>
          </p:nvPr>
        </p:nvSpPr>
        <p:spPr>
          <a:xfrm>
            <a:off x="611188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z="3600" smtClean="0"/>
              <a:t>Prusko</a:t>
            </a:r>
          </a:p>
        </p:txBody>
      </p:sp>
      <p:sp>
        <p:nvSpPr>
          <p:cNvPr id="409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altLang="cs-CZ" smtClean="0">
              <a:solidFill>
                <a:srgbClr val="FFFF00"/>
              </a:solidFill>
            </a:endParaRPr>
          </a:p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Hohenzolernové</a:t>
            </a:r>
            <a:r>
              <a:rPr lang="cs-CZ" altLang="cs-CZ" smtClean="0">
                <a:solidFill>
                  <a:srgbClr val="FF0000"/>
                </a:solidFill>
              </a:rPr>
              <a:t> </a:t>
            </a:r>
            <a:r>
              <a:rPr lang="cs-CZ" altLang="cs-CZ" smtClean="0">
                <a:solidFill>
                  <a:srgbClr val="00B050"/>
                </a:solidFill>
              </a:rPr>
              <a:t>– vládnoucí dynastie </a:t>
            </a:r>
          </a:p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R. 1861</a:t>
            </a:r>
            <a:r>
              <a:rPr lang="cs-CZ" altLang="cs-CZ" smtClean="0">
                <a:solidFill>
                  <a:srgbClr val="FF0000"/>
                </a:solidFill>
              </a:rPr>
              <a:t> </a:t>
            </a:r>
            <a:r>
              <a:rPr lang="cs-CZ" altLang="cs-CZ" smtClean="0">
                <a:solidFill>
                  <a:srgbClr val="00B050"/>
                </a:solidFill>
              </a:rPr>
              <a:t>– do čela </a:t>
            </a:r>
            <a:r>
              <a:rPr lang="cs-CZ" altLang="cs-CZ" smtClean="0">
                <a:solidFill>
                  <a:srgbClr val="C00000"/>
                </a:solidFill>
              </a:rPr>
              <a:t>král Vilém I.</a:t>
            </a:r>
          </a:p>
          <a:p>
            <a:pPr eaLnBrk="1" hangingPunct="1"/>
            <a:r>
              <a:rPr lang="cs-CZ" altLang="cs-CZ" smtClean="0">
                <a:solidFill>
                  <a:srgbClr val="00B050"/>
                </a:solidFill>
              </a:rPr>
              <a:t>+ pruský šlechtic a pozdější kancléř </a:t>
            </a:r>
            <a:r>
              <a:rPr lang="cs-CZ" altLang="cs-CZ" smtClean="0">
                <a:solidFill>
                  <a:srgbClr val="C00000"/>
                </a:solidFill>
              </a:rPr>
              <a:t>Otto von Bismarck </a:t>
            </a:r>
            <a:r>
              <a:rPr lang="cs-CZ" altLang="cs-CZ" smtClean="0">
                <a:solidFill>
                  <a:srgbClr val="00B050"/>
                </a:solidFill>
              </a:rPr>
              <a:t>– tzv.  </a:t>
            </a:r>
            <a:r>
              <a:rPr lang="cs-CZ" altLang="cs-CZ" smtClean="0">
                <a:solidFill>
                  <a:srgbClr val="C00000"/>
                </a:solidFill>
              </a:rPr>
              <a:t>„železný</a:t>
            </a:r>
            <a:r>
              <a:rPr lang="cs-CZ" altLang="cs-CZ" smtClean="0">
                <a:solidFill>
                  <a:srgbClr val="FF0000"/>
                </a:solidFill>
              </a:rPr>
              <a:t> </a:t>
            </a:r>
            <a:r>
              <a:rPr lang="cs-CZ" altLang="cs-CZ" smtClean="0">
                <a:solidFill>
                  <a:srgbClr val="C00000"/>
                </a:solidFill>
              </a:rPr>
              <a:t>kancléř“ </a:t>
            </a:r>
          </a:p>
          <a:p>
            <a:pPr eaLnBrk="1" hangingPunct="1"/>
            <a:r>
              <a:rPr lang="cs-CZ" altLang="cs-CZ" smtClean="0">
                <a:solidFill>
                  <a:srgbClr val="00B050"/>
                </a:solidFill>
              </a:rPr>
              <a:t>Hýbe dějinným kolosem sjednocení Německa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4013" y="649288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+mn-lt"/>
              </a:rPr>
              <a:t>Sjednocení za každou cenu = </a:t>
            </a:r>
            <a:r>
              <a:rPr lang="cs-CZ" sz="3600" dirty="0" smtClean="0">
                <a:solidFill>
                  <a:srgbClr val="C00000"/>
                </a:solidFill>
                <a:latin typeface="+mn-lt"/>
              </a:rPr>
              <a:t>železem a krví</a:t>
            </a:r>
            <a:endParaRPr lang="cs-CZ" sz="3600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5123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67995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„… Prusko musí sebrat všechny své síly a držet je pro rozhodující moment, který již několikrát propáslo… Ne řečmi, a většinami se rozhodují velké otázky dne, to byla chyba roku 1848</a:t>
            </a: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r>
              <a:rPr lang="cs-CZ" altLang="cs-CZ" dirty="0">
                <a:solidFill>
                  <a:srgbClr val="00B050"/>
                </a:solidFill>
              </a:rPr>
              <a:t> </a:t>
            </a:r>
            <a:r>
              <a:rPr lang="cs-CZ" altLang="cs-CZ" dirty="0" smtClean="0">
                <a:solidFill>
                  <a:srgbClr val="00B050"/>
                </a:solidFill>
              </a:rPr>
              <a:t>   a 1849, ale rozhodují se</a:t>
            </a:r>
            <a:r>
              <a:rPr lang="cs-CZ" altLang="cs-CZ" dirty="0" smtClean="0">
                <a:solidFill>
                  <a:srgbClr val="FFFF00"/>
                </a:solidFill>
              </a:rPr>
              <a:t> </a:t>
            </a:r>
            <a:r>
              <a:rPr lang="cs-CZ" altLang="cs-CZ" dirty="0" smtClean="0">
                <a:solidFill>
                  <a:srgbClr val="C00000"/>
                </a:solidFill>
              </a:rPr>
              <a:t>železem a krví.“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altLang="cs-CZ" dirty="0" smtClean="0">
                <a:solidFill>
                  <a:srgbClr val="C00000"/>
                </a:solidFill>
              </a:rPr>
              <a:t>   (Otto von Bismarck, září 1862)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4672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dirty="0" smtClean="0">
                <a:solidFill>
                  <a:srgbClr val="C00000"/>
                </a:solidFill>
              </a:rPr>
              <a:t>Německý spolek </a:t>
            </a:r>
            <a:r>
              <a:rPr lang="cs-CZ" dirty="0" smtClean="0">
                <a:solidFill>
                  <a:srgbClr val="00B050"/>
                </a:solidFill>
              </a:rPr>
              <a:t>– byl obnoven po revoluci 1848–1849.  Předsedá mu </a:t>
            </a:r>
            <a:r>
              <a:rPr lang="cs-CZ" dirty="0" smtClean="0"/>
              <a:t>Rakousko</a:t>
            </a:r>
            <a:r>
              <a:rPr lang="cs-CZ" dirty="0" smtClean="0">
                <a:solidFill>
                  <a:srgbClr val="00B050"/>
                </a:solidFill>
              </a:rPr>
              <a:t>. Neustálé soupeření </a:t>
            </a:r>
            <a:r>
              <a:rPr lang="cs-CZ" dirty="0" err="1" smtClean="0">
                <a:solidFill>
                  <a:srgbClr val="00B050"/>
                </a:solidFill>
              </a:rPr>
              <a:t>prusko</a:t>
            </a:r>
            <a:r>
              <a:rPr lang="cs-CZ" dirty="0" smtClean="0">
                <a:solidFill>
                  <a:srgbClr val="00B050"/>
                </a:solidFill>
              </a:rPr>
              <a:t> – rakouské. 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00B050"/>
                </a:solidFill>
              </a:rPr>
              <a:t>    </a:t>
            </a:r>
            <a:endParaRPr lang="cs-CZ" dirty="0" smtClean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r. 1864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– </a:t>
            </a:r>
            <a:r>
              <a:rPr lang="cs-CZ" dirty="0" smtClean="0"/>
              <a:t>společná válka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Rakouska a Pruska </a:t>
            </a:r>
            <a:r>
              <a:rPr lang="cs-CZ" dirty="0" smtClean="0">
                <a:solidFill>
                  <a:srgbClr val="C00000"/>
                </a:solidFill>
              </a:rPr>
              <a:t>X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Dánsko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B050"/>
                </a:solidFill>
              </a:rPr>
              <a:t>Cílem: zisk severoněmeckých zemí </a:t>
            </a:r>
            <a:r>
              <a:rPr lang="cs-CZ" dirty="0" err="1" smtClean="0">
                <a:solidFill>
                  <a:srgbClr val="00B050"/>
                </a:solidFill>
              </a:rPr>
              <a:t>Šlesvicka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a Holštýnska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VÝHRA Rakouska a Pruska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ALE – neshody </a:t>
            </a:r>
            <a:r>
              <a:rPr lang="cs-CZ" dirty="0" smtClean="0">
                <a:solidFill>
                  <a:srgbClr val="00B050"/>
                </a:solidFill>
              </a:rPr>
              <a:t>mezi oběma státy o rozdělení kořisti –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prusko-rakouská válka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9366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+mn-lt"/>
              </a:rPr>
              <a:t>Prusko-rakouská válka</a:t>
            </a:r>
            <a:endParaRPr lang="cs-CZ" sz="3200" dirty="0">
              <a:latin typeface="+mn-lt"/>
            </a:endParaRPr>
          </a:p>
        </p:txBody>
      </p:sp>
      <p:sp>
        <p:nvSpPr>
          <p:cNvPr id="7171" name="Zástupný symbol pro obsah 1"/>
          <p:cNvSpPr>
            <a:spLocks noGrp="1"/>
          </p:cNvSpPr>
          <p:nvPr>
            <p:ph idx="1"/>
          </p:nvPr>
        </p:nvSpPr>
        <p:spPr>
          <a:xfrm>
            <a:off x="468313" y="981075"/>
            <a:ext cx="8229600" cy="50006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dirty="0" smtClean="0">
                <a:solidFill>
                  <a:srgbClr val="C00000"/>
                </a:solidFill>
              </a:rPr>
              <a:t>Prusko, Italské království X Rakousko</a:t>
            </a:r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Spor o správu nad dobytými zeměmi, </a:t>
            </a: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   o rozdělení kořisti a o  budoucí podobu </a:t>
            </a:r>
          </a:p>
          <a:p>
            <a:pPr marL="0" indent="0" eaLnBrk="1" hangingPunct="1">
              <a:spcBef>
                <a:spcPts val="0"/>
              </a:spcBef>
              <a:buFont typeface="Arial" charset="0"/>
              <a:buNone/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   německého spolku</a:t>
            </a:r>
          </a:p>
        </p:txBody>
      </p:sp>
      <p:pic>
        <p:nvPicPr>
          <p:cNvPr id="7172" name="Picture 2" descr="Soubor:Schlacht-bei-koeniggraetz-von-georg-bleibtr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068638"/>
            <a:ext cx="7620000" cy="338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5856288" y="6451600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2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0825" y="260350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+mn-lt"/>
              </a:rPr>
              <a:t>Válečné operace</a:t>
            </a:r>
            <a:endParaRPr lang="cs-CZ" sz="3200" dirty="0">
              <a:latin typeface="+mn-lt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00B050"/>
                </a:solidFill>
              </a:rPr>
              <a:t>Hlavním bojištěm </a:t>
            </a:r>
            <a:r>
              <a:rPr lang="cs-CZ" dirty="0" smtClean="0"/>
              <a:t>české země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00B050"/>
                </a:solidFill>
              </a:rPr>
              <a:t>Rakousko –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severní armáda – </a:t>
            </a:r>
            <a:r>
              <a:rPr lang="cs-CZ" dirty="0" err="1" smtClean="0"/>
              <a:t>Ludwig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Benedek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>
                <a:solidFill>
                  <a:srgbClr val="00B050"/>
                </a:solidFill>
              </a:rPr>
              <a:t>Prusko </a:t>
            </a:r>
            <a:r>
              <a:rPr lang="cs-CZ" dirty="0" smtClean="0">
                <a:solidFill>
                  <a:srgbClr val="C00000"/>
                </a:solidFill>
              </a:rPr>
              <a:t>– jižní armáda – </a:t>
            </a:r>
            <a:r>
              <a:rPr lang="cs-CZ" dirty="0" smtClean="0"/>
              <a:t>Helmut von </a:t>
            </a:r>
            <a:r>
              <a:rPr lang="cs-CZ" dirty="0" err="1" smtClean="0"/>
              <a:t>Moltke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cs-CZ" dirty="0" smtClean="0">
              <a:solidFill>
                <a:srgbClr val="C0000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rgbClr val="00B050"/>
                </a:solidFill>
              </a:rPr>
              <a:t>bitvy: u </a:t>
            </a:r>
            <a:r>
              <a:rPr lang="cs-CZ" dirty="0" err="1" smtClean="0">
                <a:solidFill>
                  <a:srgbClr val="00B050"/>
                </a:solidFill>
              </a:rPr>
              <a:t>Náchoda</a:t>
            </a:r>
            <a:r>
              <a:rPr lang="cs-CZ" dirty="0" smtClean="0">
                <a:solidFill>
                  <a:srgbClr val="00B050"/>
                </a:solidFill>
              </a:rPr>
              <a:t>, u Trutnova, u České Skalice, u Mnichova Hradiště, u Dvora Králové</a:t>
            </a:r>
          </a:p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 a u Jičína – kromě Trutnova VŠUDE </a:t>
            </a:r>
            <a:r>
              <a:rPr lang="cs-CZ" dirty="0" smtClean="0">
                <a:solidFill>
                  <a:srgbClr val="C00000"/>
                </a:solidFill>
              </a:rPr>
              <a:t>rakouské prohry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1266" name="Zástupný symbol pro obsah 1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eaLnBrk="1" fontAlgn="auto" hangingPunct="1">
              <a:spcBef>
                <a:spcPts val="1200"/>
              </a:spcBef>
              <a:spcAft>
                <a:spcPts val="0"/>
              </a:spcAft>
              <a:buFont typeface="Arial" charset="0"/>
              <a:buNone/>
              <a:defRPr/>
            </a:pPr>
            <a:r>
              <a:rPr lang="cs-CZ" dirty="0" smtClean="0"/>
              <a:t>    Helmut von </a:t>
            </a:r>
            <a:r>
              <a:rPr lang="cs-CZ" dirty="0" err="1" smtClean="0"/>
              <a:t>Moltke</a:t>
            </a:r>
            <a:r>
              <a:rPr lang="cs-CZ" dirty="0" smtClean="0"/>
              <a:t>                  Ludwig von </a:t>
            </a:r>
            <a:r>
              <a:rPr lang="cs-CZ" dirty="0" err="1" smtClean="0"/>
              <a:t>Benedek</a:t>
            </a:r>
            <a:endParaRPr lang="cs-CZ" dirty="0" smtClean="0"/>
          </a:p>
        </p:txBody>
      </p:sp>
      <p:pic>
        <p:nvPicPr>
          <p:cNvPr id="9220" name="Picture 2" descr="Helmuth Karl Bernhard von Moltk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765175"/>
            <a:ext cx="2381250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4" descr="Von Benedek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00588" y="692150"/>
            <a:ext cx="3100387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4"/>
          <p:cNvSpPr txBox="1">
            <a:spLocks noChangeArrowheads="1"/>
          </p:cNvSpPr>
          <p:nvPr/>
        </p:nvSpPr>
        <p:spPr bwMode="auto">
          <a:xfrm>
            <a:off x="5497513" y="5084763"/>
            <a:ext cx="2303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4</a:t>
            </a:r>
            <a:r>
              <a:rPr lang="en-US" altLang="cs-CZ" sz="1400"/>
              <a:t>]</a:t>
            </a:r>
            <a:endParaRPr lang="cs-CZ" altLang="cs-CZ" sz="1400"/>
          </a:p>
        </p:txBody>
      </p:sp>
      <p:sp>
        <p:nvSpPr>
          <p:cNvPr id="9223" name="TextovéPole 4"/>
          <p:cNvSpPr txBox="1">
            <a:spLocks noChangeArrowheads="1"/>
          </p:cNvSpPr>
          <p:nvPr/>
        </p:nvSpPr>
        <p:spPr bwMode="auto">
          <a:xfrm>
            <a:off x="977900" y="5084763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3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+mn-lt"/>
              </a:rPr>
              <a:t>Výzbroj a taktika</a:t>
            </a:r>
            <a:endParaRPr lang="cs-CZ" sz="3200" dirty="0">
              <a:latin typeface="+mn-lt"/>
            </a:endParaRPr>
          </a:p>
        </p:txBody>
      </p:sp>
      <p:sp>
        <p:nvSpPr>
          <p:cNvPr id="10243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537075"/>
          </a:xfrm>
        </p:spPr>
        <p:txBody>
          <a:bodyPr/>
          <a:lstStyle/>
          <a:p>
            <a:pPr eaLnBrk="1" hangingPunct="1"/>
            <a:endParaRPr lang="cs-CZ" altLang="cs-CZ" smtClean="0">
              <a:solidFill>
                <a:srgbClr val="FF0000"/>
              </a:solidFill>
            </a:endParaRPr>
          </a:p>
          <a:p>
            <a:pPr eaLnBrk="1" hangingPunct="1"/>
            <a:endParaRPr lang="cs-CZ" altLang="cs-CZ" smtClean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Rakousko – „lorencky</a:t>
            </a:r>
            <a:r>
              <a:rPr lang="cs-CZ" altLang="cs-CZ" smtClean="0">
                <a:solidFill>
                  <a:srgbClr val="00B050"/>
                </a:solidFill>
              </a:rPr>
              <a:t>“ – ládovačky + moderní jezdectvo a dělostřelectvo</a:t>
            </a:r>
          </a:p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Prusko – „jehlovky“ – zadovky</a:t>
            </a:r>
            <a:r>
              <a:rPr lang="cs-CZ" altLang="cs-CZ" smtClean="0">
                <a:solidFill>
                  <a:srgbClr val="FF0000"/>
                </a:solidFill>
              </a:rPr>
              <a:t> </a:t>
            </a:r>
            <a:r>
              <a:rPr lang="cs-CZ" altLang="cs-CZ" smtClean="0">
                <a:solidFill>
                  <a:srgbClr val="00B050"/>
                </a:solidFill>
              </a:rPr>
              <a:t>– rychlejší nabíjení</a:t>
            </a:r>
          </a:p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PROBLÉM – zastaralá rakouská taktika + zbraně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+mn-lt"/>
              </a:rPr>
              <a:t>Bitva na Chlumu</a:t>
            </a:r>
            <a:endParaRPr lang="cs-CZ" sz="3200" dirty="0">
              <a:latin typeface="+mn-lt"/>
            </a:endParaRPr>
          </a:p>
        </p:txBody>
      </p:sp>
      <p:sp>
        <p:nvSpPr>
          <p:cNvPr id="1126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=  též u Sadové, u Hradce Králové</a:t>
            </a:r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C00000"/>
                </a:solidFill>
              </a:rPr>
              <a:t>3. 7. 1866</a:t>
            </a:r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Podle</a:t>
            </a:r>
            <a:r>
              <a:rPr lang="cs-CZ" altLang="cs-CZ" dirty="0" smtClean="0">
                <a:solidFill>
                  <a:srgbClr val="FFFF00"/>
                </a:solidFill>
              </a:rPr>
              <a:t> </a:t>
            </a:r>
            <a:r>
              <a:rPr lang="cs-CZ" altLang="cs-CZ" dirty="0" smtClean="0">
                <a:solidFill>
                  <a:srgbClr val="C00000"/>
                </a:solidFill>
              </a:rPr>
              <a:t>počtu nasazených vojáků největší bitva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altLang="cs-CZ" dirty="0">
                <a:solidFill>
                  <a:srgbClr val="C00000"/>
                </a:solidFill>
              </a:rPr>
              <a:t> </a:t>
            </a:r>
            <a:r>
              <a:rPr lang="cs-CZ" altLang="cs-CZ" dirty="0" smtClean="0">
                <a:solidFill>
                  <a:srgbClr val="C00000"/>
                </a:solidFill>
              </a:rPr>
              <a:t>   v Čechách</a:t>
            </a:r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Rakousko – 175 tis. pěchota, 24 tis. jezdectvo</a:t>
            </a:r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Prusko – 193 tis. pěchota, 27 tis. jezdectvo</a:t>
            </a:r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Prusko rychle dobývá Chlum obsazený Rakouskem – </a:t>
            </a:r>
            <a:r>
              <a:rPr lang="cs-CZ" altLang="cs-CZ" dirty="0" smtClean="0">
                <a:solidFill>
                  <a:srgbClr val="C00000"/>
                </a:solidFill>
              </a:rPr>
              <a:t>drtivé pruské vítězství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229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endParaRPr lang="cs-CZ" altLang="cs-CZ" smtClean="0"/>
          </a:p>
        </p:txBody>
      </p:sp>
      <p:pic>
        <p:nvPicPr>
          <p:cNvPr id="12292" name="Picture 2" descr="map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620713"/>
            <a:ext cx="7272338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5940425" y="6216650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5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13315" name="Zástupný symbol pro obsah 6" descr="Rousínov_1827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27088" y="981075"/>
            <a:ext cx="7345362" cy="4968875"/>
          </a:xfrm>
        </p:spPr>
      </p:pic>
      <p:sp>
        <p:nvSpPr>
          <p:cNvPr id="13316" name="TextovéPole 4"/>
          <p:cNvSpPr txBox="1">
            <a:spLocks noChangeArrowheads="1"/>
          </p:cNvSpPr>
          <p:nvPr/>
        </p:nvSpPr>
        <p:spPr bwMode="auto">
          <a:xfrm>
            <a:off x="5867400" y="5949950"/>
            <a:ext cx="23034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1400"/>
              <a:t>Obrázek </a:t>
            </a:r>
            <a:r>
              <a:rPr lang="en-US" altLang="cs-CZ" sz="1400"/>
              <a:t>[</a:t>
            </a:r>
            <a:r>
              <a:rPr lang="cs-CZ" altLang="cs-CZ" sz="1400"/>
              <a:t>6</a:t>
            </a:r>
            <a:r>
              <a:rPr lang="en-US" altLang="cs-CZ" sz="1400"/>
              <a:t>]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+mn-lt"/>
              </a:rPr>
              <a:t>Závěrečná fáze</a:t>
            </a:r>
            <a:endParaRPr lang="cs-CZ" sz="3200" dirty="0">
              <a:latin typeface="+mn-lt"/>
            </a:endParaRPr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altLang="cs-CZ" sz="2800" smtClean="0">
              <a:solidFill>
                <a:srgbClr val="FFFF00"/>
              </a:solidFill>
            </a:endParaRPr>
          </a:p>
          <a:p>
            <a:pPr eaLnBrk="1" hangingPunct="1"/>
            <a:r>
              <a:rPr lang="cs-CZ" altLang="cs-CZ" sz="2800" smtClean="0">
                <a:solidFill>
                  <a:srgbClr val="C00000"/>
                </a:solidFill>
              </a:rPr>
              <a:t>Rakousko</a:t>
            </a:r>
            <a:r>
              <a:rPr lang="cs-CZ" altLang="cs-CZ" sz="2800" smtClean="0">
                <a:solidFill>
                  <a:srgbClr val="FF0000"/>
                </a:solidFill>
              </a:rPr>
              <a:t> </a:t>
            </a:r>
            <a:r>
              <a:rPr lang="cs-CZ" altLang="cs-CZ" sz="2800" smtClean="0">
                <a:solidFill>
                  <a:srgbClr val="00B050"/>
                </a:solidFill>
              </a:rPr>
              <a:t>se muselo </a:t>
            </a:r>
            <a:r>
              <a:rPr lang="cs-CZ" altLang="cs-CZ" sz="2800" smtClean="0">
                <a:solidFill>
                  <a:srgbClr val="C00000"/>
                </a:solidFill>
              </a:rPr>
              <a:t>vzdát Benátska </a:t>
            </a:r>
            <a:r>
              <a:rPr lang="cs-CZ" altLang="cs-CZ" sz="2800" smtClean="0">
                <a:solidFill>
                  <a:srgbClr val="00B050"/>
                </a:solidFill>
              </a:rPr>
              <a:t>ve prospěch Itálie</a:t>
            </a:r>
            <a:r>
              <a:rPr lang="cs-CZ" altLang="cs-CZ" sz="2800" smtClean="0">
                <a:solidFill>
                  <a:srgbClr val="C00000"/>
                </a:solidFill>
              </a:rPr>
              <a:t> i nároků na Holštýnsko ve prospěch Pruska</a:t>
            </a:r>
          </a:p>
          <a:p>
            <a:pPr eaLnBrk="1" hangingPunct="1"/>
            <a:r>
              <a:rPr lang="cs-CZ" altLang="cs-CZ" sz="2800" smtClean="0">
                <a:solidFill>
                  <a:srgbClr val="00B050"/>
                </a:solidFill>
              </a:rPr>
              <a:t>Rakousko se </a:t>
            </a:r>
            <a:r>
              <a:rPr lang="cs-CZ" altLang="cs-CZ" sz="2800" smtClean="0">
                <a:solidFill>
                  <a:srgbClr val="C00000"/>
                </a:solidFill>
              </a:rPr>
              <a:t>zřeklo účasti při sjednocování Německa – KONEC německého spolku</a:t>
            </a:r>
          </a:p>
          <a:p>
            <a:pPr eaLnBrk="1" hangingPunct="1"/>
            <a:endParaRPr lang="cs-CZ" altLang="cs-CZ" sz="2800" smtClean="0">
              <a:solidFill>
                <a:srgbClr val="C00000"/>
              </a:solidFill>
            </a:endParaRPr>
          </a:p>
          <a:p>
            <a:pPr eaLnBrk="1" hangingPunct="1"/>
            <a:r>
              <a:rPr lang="cs-CZ" altLang="cs-CZ" sz="2800" smtClean="0">
                <a:solidFill>
                  <a:srgbClr val="C00000"/>
                </a:solidFill>
              </a:rPr>
              <a:t>R. 1866 </a:t>
            </a:r>
            <a:r>
              <a:rPr lang="cs-CZ" altLang="cs-CZ" sz="2800" smtClean="0">
                <a:solidFill>
                  <a:srgbClr val="00B050"/>
                </a:solidFill>
              </a:rPr>
              <a:t>– vznik </a:t>
            </a:r>
            <a:r>
              <a:rPr lang="cs-CZ" altLang="cs-CZ" sz="2800" smtClean="0">
                <a:solidFill>
                  <a:srgbClr val="C00000"/>
                </a:solidFill>
              </a:rPr>
              <a:t>severoněmeckého spolku </a:t>
            </a:r>
            <a:r>
              <a:rPr lang="cs-CZ" altLang="cs-CZ" sz="2800" smtClean="0">
                <a:solidFill>
                  <a:srgbClr val="00B050"/>
                </a:solidFill>
              </a:rPr>
              <a:t>–</a:t>
            </a:r>
            <a:r>
              <a:rPr lang="cs-CZ" altLang="cs-CZ" sz="2800" smtClean="0">
                <a:solidFill>
                  <a:srgbClr val="C00000"/>
                </a:solidFill>
              </a:rPr>
              <a:t> v čele Prusko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+mn-lt"/>
              </a:rPr>
              <a:t>Prusko-francouzská válka</a:t>
            </a:r>
            <a:endParaRPr lang="cs-CZ" sz="3200" dirty="0">
              <a:latin typeface="+mn-lt"/>
            </a:endParaRPr>
          </a:p>
        </p:txBody>
      </p:sp>
      <p:sp>
        <p:nvSpPr>
          <p:cNvPr id="1536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r.</a:t>
            </a:r>
            <a:r>
              <a:rPr lang="cs-CZ" altLang="cs-CZ" dirty="0" smtClean="0">
                <a:solidFill>
                  <a:srgbClr val="FFFF00"/>
                </a:solidFill>
              </a:rPr>
              <a:t> </a:t>
            </a:r>
            <a:r>
              <a:rPr lang="cs-CZ" altLang="cs-CZ" dirty="0" smtClean="0">
                <a:solidFill>
                  <a:srgbClr val="C00000"/>
                </a:solidFill>
              </a:rPr>
              <a:t>1870</a:t>
            </a:r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C00000"/>
                </a:solidFill>
              </a:rPr>
              <a:t>Ve Španělsku </a:t>
            </a:r>
            <a:r>
              <a:rPr lang="cs-CZ" altLang="cs-CZ" dirty="0" smtClean="0">
                <a:solidFill>
                  <a:srgbClr val="00B050"/>
                </a:solidFill>
              </a:rPr>
              <a:t>vymírá vládnoucí dynastie – </a:t>
            </a:r>
            <a:r>
              <a:rPr lang="cs-CZ" altLang="cs-CZ" dirty="0" smtClean="0">
                <a:solidFill>
                  <a:srgbClr val="C00000"/>
                </a:solidFill>
              </a:rPr>
              <a:t>trůn nabídnut </a:t>
            </a:r>
            <a:r>
              <a:rPr lang="cs-CZ" altLang="cs-CZ" dirty="0" err="1" smtClean="0">
                <a:solidFill>
                  <a:srgbClr val="C00000"/>
                </a:solidFill>
              </a:rPr>
              <a:t>Hohenzolernům</a:t>
            </a:r>
            <a:endParaRPr lang="cs-CZ" altLang="cs-CZ" dirty="0" smtClean="0">
              <a:solidFill>
                <a:srgbClr val="C00000"/>
              </a:solidFill>
            </a:endParaRPr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ALE – </a:t>
            </a:r>
            <a:r>
              <a:rPr lang="cs-CZ" altLang="cs-CZ" dirty="0" smtClean="0">
                <a:solidFill>
                  <a:srgbClr val="C00000"/>
                </a:solidFill>
              </a:rPr>
              <a:t>nelibost Francie</a:t>
            </a:r>
          </a:p>
          <a:p>
            <a:pPr eaLnBrk="1" hangingPunct="1">
              <a:defRPr/>
            </a:pPr>
            <a:r>
              <a:rPr lang="cs-CZ" altLang="cs-CZ" dirty="0" err="1" smtClean="0">
                <a:solidFill>
                  <a:srgbClr val="C00000"/>
                </a:solidFill>
              </a:rPr>
              <a:t>Emžská</a:t>
            </a:r>
            <a:r>
              <a:rPr lang="cs-CZ" altLang="cs-CZ" dirty="0" smtClean="0">
                <a:solidFill>
                  <a:srgbClr val="C00000"/>
                </a:solidFill>
              </a:rPr>
              <a:t> depeše</a:t>
            </a:r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C00000"/>
                </a:solidFill>
              </a:rPr>
              <a:t>Francie nepřipravená </a:t>
            </a:r>
            <a:r>
              <a:rPr lang="cs-CZ" altLang="cs-CZ" dirty="0" smtClean="0">
                <a:solidFill>
                  <a:srgbClr val="00B050"/>
                </a:solidFill>
              </a:rPr>
              <a:t>na válku</a:t>
            </a:r>
          </a:p>
          <a:p>
            <a:pPr eaLnBrk="1" hangingPunct="1">
              <a:defRPr/>
            </a:pPr>
            <a:r>
              <a:rPr lang="cs-CZ" altLang="cs-CZ" dirty="0" smtClean="0">
                <a:solidFill>
                  <a:srgbClr val="00B050"/>
                </a:solidFill>
              </a:rPr>
              <a:t>Srpen 1870 – </a:t>
            </a:r>
            <a:r>
              <a:rPr lang="cs-CZ" altLang="cs-CZ" dirty="0" smtClean="0">
                <a:solidFill>
                  <a:srgbClr val="C00000"/>
                </a:solidFill>
              </a:rPr>
              <a:t>prohry s Pruskem u Sedan,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altLang="cs-CZ" dirty="0">
                <a:solidFill>
                  <a:srgbClr val="C00000"/>
                </a:solidFill>
              </a:rPr>
              <a:t> </a:t>
            </a:r>
            <a:r>
              <a:rPr lang="cs-CZ" altLang="cs-CZ" dirty="0" smtClean="0">
                <a:solidFill>
                  <a:srgbClr val="C00000"/>
                </a:solidFill>
              </a:rPr>
              <a:t>  u </a:t>
            </a:r>
            <a:r>
              <a:rPr lang="cs-CZ" altLang="cs-CZ" dirty="0" err="1" smtClean="0">
                <a:solidFill>
                  <a:srgbClr val="C00000"/>
                </a:solidFill>
              </a:rPr>
              <a:t>Méty</a:t>
            </a:r>
            <a:endParaRPr lang="cs-CZ" altLang="cs-CZ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9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latin typeface="+mn-lt"/>
              </a:rPr>
              <a:t>Sjednocení Německa</a:t>
            </a:r>
            <a:endParaRPr lang="cs-CZ" sz="3200" dirty="0">
              <a:latin typeface="+mn-lt"/>
            </a:endParaRPr>
          </a:p>
        </p:txBody>
      </p:sp>
      <p:sp>
        <p:nvSpPr>
          <p:cNvPr id="16387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761037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18. 1. 1871 ve Versailles</a:t>
            </a:r>
          </a:p>
          <a:p>
            <a:pPr eaLnBrk="1" hangingPunct="1"/>
            <a:r>
              <a:rPr lang="cs-CZ" altLang="cs-CZ" smtClean="0">
                <a:solidFill>
                  <a:srgbClr val="00B050"/>
                </a:solidFill>
              </a:rPr>
              <a:t>Vznik</a:t>
            </a:r>
            <a:r>
              <a:rPr lang="cs-CZ" altLang="cs-CZ" smtClean="0">
                <a:solidFill>
                  <a:srgbClr val="FFFF00"/>
                </a:solidFill>
              </a:rPr>
              <a:t> </a:t>
            </a:r>
            <a:r>
              <a:rPr lang="cs-CZ" altLang="cs-CZ" smtClean="0">
                <a:solidFill>
                  <a:srgbClr val="C00000"/>
                </a:solidFill>
              </a:rPr>
              <a:t>německého císařství </a:t>
            </a:r>
            <a:r>
              <a:rPr lang="cs-CZ" altLang="cs-CZ" smtClean="0">
                <a:solidFill>
                  <a:srgbClr val="00B050"/>
                </a:solidFill>
              </a:rPr>
              <a:t>–</a:t>
            </a:r>
            <a:r>
              <a:rPr lang="cs-CZ" altLang="cs-CZ" smtClean="0">
                <a:solidFill>
                  <a:srgbClr val="FFFF00"/>
                </a:solidFill>
              </a:rPr>
              <a:t> </a:t>
            </a:r>
            <a:r>
              <a:rPr lang="cs-CZ" altLang="cs-CZ" smtClean="0">
                <a:solidFill>
                  <a:srgbClr val="C00000"/>
                </a:solidFill>
              </a:rPr>
              <a:t>císařem pruský král Vilém I.</a:t>
            </a:r>
          </a:p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Zisk Alsaska a Lotrinska</a:t>
            </a:r>
            <a:r>
              <a:rPr lang="cs-CZ" altLang="cs-CZ" smtClean="0">
                <a:solidFill>
                  <a:srgbClr val="FF0000"/>
                </a:solidFill>
              </a:rPr>
              <a:t> </a:t>
            </a:r>
            <a:r>
              <a:rPr lang="cs-CZ" altLang="cs-CZ" smtClean="0">
                <a:solidFill>
                  <a:srgbClr val="00B050"/>
                </a:solidFill>
              </a:rPr>
              <a:t>+ vojenské reparace = POČÁTEK VELKÉ NEVRAŽIVOSTI mezi Němci a Francouzy</a:t>
            </a:r>
          </a:p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Nové německé císařství je spolkovým státem, největší výkonnou moc drží </a:t>
            </a:r>
            <a:r>
              <a:rPr lang="cs-CZ" altLang="cs-CZ" smtClean="0">
                <a:solidFill>
                  <a:srgbClr val="00B050"/>
                </a:solidFill>
              </a:rPr>
              <a:t>říšský kancléř</a:t>
            </a:r>
            <a:r>
              <a:rPr lang="cs-CZ" altLang="cs-CZ" smtClean="0">
                <a:solidFill>
                  <a:srgbClr val="FFFF00"/>
                </a:solidFill>
              </a:rPr>
              <a:t> </a:t>
            </a:r>
            <a:r>
              <a:rPr lang="cs-CZ" altLang="cs-CZ" smtClean="0">
                <a:solidFill>
                  <a:srgbClr val="C00000"/>
                </a:solidFill>
              </a:rPr>
              <a:t>Bismarck  (do r. 1890) </a:t>
            </a:r>
          </a:p>
          <a:p>
            <a:pPr eaLnBrk="1" hangingPunct="1"/>
            <a:r>
              <a:rPr lang="cs-CZ" altLang="cs-CZ" smtClean="0">
                <a:solidFill>
                  <a:srgbClr val="C00000"/>
                </a:solidFill>
              </a:rPr>
              <a:t>Sjednocené militaristické Německo prosperuje – hospodářsky + koloniální expanze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07375" cy="5761038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dirty="0" smtClean="0"/>
              <a:t>Kontrolní otázky:</a:t>
            </a:r>
          </a:p>
          <a:p>
            <a:pPr eaLnBrk="1" hangingPunct="1">
              <a:defRPr/>
            </a:pPr>
            <a:endParaRPr lang="cs-CZ" altLang="cs-CZ" dirty="0" smtClean="0"/>
          </a:p>
          <a:p>
            <a:pPr marL="288000" indent="0" eaLnBrk="1" hangingPunct="1">
              <a:buFont typeface="+mj-lt"/>
              <a:buAutoNum type="arabicPeriod"/>
              <a:defRPr/>
            </a:pPr>
            <a:r>
              <a:rPr lang="cs-CZ" altLang="cs-CZ" dirty="0" smtClean="0"/>
              <a:t>    Co to byl německý spolek a co   severoněmecký spolek?</a:t>
            </a:r>
          </a:p>
          <a:p>
            <a:pPr marL="288000" indent="0" eaLnBrk="1" hangingPunct="1">
              <a:buFont typeface="+mj-lt"/>
              <a:buAutoNum type="arabicPeriod"/>
              <a:defRPr/>
            </a:pPr>
            <a:r>
              <a:rPr lang="cs-CZ" altLang="cs-CZ" dirty="0" smtClean="0"/>
              <a:t>    </a:t>
            </a:r>
            <a:r>
              <a:rPr lang="cs-CZ" altLang="cs-CZ" dirty="0"/>
              <a:t>Kdo byl kníže Bismarck?</a:t>
            </a:r>
          </a:p>
          <a:p>
            <a:pPr marL="288000" indent="0" eaLnBrk="1" hangingPunct="1">
              <a:buFont typeface="+mj-lt"/>
              <a:buAutoNum type="arabicPeriod"/>
              <a:defRPr/>
            </a:pPr>
            <a:r>
              <a:rPr lang="cs-CZ" altLang="cs-CZ" dirty="0"/>
              <a:t>    Kde bylo slavnostně vyhlášeno německé císařství? Co o něm víš?</a:t>
            </a:r>
          </a:p>
          <a:p>
            <a:pPr marL="288000" indent="0" eaLnBrk="1" hangingPunct="1">
              <a:buFont typeface="+mj-lt"/>
              <a:buAutoNum type="arabicPeriod"/>
              <a:defRPr/>
            </a:pPr>
            <a:r>
              <a:rPr lang="cs-CZ" altLang="cs-CZ" dirty="0"/>
              <a:t>    Jak vysvětlíš pojem „militarismus</a:t>
            </a:r>
            <a:r>
              <a:rPr lang="cs-CZ" altLang="cs-CZ" dirty="0" smtClean="0"/>
              <a:t>“</a:t>
            </a:r>
          </a:p>
          <a:p>
            <a:pPr marL="288000" indent="0" eaLnBrk="1" hangingPunct="1">
              <a:buFont typeface="Arial" charset="0"/>
              <a:buNone/>
              <a:defRPr/>
            </a:pPr>
            <a:r>
              <a:rPr lang="cs-CZ" altLang="cs-CZ" dirty="0" smtClean="0"/>
              <a:t>a </a:t>
            </a:r>
            <a:r>
              <a:rPr lang="cs-CZ" altLang="cs-CZ" dirty="0"/>
              <a:t>„militaristický stát“?</a:t>
            </a:r>
          </a:p>
          <a:p>
            <a:pPr eaLnBrk="1" hangingPunct="1">
              <a:defRPr/>
            </a:pPr>
            <a:endParaRPr lang="cs-CZ" alt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latin typeface="+mn-lt"/>
              </a:rPr>
              <a:t>Seznam použitých </a:t>
            </a:r>
            <a:r>
              <a:rPr lang="cs-CZ" sz="2800" smtClean="0">
                <a:latin typeface="+mn-lt"/>
              </a:rPr>
              <a:t>obrazových materiálů:</a:t>
            </a:r>
            <a:endParaRPr lang="cs-CZ" sz="2800" dirty="0" smtClean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84313"/>
            <a:ext cx="8435975" cy="4641850"/>
          </a:xfrm>
        </p:spPr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[1]</a:t>
            </a: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http://upload.wikimedia.org/wikipedia/commons/f/f2/N%C4%9Bmecko_1871.png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Obr</a:t>
            </a:r>
            <a:r>
              <a:rPr lang="cs-CZ" sz="1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http://upload.wikimedia.org/wikipedia/commons/thumb/8/8d/Helmuth_Karl_Bernhard_von_Moltke.jpg/250px-Helmuth_Karl_Bernhard_von_Moltke.jpg </a:t>
            </a:r>
          </a:p>
          <a:p>
            <a:pPr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Obr</a:t>
            </a:r>
            <a:r>
              <a:rPr lang="cs-CZ" sz="1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dirty="0" smtClean="0">
                <a:latin typeface="Arial" panose="020B0604020202020204" pitchFamily="34" charset="0"/>
                <a:cs typeface="Arial" panose="020B0604020202020204" pitchFamily="34" charset="0"/>
              </a:rPr>
              <a:t>http://upload.wikimedia.org/wikipedia/commons/9/9a/Rous%C3%ADnov_1827.gif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altLang="cs-CZ" sz="2000" dirty="0" smtClean="0"/>
              <a:t>http://bunny84.sweb.cz/Cache/Prusky%20kriz/Battle_of_Koniggratz_by_Georg_Bleibtreu.jpg 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altLang="cs-CZ" sz="2000" dirty="0" smtClean="0"/>
              <a:t>http://upload.wikimedia.org/wikipedia/commons/thumb/9/9d/Von_Benedek3.JPG/250px-Von_Benedek3.JPG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Obr.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altLang="cs-CZ" sz="2000" dirty="0" smtClean="0"/>
              <a:t>http://www.vitvar.webzdarma.cz/mapa3.gif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9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Obrázek 3" descr="Obrázek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42888"/>
            <a:ext cx="9144000" cy="7100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Autorská práva a citace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Autor:   Veronika Košťálová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Název díla: Sjednocení </a:t>
            </a:r>
            <a:r>
              <a:rPr lang="cs-CZ" dirty="0" smtClean="0"/>
              <a:t>Německa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Datum vzniku:  říjen 2013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Materiály jsou určeny pro bezplatné používání pro potřeby výuky a vzdělávání na všech typech škol a školských zařízení. Jakékoliv další využití podléhá autorskému zákonu. Tato prezentace je autorským dílem.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2555875" y="1268413"/>
            <a:ext cx="65881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2000" b="1"/>
              <a:t>Obchodní akademie, Střední odborná škola </a:t>
            </a:r>
          </a:p>
          <a:p>
            <a:pPr algn="r"/>
            <a:r>
              <a:rPr lang="cs-CZ" altLang="cs-CZ" sz="2000" b="1"/>
              <a:t>a Jazyková škola s právem státní jazykové zkoušky,</a:t>
            </a:r>
          </a:p>
          <a:p>
            <a:pPr algn="r"/>
            <a:r>
              <a:rPr lang="cs-CZ" altLang="cs-CZ" sz="2000" b="1"/>
              <a:t>                                                              Hradec Králové</a:t>
            </a:r>
          </a:p>
        </p:txBody>
      </p:sp>
      <p:pic>
        <p:nvPicPr>
          <p:cNvPr id="204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65088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1102</TotalTime>
  <Words>715</Words>
  <Application>Microsoft Office PowerPoint</Application>
  <PresentationFormat>Předvádění na obrazovce (4:3)</PresentationFormat>
  <Paragraphs>132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Calibri</vt:lpstr>
      <vt:lpstr>Wingdings 2</vt:lpstr>
      <vt:lpstr>Motiv sady Office</vt:lpstr>
      <vt:lpstr>Snímek 1</vt:lpstr>
      <vt:lpstr>Sjednocení Německa</vt:lpstr>
      <vt:lpstr>Prusko</vt:lpstr>
      <vt:lpstr>Sjednocení za každou cenu = železem a krví</vt:lpstr>
      <vt:lpstr>Snímek 5</vt:lpstr>
      <vt:lpstr>Prusko-rakouská válka</vt:lpstr>
      <vt:lpstr>Válečné operace</vt:lpstr>
      <vt:lpstr>Snímek 8</vt:lpstr>
      <vt:lpstr>Výzbroj a taktika</vt:lpstr>
      <vt:lpstr>Bitva na Chlumu</vt:lpstr>
      <vt:lpstr>Snímek 11</vt:lpstr>
      <vt:lpstr>Snímek 12</vt:lpstr>
      <vt:lpstr>Závěrečná fáze</vt:lpstr>
      <vt:lpstr>Prusko-francouzská válka</vt:lpstr>
      <vt:lpstr>Sjednocení Německa</vt:lpstr>
      <vt:lpstr>Snímek 16</vt:lpstr>
      <vt:lpstr>Seznam použitých obrazových materiálů:</vt:lpstr>
      <vt:lpstr>Snímek 18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Sjednocení Německa</dc:title>
  <dc:creator>Sůva</dc:creator>
  <cp:lastModifiedBy>Dum</cp:lastModifiedBy>
  <cp:revision>45</cp:revision>
  <dcterms:created xsi:type="dcterms:W3CDTF">2012-10-28T13:15:22Z</dcterms:created>
  <dcterms:modified xsi:type="dcterms:W3CDTF">2014-07-14T15:39:27Z</dcterms:modified>
</cp:coreProperties>
</file>