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0" autoAdjust="0"/>
    <p:restoredTop sz="94660"/>
  </p:normalViewPr>
  <p:slideViewPr>
    <p:cSldViewPr>
      <p:cViewPr varScale="1">
        <p:scale>
          <a:sx n="107" d="100"/>
          <a:sy n="107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892497"/>
              </p:ext>
            </p:extLst>
          </p:nvPr>
        </p:nvGraphicFramePr>
        <p:xfrm>
          <a:off x="107504" y="2705901"/>
          <a:ext cx="9144000" cy="4110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5"/>
              </a:tblGrid>
              <a:tr h="50072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1997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VY_32_INOVACE_7_DEJEPIS_19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Reformátor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Michail Sergejevič Gorbačov a rozpad SSSR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10800" marT="10800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215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758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3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., 4. ročník, Obchodní 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akademie</a:t>
                      </a:r>
                    </a:p>
                    <a:p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330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494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Nová zahraničněpolitická orientace SSSR pod vedením M.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Gorbačova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„perestrojka“ a „glasnosť“, příčiny neúspěchu reforem, rozpad Sovětského svazu a vznik Společenství nezávislých států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330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Power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pointová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prezentace sloužící k výkladu nového učiva, závěrečná rekapitulace pomocí kontrolních 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Obchodní akademie, Střední odborná škola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a Jazyková škola s právem státní jazykové zkoušky,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gorbačo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15968" y="3483705"/>
            <a:ext cx="512064" cy="758952"/>
          </a:xfrm>
        </p:spPr>
      </p:pic>
      <p:pic>
        <p:nvPicPr>
          <p:cNvPr id="11266" name="Picture 2" descr="C:\Users\kostal\Pictures\Obrázek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3212976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Reformátor </a:t>
            </a:r>
            <a:r>
              <a:rPr lang="cs-CZ" sz="2800" dirty="0" err="1" smtClean="0">
                <a:solidFill>
                  <a:srgbClr val="C00000"/>
                </a:solidFill>
              </a:rPr>
              <a:t>Michail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Sergejevič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Gorbačov</a:t>
            </a:r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/>
              <a:t>a rozpad SSSR </a:t>
            </a:r>
          </a:p>
          <a:p>
            <a:endParaRPr lang="cs-CZ" sz="2800" dirty="0"/>
          </a:p>
        </p:txBody>
      </p:sp>
      <p:pic>
        <p:nvPicPr>
          <p:cNvPr id="8" name="Obrázek 7" descr="gorbačo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532366"/>
            <a:ext cx="2411760" cy="314096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9" name="TextovéPole 4"/>
          <p:cNvSpPr txBox="1">
            <a:spLocks noChangeArrowheads="1"/>
          </p:cNvSpPr>
          <p:nvPr/>
        </p:nvSpPr>
        <p:spPr bwMode="auto">
          <a:xfrm>
            <a:off x="4256165" y="6396037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>
                <a:latin typeface="Arial" charset="0"/>
              </a:rPr>
              <a:t>[1]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2996952"/>
            <a:ext cx="66247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Studená válka</a:t>
            </a:r>
          </a:p>
          <a:p>
            <a:r>
              <a:rPr lang="cs-CZ" sz="2800" dirty="0" smtClean="0"/>
              <a:t>Zhoršování politických i hospodářských vztahů Východ – Západ 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Vzájemné soupeření SSSR a USA </a:t>
            </a:r>
            <a:r>
              <a:rPr lang="cs-CZ" sz="2800" dirty="0" smtClean="0"/>
              <a:t>(rozmísťování raket středního a krátkého doletu v Evropě a Asii, další výboje SSSR –</a:t>
            </a:r>
          </a:p>
          <a:p>
            <a:r>
              <a:rPr lang="cs-CZ" sz="2800" dirty="0" smtClean="0"/>
              <a:t> J Afrika, Afghánistán, nové zbrojení) </a:t>
            </a:r>
          </a:p>
          <a:p>
            <a:r>
              <a:rPr lang="cs-CZ" sz="2800" dirty="0" smtClean="0"/>
              <a:t>Dohoda NATO – VS není možná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3068960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1985 – do čela KSSS </a:t>
            </a:r>
            <a:r>
              <a:rPr lang="cs-CZ" sz="2800" dirty="0" err="1" smtClean="0"/>
              <a:t>Michail</a:t>
            </a:r>
            <a:r>
              <a:rPr lang="cs-CZ" sz="2800" dirty="0" smtClean="0"/>
              <a:t> </a:t>
            </a:r>
            <a:r>
              <a:rPr lang="cs-CZ" sz="2800" dirty="0" err="1" smtClean="0"/>
              <a:t>Sergejevič</a:t>
            </a:r>
            <a:r>
              <a:rPr lang="cs-CZ" sz="2800" dirty="0" smtClean="0"/>
              <a:t> </a:t>
            </a:r>
            <a:r>
              <a:rPr lang="cs-CZ" sz="2800" dirty="0" err="1" smtClean="0"/>
              <a:t>Gorbačov</a:t>
            </a:r>
            <a:endParaRPr lang="cs-CZ" sz="2800" dirty="0" smtClean="0"/>
          </a:p>
          <a:p>
            <a:r>
              <a:rPr lang="cs-CZ" sz="2800" dirty="0" smtClean="0"/>
              <a:t>→ změna nebezpečného konfrontačního trendu </a:t>
            </a:r>
          </a:p>
          <a:p>
            <a:r>
              <a:rPr lang="cs-CZ" sz="2800" dirty="0" smtClean="0"/>
              <a:t>→ potřeba „nového myšlení“</a:t>
            </a:r>
          </a:p>
          <a:p>
            <a:r>
              <a:rPr lang="cs-CZ" sz="2800" dirty="0" smtClean="0"/>
              <a:t>→ uvolňování napětí </a:t>
            </a:r>
          </a:p>
          <a:p>
            <a:r>
              <a:rPr lang="cs-CZ" sz="2800" dirty="0" smtClean="0"/>
              <a:t>→ dalekosáhlá reforma v SSSR i sovětském bloku 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„PERESTROJKA“ = PŘESTAVBA</a:t>
            </a:r>
          </a:p>
          <a:p>
            <a:r>
              <a:rPr lang="cs-CZ" sz="2800" dirty="0" smtClean="0"/>
              <a:t>„GLASNOSŤ“ = INFORMOVANOST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ggirhj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29000" y="3083655"/>
            <a:ext cx="2286000" cy="1559052"/>
          </a:xfrm>
        </p:spPr>
      </p:pic>
      <p:pic>
        <p:nvPicPr>
          <p:cNvPr id="8194" name="Picture 2" descr="C:\Users\kostal\Pictures\Obrázek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3284984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1985 – 1988  setkání </a:t>
            </a:r>
            <a:r>
              <a:rPr lang="cs-CZ" sz="2800" dirty="0" err="1" smtClean="0"/>
              <a:t>Gorbačova</a:t>
            </a:r>
            <a:r>
              <a:rPr lang="cs-CZ" sz="2800" dirty="0" smtClean="0"/>
              <a:t> s americkým        </a:t>
            </a:r>
          </a:p>
          <a:p>
            <a:r>
              <a:rPr lang="cs-CZ" sz="2800" dirty="0" smtClean="0"/>
              <a:t>                         prezidentem </a:t>
            </a:r>
            <a:r>
              <a:rPr lang="cs-CZ" sz="2800" dirty="0" err="1" smtClean="0"/>
              <a:t>Ronaldem</a:t>
            </a:r>
            <a:r>
              <a:rPr lang="cs-CZ" sz="2800" dirty="0" smtClean="0"/>
              <a:t> </a:t>
            </a:r>
            <a:r>
              <a:rPr lang="cs-CZ" sz="2800" dirty="0" err="1" smtClean="0"/>
              <a:t>Reganem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→ Sověti jsou přístupní americkým návrhům v otázce   </a:t>
            </a:r>
          </a:p>
          <a:p>
            <a:r>
              <a:rPr lang="cs-CZ" sz="2800" dirty="0" smtClean="0"/>
              <a:t>     odzbrojení a snížení zbrojení + nutnost kontroly </a:t>
            </a:r>
          </a:p>
          <a:p>
            <a:r>
              <a:rPr lang="cs-CZ" sz="2800" dirty="0" smtClean="0"/>
              <a:t>     zbrojení</a:t>
            </a:r>
          </a:p>
          <a:p>
            <a:r>
              <a:rPr lang="cs-CZ" sz="2800" dirty="0" smtClean="0"/>
              <a:t>→ odchod sovětských vojsk z Afghánistánu (1988)</a:t>
            </a:r>
            <a:endParaRPr lang="cs-CZ" sz="2800" dirty="0"/>
          </a:p>
        </p:txBody>
      </p:sp>
      <p:pic>
        <p:nvPicPr>
          <p:cNvPr id="7" name="Obrázek 6" descr="ggirhj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41715" y="124765"/>
            <a:ext cx="3298124" cy="25649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ovéPole 4"/>
          <p:cNvSpPr txBox="1">
            <a:spLocks noChangeArrowheads="1"/>
          </p:cNvSpPr>
          <p:nvPr/>
        </p:nvSpPr>
        <p:spPr bwMode="auto">
          <a:xfrm>
            <a:off x="6444208" y="2780928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2996952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Zahraniční politika M. </a:t>
            </a:r>
            <a:r>
              <a:rPr lang="cs-CZ" sz="2800" dirty="0" err="1" smtClean="0">
                <a:solidFill>
                  <a:srgbClr val="C00000"/>
                </a:solidFill>
              </a:rPr>
              <a:t>Gorbačova</a:t>
            </a:r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/>
              <a:t>1985 – 1989 </a:t>
            </a:r>
          </a:p>
          <a:p>
            <a:r>
              <a:rPr lang="cs-CZ" sz="2800" dirty="0" smtClean="0"/>
              <a:t> postupné uvolňování závislosti sovětských satelitů na Moskvě</a:t>
            </a:r>
          </a:p>
          <a:p>
            <a:r>
              <a:rPr lang="cs-CZ" sz="2800" dirty="0" smtClean="0"/>
              <a:t>SSSR se nebude vměšovat do vnitřního vývoje</a:t>
            </a:r>
          </a:p>
          <a:p>
            <a:r>
              <a:rPr lang="cs-CZ" sz="2800" dirty="0" smtClean="0"/>
              <a:t>v jednotlivých státech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636912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Domácí politika M. </a:t>
            </a:r>
            <a:r>
              <a:rPr lang="cs-CZ" sz="2800" dirty="0" err="1" smtClean="0">
                <a:solidFill>
                  <a:srgbClr val="C00000"/>
                </a:solidFill>
              </a:rPr>
              <a:t>Gorbačova</a:t>
            </a:r>
            <a:r>
              <a:rPr lang="cs-CZ" sz="2800" dirty="0" smtClean="0">
                <a:solidFill>
                  <a:srgbClr val="C00000"/>
                </a:solidFill>
              </a:rPr>
              <a:t>  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 prosadil zrušení vedoucí role KS</a:t>
            </a:r>
          </a:p>
          <a:p>
            <a:pPr>
              <a:buFontTx/>
              <a:buChar char="-"/>
            </a:pPr>
            <a:r>
              <a:rPr lang="cs-CZ" sz="2800" dirty="0" smtClean="0"/>
              <a:t> zásahy do ekonomiky (větší autonomie státním     </a:t>
            </a:r>
          </a:p>
          <a:p>
            <a:r>
              <a:rPr lang="cs-CZ" sz="2800" dirty="0" smtClean="0"/>
              <a:t>  podnikům, posílení soukromého sektoru, dlouhodobé</a:t>
            </a:r>
          </a:p>
          <a:p>
            <a:r>
              <a:rPr lang="cs-CZ" sz="2800" dirty="0" smtClean="0"/>
              <a:t>  pronájmy půdy, zeslabení dosavadního centrálního </a:t>
            </a:r>
          </a:p>
          <a:p>
            <a:r>
              <a:rPr lang="cs-CZ" sz="2800" dirty="0" smtClean="0"/>
              <a:t>  řízení atd.)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Ale snaha zachránit komunismus jako způsob vlády i jako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ideologii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2996952"/>
            <a:ext cx="76328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Sovětský svaz není připraven na zásadní změny</a:t>
            </a:r>
          </a:p>
          <a:p>
            <a:r>
              <a:rPr lang="cs-CZ" sz="2800" dirty="0" smtClean="0"/>
              <a:t>Hospodářské reformy jsou nedůsledné</a:t>
            </a:r>
          </a:p>
          <a:p>
            <a:r>
              <a:rPr lang="cs-CZ" sz="2800" dirty="0" smtClean="0"/>
              <a:t>Odpor konzervativců</a:t>
            </a:r>
          </a:p>
          <a:p>
            <a:r>
              <a:rPr lang="cs-CZ" sz="2800" dirty="0" smtClean="0"/>
              <a:t>Narušení stability režimu </a:t>
            </a:r>
          </a:p>
          <a:p>
            <a:endParaRPr lang="cs-CZ" sz="2800" dirty="0" smtClean="0"/>
          </a:p>
          <a:p>
            <a:r>
              <a:rPr lang="cs-CZ" sz="2800" dirty="0" smtClean="0"/>
              <a:t>→</a:t>
            </a:r>
            <a:r>
              <a:rPr lang="cs-CZ" sz="2800" dirty="0" err="1" smtClean="0"/>
              <a:t>Gorbačov</a:t>
            </a:r>
            <a:r>
              <a:rPr lang="cs-CZ" sz="2800" dirty="0" smtClean="0"/>
              <a:t> ztrácí podporu v SSSR x</a:t>
            </a:r>
          </a:p>
          <a:p>
            <a:r>
              <a:rPr lang="cs-CZ" sz="2800" dirty="0" smtClean="0"/>
              <a:t>    na mezinárodním poli roste jeho prestiž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564904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Rok 1990 </a:t>
            </a:r>
            <a:r>
              <a:rPr lang="cs-CZ" sz="2800" dirty="0"/>
              <a:t>–  </a:t>
            </a:r>
            <a:r>
              <a:rPr lang="cs-CZ" sz="2800" dirty="0" smtClean="0"/>
              <a:t>Gorbačov obdržel Nobelovu cenu míru</a:t>
            </a:r>
          </a:p>
          <a:p>
            <a:r>
              <a:rPr lang="cs-CZ" sz="2800" dirty="0" smtClean="0"/>
              <a:t>                  – ve snaze posílit osobní moc zavádí </a:t>
            </a:r>
          </a:p>
          <a:p>
            <a:r>
              <a:rPr lang="cs-CZ" sz="2800" dirty="0" smtClean="0"/>
              <a:t>                      </a:t>
            </a:r>
            <a:r>
              <a:rPr lang="cs-CZ" sz="2800" dirty="0" smtClean="0">
                <a:solidFill>
                  <a:srgbClr val="C00000"/>
                </a:solidFill>
              </a:rPr>
              <a:t>prezidentský systém</a:t>
            </a:r>
          </a:p>
          <a:p>
            <a:endParaRPr lang="cs-CZ" sz="2800" dirty="0" smtClean="0"/>
          </a:p>
          <a:p>
            <a:r>
              <a:rPr lang="cs-CZ" sz="2800" dirty="0" smtClean="0"/>
              <a:t>Rok 1991 – odchází z vrcholné politiky po pokusu </a:t>
            </a:r>
          </a:p>
          <a:p>
            <a:r>
              <a:rPr lang="cs-CZ" sz="2800" dirty="0" smtClean="0"/>
              <a:t>                      konzervativních sil o státní převrat</a:t>
            </a:r>
          </a:p>
          <a:p>
            <a:r>
              <a:rPr lang="cs-CZ" sz="2800" dirty="0" smtClean="0"/>
              <a:t>→ rozpuštění KSSS</a:t>
            </a:r>
          </a:p>
          <a:p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C00000"/>
                </a:solidFill>
              </a:rPr>
              <a:t>začíná proces definitivního rozpadu SSSR </a:t>
            </a:r>
            <a:r>
              <a:rPr lang="cs-CZ" sz="2800" dirty="0" smtClean="0"/>
              <a:t>– o svou </a:t>
            </a:r>
          </a:p>
          <a:p>
            <a:r>
              <a:rPr lang="cs-CZ" sz="2800" dirty="0" smtClean="0"/>
              <a:t>     samostatnost se hlásí jednotlivé národy a národnosti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2492896"/>
            <a:ext cx="8424936" cy="4976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1991 – ze SSSR vystupují na základě lidových hlasování</a:t>
            </a:r>
          </a:p>
          <a:p>
            <a:r>
              <a:rPr lang="cs-CZ" sz="2800" dirty="0" smtClean="0"/>
              <a:t>              Litva, Lotyšsko, Estonsko, Ukrajina</a:t>
            </a:r>
          </a:p>
          <a:p>
            <a:endParaRPr lang="cs-CZ" sz="2800" dirty="0" smtClean="0"/>
          </a:p>
          <a:p>
            <a:r>
              <a:rPr lang="cs-CZ" sz="2800" dirty="0" smtClean="0"/>
              <a:t>Postupně se za nezávislé státy prohlásily i další svazové republiky a vytvořily s Ruskem </a:t>
            </a:r>
            <a:r>
              <a:rPr lang="cs-CZ" sz="2800" dirty="0" smtClean="0">
                <a:solidFill>
                  <a:srgbClr val="92D050"/>
                </a:solidFill>
              </a:rPr>
              <a:t>Společenství nezávislých států (SNS)</a:t>
            </a:r>
          </a:p>
          <a:p>
            <a:r>
              <a:rPr lang="cs-CZ" sz="2800" dirty="0" smtClean="0"/>
              <a:t>Pouze </a:t>
            </a:r>
            <a:r>
              <a:rPr lang="cs-CZ" sz="2800" dirty="0" smtClean="0">
                <a:solidFill>
                  <a:srgbClr val="C00000"/>
                </a:solidFill>
              </a:rPr>
              <a:t>pobaltské státy </a:t>
            </a:r>
            <a:r>
              <a:rPr lang="cs-CZ" sz="2800" dirty="0" smtClean="0"/>
              <a:t>však  </a:t>
            </a:r>
            <a:r>
              <a:rPr lang="cs-CZ" sz="2800" dirty="0" smtClean="0">
                <a:solidFill>
                  <a:srgbClr val="C00000"/>
                </a:solidFill>
              </a:rPr>
              <a:t>zpřetrhaly</a:t>
            </a:r>
            <a:r>
              <a:rPr lang="cs-CZ" sz="2800" dirty="0" smtClean="0"/>
              <a:t> s Moskvou veškeré </a:t>
            </a:r>
            <a:r>
              <a:rPr lang="cs-CZ" sz="2800" dirty="0" smtClean="0">
                <a:solidFill>
                  <a:srgbClr val="C00000"/>
                </a:solidFill>
              </a:rPr>
              <a:t>dosavadní svazky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ROZPAD SOVĚTSKÉHO SVAZU BYL PŘEDPOKLADEM PRO ROZPAD CELÉHO SOVĚTSKÉHO BLOKU!</a:t>
            </a:r>
          </a:p>
          <a:p>
            <a:r>
              <a:rPr lang="cs-CZ" sz="2800" dirty="0" smtClean="0"/>
              <a:t>        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kok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2537520"/>
            <a:ext cx="6156176" cy="4320480"/>
          </a:xfrm>
        </p:spPr>
      </p:pic>
      <p:sp>
        <p:nvSpPr>
          <p:cNvPr id="7" name="TextovéPole 6"/>
          <p:cNvSpPr txBox="1"/>
          <p:nvPr/>
        </p:nvSpPr>
        <p:spPr>
          <a:xfrm>
            <a:off x="6300192" y="2996952"/>
            <a:ext cx="2520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Společenství nezávislých států</a:t>
            </a:r>
            <a:endParaRPr lang="cs-CZ" sz="2800" dirty="0"/>
          </a:p>
        </p:txBody>
      </p:sp>
      <p:sp>
        <p:nvSpPr>
          <p:cNvPr id="8" name="TextovéPole 4"/>
          <p:cNvSpPr txBox="1">
            <a:spLocks noChangeArrowheads="1"/>
          </p:cNvSpPr>
          <p:nvPr/>
        </p:nvSpPr>
        <p:spPr bwMode="auto">
          <a:xfrm>
            <a:off x="6012160" y="654336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3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852936"/>
            <a:ext cx="79928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Kontrolní otázky:</a:t>
            </a:r>
          </a:p>
          <a:p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Jaká byla podstata </a:t>
            </a:r>
            <a:r>
              <a:rPr lang="cs-CZ" sz="2800" dirty="0" err="1" smtClean="0"/>
              <a:t>Gorbačovovy</a:t>
            </a:r>
            <a:r>
              <a:rPr lang="cs-CZ" sz="2800" dirty="0" smtClean="0"/>
              <a:t> reformní politiky „perestrojky“ a „glasnosti“?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Proč nebyla </a:t>
            </a:r>
            <a:r>
              <a:rPr lang="cs-CZ" sz="2800" dirty="0" err="1" smtClean="0"/>
              <a:t>Gorbačovova</a:t>
            </a:r>
            <a:r>
              <a:rPr lang="cs-CZ" sz="2800" dirty="0" smtClean="0"/>
              <a:t> reformní politika nakonec úspěšná?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Co znamená SNS? Kdy vzniklo?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888" y="0"/>
            <a:ext cx="9144000" cy="6858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2636912"/>
            <a:ext cx="8280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0" y="3284984"/>
            <a:ext cx="8460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en-US" dirty="0" smtClean="0"/>
              <a:t>[1]</a:t>
            </a:r>
            <a:endParaRPr lang="cs-CZ" dirty="0" smtClean="0"/>
          </a:p>
          <a:p>
            <a:r>
              <a:rPr lang="cs-CZ" dirty="0" smtClean="0"/>
              <a:t>http://upload.wikimedia.org/wikipedia/commons/thumb/d/d0/RIAN_archive_359290_Mikhail_Gorbachev.jpg/168px-RIAN_archive_359290_Mikhail_Gorbachev.jpg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077072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en-US" dirty="0" smtClean="0"/>
              <a:t>[2]</a:t>
            </a:r>
            <a:endParaRPr lang="en-US" dirty="0"/>
          </a:p>
          <a:p>
            <a:r>
              <a:rPr lang="cs-CZ" dirty="0" smtClean="0"/>
              <a:t>http://www.ceskenoviny.cz/index_img.php?id=84972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8888" y="4723403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en-US" dirty="0" smtClean="0"/>
              <a:t>[3]</a:t>
            </a:r>
            <a:endParaRPr lang="en-US" dirty="0"/>
          </a:p>
          <a:p>
            <a:r>
              <a:rPr lang="cs-CZ" dirty="0" smtClean="0"/>
              <a:t>http://www.rusko-info.cz/clanek/spolecenstvi-nezavislych-statu-sns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548680"/>
            <a:ext cx="7308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270892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Seznam použitého obrazového materiálu: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5283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Autorská práva a citace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Autor:   Veronika Košťálová</a:t>
            </a:r>
          </a:p>
          <a:p>
            <a:pPr marL="0" indent="0">
              <a:buNone/>
            </a:pPr>
            <a:r>
              <a:rPr lang="cs-CZ" dirty="0" smtClean="0"/>
              <a:t>Název díla: Reformátor M. S. </a:t>
            </a:r>
            <a:r>
              <a:rPr lang="cs-CZ" dirty="0" err="1" smtClean="0"/>
              <a:t>Gorbačov</a:t>
            </a:r>
            <a:r>
              <a:rPr lang="cs-CZ" dirty="0" smtClean="0"/>
              <a:t> a rozpad SSSR</a:t>
            </a:r>
          </a:p>
          <a:p>
            <a:pPr marL="0" indent="0">
              <a:buNone/>
            </a:pPr>
            <a:r>
              <a:rPr lang="cs-CZ" dirty="0" smtClean="0"/>
              <a:t>Datum vzniku:  květen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</a:p>
          <a:p>
            <a:endParaRPr lang="cs-CZ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Obchodní akademie, Střední odborná škola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a Jazyková škola s právem státní jazykové zkoušky,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609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kostal</dc:creator>
  <cp:lastModifiedBy>Mamka</cp:lastModifiedBy>
  <cp:revision>14</cp:revision>
  <dcterms:created xsi:type="dcterms:W3CDTF">2013-05-25T20:16:29Z</dcterms:created>
  <dcterms:modified xsi:type="dcterms:W3CDTF">2014-07-09T14:20:53Z</dcterms:modified>
</cp:coreProperties>
</file>