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7" r:id="rId3"/>
    <p:sldId id="257" r:id="rId4"/>
    <p:sldId id="258" r:id="rId5"/>
    <p:sldId id="260" r:id="rId6"/>
    <p:sldId id="263" r:id="rId7"/>
    <p:sldId id="262" r:id="rId8"/>
    <p:sldId id="261" r:id="rId9"/>
    <p:sldId id="264" r:id="rId10"/>
    <p:sldId id="265" r:id="rId11"/>
    <p:sldId id="266" r:id="rId12"/>
    <p:sldId id="269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5DDEE-3CA7-4EB4-AFCE-672550F7DC85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EA7DA-C8A9-4D3E-9379-2132F987D1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91184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5DDEE-3CA7-4EB4-AFCE-672550F7DC85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EA7DA-C8A9-4D3E-9379-2132F987D1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60872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5DDEE-3CA7-4EB4-AFCE-672550F7DC85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EA7DA-C8A9-4D3E-9379-2132F987D1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5239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5DDEE-3CA7-4EB4-AFCE-672550F7DC85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EA7DA-C8A9-4D3E-9379-2132F987D1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86792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5DDEE-3CA7-4EB4-AFCE-672550F7DC85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EA7DA-C8A9-4D3E-9379-2132F987D1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15343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5DDEE-3CA7-4EB4-AFCE-672550F7DC85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EA7DA-C8A9-4D3E-9379-2132F987D1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05360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5DDEE-3CA7-4EB4-AFCE-672550F7DC85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EA7DA-C8A9-4D3E-9379-2132F987D1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7959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5DDEE-3CA7-4EB4-AFCE-672550F7DC85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EA7DA-C8A9-4D3E-9379-2132F987D1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25823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5DDEE-3CA7-4EB4-AFCE-672550F7DC85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EA7DA-C8A9-4D3E-9379-2132F987D1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63681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5DDEE-3CA7-4EB4-AFCE-672550F7DC85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EA7DA-C8A9-4D3E-9379-2132F987D1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832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5DDEE-3CA7-4EB4-AFCE-672550F7DC85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EA7DA-C8A9-4D3E-9379-2132F987D1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3466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76BC51-B760-473A-B474-B29118D45ED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B1264B-688F-490D-9D59-D34893E3536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12857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B58147-6D5C-4CBF-B894-8975B813EF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0FFBAD-6956-4E19-845C-3F87118A0DA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97348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6947F4-0BFD-49E7-90D0-100976FC624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A73331-5495-4756-BF4D-5CC6B4B41CE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53989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F8DD4E-9567-4168-8F33-600D6E6BA2C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B0F4D4-B2CD-4CDF-BD46-8E739BB5C88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77050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046CE3-5408-4C21-826F-4CD01DFA844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9F9A2A-D04E-4028-9A2C-7AF36A60B11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98679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464ADE-1582-4A17-8E23-4A426779E08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4D3264-02E9-402F-B279-E8B3846BFC3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900785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258CE1-3C2D-4207-8395-E6A936E6CCD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917073-3E5C-4462-BA24-F5D5E2AD4F0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373961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8BA93E-8701-43F7-9BF4-D8DE06A32CB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78F755-76BD-45E2-B7F6-FC98C1D9121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012832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EC8DD-DA65-4035-AABB-B1136FE4E5A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9F2624-CEB7-4F95-ACFF-4F8CDC1F150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366077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A65B6D-DD00-4513-8EDA-5A6956574E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4870DA-EB8C-4942-8EF1-E22498A99F7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52378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1F9A5B-23BC-48BF-940E-7407BC0B054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BBCFAA-B0D5-413C-863A-7C3408AF9F1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4781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85DDEE-3CA7-4EB4-AFCE-672550F7DC85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9EA7DA-C8A9-4D3E-9379-2132F987D1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96126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B1BBFA5-CB5F-488C-8023-DE4F9F3D42F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F91C1E-35F7-48DD-9182-7A930F0AAB7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36825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9786723"/>
              </p:ext>
            </p:extLst>
          </p:nvPr>
        </p:nvGraphicFramePr>
        <p:xfrm>
          <a:off x="250825" y="2781300"/>
          <a:ext cx="8569325" cy="39719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Šárka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Svobodová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0041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VY_32_INOVACE_8_BIOLOGIE_03 </a:t>
                      </a:r>
                    </a:p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Svalová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soustava</a:t>
                      </a:r>
                      <a:endParaRPr lang="cs-CZ" sz="1800" b="1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Biologie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 činnost, 1.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Leden 2014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Přehled o stavbě a funkci kosterního svalstva. 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30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36511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			SVALOVÁ SOUSTAVA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b="1" dirty="0" smtClean="0"/>
              <a:t>KOSTERNÍ SVAL</a:t>
            </a:r>
          </a:p>
          <a:p>
            <a:pPr marL="0" indent="0">
              <a:buNone/>
            </a:pPr>
            <a:r>
              <a:rPr lang="cs-CZ" sz="2800" dirty="0" smtClean="0"/>
              <a:t>orgán složený z:</a:t>
            </a:r>
          </a:p>
          <a:p>
            <a:r>
              <a:rPr lang="cs-CZ" sz="2800" dirty="0" smtClean="0"/>
              <a:t>příčně pruhované svalové tkáně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aziva</a:t>
            </a:r>
          </a:p>
          <a:p>
            <a:r>
              <a:rPr lang="cs-CZ" sz="2800" dirty="0"/>
              <a:t>n</a:t>
            </a:r>
            <a:r>
              <a:rPr lang="cs-CZ" sz="2800" dirty="0" smtClean="0"/>
              <a:t>ervů</a:t>
            </a:r>
          </a:p>
          <a:p>
            <a:r>
              <a:rPr lang="cs-CZ" sz="2800" dirty="0" smtClean="0"/>
              <a:t>cév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94984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				SVALOVÁ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507288" cy="4525963"/>
          </a:xfrm>
        </p:spPr>
        <p:txBody>
          <a:bodyPr/>
          <a:lstStyle/>
          <a:p>
            <a:pPr marL="0" indent="0">
              <a:buNone/>
            </a:pPr>
            <a:r>
              <a:rPr lang="cs-CZ" sz="2800" b="1" dirty="0" smtClean="0"/>
              <a:t>DRUHY SVALOVÉ TKÁNĚ:</a:t>
            </a:r>
          </a:p>
          <a:p>
            <a:r>
              <a:rPr lang="en-US" sz="2400" dirty="0"/>
              <a:t>h</a:t>
            </a:r>
            <a:r>
              <a:rPr lang="cs-CZ" sz="2400" dirty="0" err="1" smtClean="0"/>
              <a:t>ladká</a:t>
            </a:r>
            <a:r>
              <a:rPr lang="cs-CZ" sz="2400" dirty="0" smtClean="0"/>
              <a:t> svalová tkáň</a:t>
            </a:r>
            <a:r>
              <a:rPr lang="en-US" sz="2400" dirty="0" smtClean="0"/>
              <a:t> </a:t>
            </a:r>
            <a:r>
              <a:rPr lang="cs-CZ" sz="2400" dirty="0" smtClean="0">
                <a:solidFill>
                  <a:srgbClr val="00B050"/>
                </a:solidFill>
              </a:rPr>
              <a:t>(a)</a:t>
            </a:r>
          </a:p>
          <a:p>
            <a:r>
              <a:rPr lang="en-US" sz="2400" dirty="0"/>
              <a:t>p</a:t>
            </a:r>
            <a:r>
              <a:rPr lang="cs-CZ" sz="2400" dirty="0" smtClean="0"/>
              <a:t>říčně pruhovaná svalová tkáň </a:t>
            </a:r>
            <a:r>
              <a:rPr lang="cs-CZ" sz="2400" dirty="0" smtClean="0">
                <a:solidFill>
                  <a:srgbClr val="00B050"/>
                </a:solidFill>
              </a:rPr>
              <a:t>(b)</a:t>
            </a:r>
          </a:p>
          <a:p>
            <a:r>
              <a:rPr lang="en-US" sz="2400" dirty="0"/>
              <a:t>s</a:t>
            </a:r>
            <a:r>
              <a:rPr lang="cs-CZ" sz="2400" dirty="0" err="1" smtClean="0"/>
              <a:t>rdeční</a:t>
            </a:r>
            <a:r>
              <a:rPr lang="cs-CZ" sz="2400" dirty="0" smtClean="0"/>
              <a:t> svalová tkáň </a:t>
            </a:r>
            <a:r>
              <a:rPr lang="cs-CZ" sz="2400" dirty="0" smtClean="0">
                <a:solidFill>
                  <a:srgbClr val="00B050"/>
                </a:solidFill>
              </a:rPr>
              <a:t>(c) </a:t>
            </a:r>
            <a:endParaRPr lang="cs-CZ" sz="2400" dirty="0">
              <a:solidFill>
                <a:srgbClr val="00B050"/>
              </a:solidFill>
            </a:endParaRPr>
          </a:p>
        </p:txBody>
      </p:sp>
      <p:pic>
        <p:nvPicPr>
          <p:cNvPr id="3074" name="Picture 2" descr="F:\CamScanner\.images\g6TMddH25W9X7MSr3JLdU61F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6111" y="1340768"/>
            <a:ext cx="4347889" cy="4930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96111" y="6270894"/>
            <a:ext cx="25202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</a:t>
            </a:r>
            <a:r>
              <a:rPr lang="en-US" sz="1400" dirty="0" err="1" smtClean="0"/>
              <a:t>Obr</a:t>
            </a:r>
            <a:r>
              <a:rPr lang="en-US" sz="1400" dirty="0" smtClean="0"/>
              <a:t>.</a:t>
            </a:r>
            <a:r>
              <a:rPr lang="cs-CZ" sz="1400" dirty="0" smtClean="0"/>
              <a:t> 1</a:t>
            </a:r>
            <a:r>
              <a:rPr lang="en-US" sz="1400" dirty="0" smtClean="0"/>
              <a:t> </a:t>
            </a:r>
            <a:r>
              <a:rPr lang="cs-CZ" sz="1400" dirty="0" smtClean="0"/>
              <a:t>Svalová </a:t>
            </a:r>
            <a:r>
              <a:rPr lang="cs-CZ" sz="1400" dirty="0" smtClean="0"/>
              <a:t>tkáň </a:t>
            </a:r>
            <a:r>
              <a:rPr lang="en-US" sz="1400" dirty="0" smtClean="0"/>
              <a:t>[</a:t>
            </a:r>
            <a:r>
              <a:rPr lang="cs-CZ" sz="1400" dirty="0" smtClean="0"/>
              <a:t>2</a:t>
            </a:r>
            <a:r>
              <a:rPr lang="en-US" sz="1400" dirty="0" smtClean="0"/>
              <a:t>]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471169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				SVALOVÁ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VNITŘNÍ STAVBA KOSTERNÍHO SVALU</a:t>
            </a:r>
          </a:p>
          <a:p>
            <a:pPr marL="0" indent="0">
              <a:buNone/>
            </a:pPr>
            <a:r>
              <a:rPr lang="cs-CZ" sz="2400" b="1" dirty="0"/>
              <a:t>s</a:t>
            </a:r>
            <a:r>
              <a:rPr lang="cs-CZ" sz="2400" b="1" dirty="0" smtClean="0"/>
              <a:t>valové bříško </a:t>
            </a:r>
            <a:r>
              <a:rPr lang="cs-CZ" sz="2400" dirty="0" smtClean="0"/>
              <a:t>- příčně pruhovaná svalová tkáň</a:t>
            </a:r>
          </a:p>
          <a:p>
            <a:r>
              <a:rPr lang="cs-CZ" sz="2400" dirty="0" smtClean="0"/>
              <a:t>svalové vlákno - svalová buňka</a:t>
            </a:r>
          </a:p>
          <a:p>
            <a:r>
              <a:rPr lang="cs-CZ" sz="2400" dirty="0" smtClean="0"/>
              <a:t>snopečky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nopce</a:t>
            </a:r>
            <a:r>
              <a:rPr lang="en-US" sz="2400" dirty="0" smtClean="0"/>
              <a:t> </a:t>
            </a:r>
            <a:r>
              <a:rPr lang="cs-CZ" sz="2400" dirty="0" smtClean="0">
                <a:solidFill>
                  <a:srgbClr val="00B050"/>
                </a:solidFill>
              </a:rPr>
              <a:t>(1)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valová povázka – vazivová blána </a:t>
            </a:r>
            <a:r>
              <a:rPr lang="cs-CZ" sz="2400" dirty="0" smtClean="0">
                <a:solidFill>
                  <a:srgbClr val="00B050"/>
                </a:solidFill>
              </a:rPr>
              <a:t>(2)</a:t>
            </a:r>
          </a:p>
          <a:p>
            <a:pPr marL="0" indent="0">
              <a:buNone/>
            </a:pPr>
            <a:r>
              <a:rPr lang="cs-CZ" sz="2400" b="1" dirty="0"/>
              <a:t>š</a:t>
            </a:r>
            <a:r>
              <a:rPr lang="cs-CZ" sz="2400" b="1" dirty="0" smtClean="0"/>
              <a:t>lacha </a:t>
            </a:r>
            <a:r>
              <a:rPr lang="cs-CZ" sz="2400" dirty="0" smtClean="0">
                <a:solidFill>
                  <a:srgbClr val="00B050"/>
                </a:solidFill>
              </a:rPr>
              <a:t>(3)</a:t>
            </a:r>
            <a:r>
              <a:rPr lang="cs-CZ" sz="2400" dirty="0" smtClean="0"/>
              <a:t> - úpon svalu na kost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     - kolagenní vlákna</a:t>
            </a:r>
            <a:endParaRPr lang="cs-CZ" sz="2400" dirty="0"/>
          </a:p>
        </p:txBody>
      </p:sp>
      <p:pic>
        <p:nvPicPr>
          <p:cNvPr id="2050" name="Picture 2" descr="F:\CamScanner\.images\g6TMddH25W9X7MSr3JLdU61F – kopi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957" y="2132856"/>
            <a:ext cx="3312368" cy="4333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21957" y="6465864"/>
            <a:ext cx="27363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2 Stavba </a:t>
            </a:r>
            <a:r>
              <a:rPr lang="cs-CZ" sz="1400" dirty="0" smtClean="0"/>
              <a:t>kosterního svalu </a:t>
            </a:r>
            <a:r>
              <a:rPr lang="en-US" sz="1400" dirty="0" smtClean="0"/>
              <a:t>[</a:t>
            </a:r>
            <a:r>
              <a:rPr lang="cs-CZ" sz="1400" dirty="0" smtClean="0"/>
              <a:t>2</a:t>
            </a:r>
            <a:r>
              <a:rPr lang="en-US" sz="1400" dirty="0" smtClean="0"/>
              <a:t>]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874874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76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				SVALOVÁ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2800" b="1" dirty="0" smtClean="0"/>
              <a:t>VNITŘNÍ STAVBA SVALOVÉHO VLÁKNA</a:t>
            </a:r>
          </a:p>
          <a:p>
            <a:pPr marL="0" indent="0">
              <a:buNone/>
            </a:pPr>
            <a:r>
              <a:rPr lang="cs-CZ" sz="2400" dirty="0"/>
              <a:t>m</a:t>
            </a:r>
            <a:r>
              <a:rPr lang="cs-CZ" sz="2400" dirty="0" smtClean="0"/>
              <a:t>yofibrily</a:t>
            </a:r>
          </a:p>
          <a:p>
            <a:r>
              <a:rPr lang="cs-CZ" sz="2400" dirty="0" smtClean="0"/>
              <a:t>aktin </a:t>
            </a:r>
            <a:r>
              <a:rPr lang="cs-CZ" sz="2400" dirty="0" smtClean="0">
                <a:solidFill>
                  <a:srgbClr val="00B050"/>
                </a:solidFill>
              </a:rPr>
              <a:t>(2)</a:t>
            </a:r>
          </a:p>
          <a:p>
            <a:r>
              <a:rPr lang="cs-CZ" sz="2400" dirty="0" smtClean="0"/>
              <a:t>myozin </a:t>
            </a:r>
            <a:r>
              <a:rPr lang="cs-CZ" sz="2400" dirty="0" smtClean="0">
                <a:solidFill>
                  <a:srgbClr val="00B050"/>
                </a:solidFill>
              </a:rPr>
              <a:t>(1)</a:t>
            </a:r>
            <a:endParaRPr lang="cs-CZ" sz="2400" dirty="0">
              <a:solidFill>
                <a:srgbClr val="00B050"/>
              </a:solidFill>
            </a:endParaRPr>
          </a:p>
        </p:txBody>
      </p:sp>
      <p:pic>
        <p:nvPicPr>
          <p:cNvPr id="4098" name="Picture 2" descr="F:\CamScanner\.images\NS0AJdENCTVY4rdVtQ0MMTL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564904"/>
            <a:ext cx="4968552" cy="3199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79912" y="5764047"/>
            <a:ext cx="33843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</a:t>
            </a:r>
            <a:r>
              <a:rPr lang="cs-CZ" sz="1400" dirty="0" smtClean="0"/>
              <a:t>. 3 </a:t>
            </a:r>
            <a:r>
              <a:rPr lang="cs-CZ" sz="1400" dirty="0" smtClean="0"/>
              <a:t>Natažené svalové vlákno </a:t>
            </a:r>
            <a:r>
              <a:rPr lang="en-US" sz="1400" dirty="0" smtClean="0"/>
              <a:t>[</a:t>
            </a:r>
            <a:r>
              <a:rPr lang="cs-CZ" sz="1400" dirty="0" smtClean="0"/>
              <a:t>3</a:t>
            </a:r>
            <a:r>
              <a:rPr lang="en-US" sz="1400" dirty="0" smtClean="0"/>
              <a:t>]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93536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89248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				SVALOVÁ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TVARY SVALŮ</a:t>
            </a:r>
          </a:p>
          <a:p>
            <a:pPr marL="355600" indent="-355600">
              <a:buAutoNum type="alphaLcParenR"/>
            </a:pPr>
            <a:r>
              <a:rPr lang="cs-CZ" sz="2400" dirty="0" smtClean="0"/>
              <a:t>jednobříškový sval</a:t>
            </a:r>
          </a:p>
          <a:p>
            <a:pPr marL="355600" indent="-355600">
              <a:buAutoNum type="alphaLcParenR"/>
            </a:pPr>
            <a:r>
              <a:rPr lang="cs-CZ" sz="2400" dirty="0" smtClean="0"/>
              <a:t>dvojbříškový sval</a:t>
            </a:r>
          </a:p>
          <a:p>
            <a:pPr marL="355600" indent="-355600">
              <a:buAutoNum type="alphaLcParenR"/>
            </a:pPr>
            <a:r>
              <a:rPr lang="cs-CZ" sz="2400" dirty="0" err="1" smtClean="0"/>
              <a:t>jednospeřený</a:t>
            </a:r>
            <a:r>
              <a:rPr lang="cs-CZ" sz="2400" dirty="0" smtClean="0"/>
              <a:t> sval</a:t>
            </a:r>
          </a:p>
          <a:p>
            <a:pPr marL="355600" indent="-355600">
              <a:buAutoNum type="alphaLcParenR"/>
            </a:pPr>
            <a:r>
              <a:rPr lang="cs-CZ" sz="2400" dirty="0" err="1"/>
              <a:t>d</a:t>
            </a:r>
            <a:r>
              <a:rPr lang="cs-CZ" sz="2400" dirty="0" err="1" smtClean="0"/>
              <a:t>vojspeřený</a:t>
            </a:r>
            <a:r>
              <a:rPr lang="cs-CZ" sz="2400" dirty="0" smtClean="0"/>
              <a:t> sval</a:t>
            </a:r>
          </a:p>
          <a:p>
            <a:pPr marL="355600" indent="-355600">
              <a:buAutoNum type="alphaLcParenR"/>
            </a:pPr>
            <a:r>
              <a:rPr lang="cs-CZ" sz="2400" dirty="0"/>
              <a:t>p</a:t>
            </a:r>
            <a:r>
              <a:rPr lang="cs-CZ" sz="2400" dirty="0" smtClean="0"/>
              <a:t>lochý sval</a:t>
            </a:r>
          </a:p>
          <a:p>
            <a:pPr marL="355600" indent="-355600">
              <a:buAutoNum type="alphaLcParenR"/>
            </a:pPr>
            <a:r>
              <a:rPr lang="cs-CZ" sz="2400" dirty="0"/>
              <a:t>d</a:t>
            </a:r>
            <a:r>
              <a:rPr lang="cs-CZ" sz="2400" dirty="0" smtClean="0"/>
              <a:t>vojbříškový sval</a:t>
            </a:r>
          </a:p>
          <a:p>
            <a:pPr marL="355600" indent="-355600">
              <a:buAutoNum type="alphaLcParenR"/>
            </a:pPr>
            <a:r>
              <a:rPr lang="cs-CZ" sz="2400" dirty="0"/>
              <a:t>p</a:t>
            </a:r>
            <a:r>
              <a:rPr lang="cs-CZ" sz="2400" dirty="0" smtClean="0"/>
              <a:t>lochý sval s přepážkami</a:t>
            </a:r>
            <a:endParaRPr lang="cs-CZ" sz="2400" dirty="0"/>
          </a:p>
        </p:txBody>
      </p:sp>
      <p:pic>
        <p:nvPicPr>
          <p:cNvPr id="1026" name="Picture 2" descr="F:\CamScanner\.images\20WTJ8QHTQAD4XP1HTFL4QeW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340768"/>
            <a:ext cx="4248472" cy="4699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99992" y="6039836"/>
            <a:ext cx="27363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4 Tvary </a:t>
            </a:r>
            <a:r>
              <a:rPr lang="cs-CZ" sz="1400" dirty="0" smtClean="0"/>
              <a:t>svalů </a:t>
            </a:r>
            <a:r>
              <a:rPr lang="en-US" sz="1400" dirty="0" smtClean="0"/>
              <a:t>[</a:t>
            </a:r>
            <a:r>
              <a:rPr lang="cs-CZ" sz="1400" dirty="0" smtClean="0"/>
              <a:t>1</a:t>
            </a:r>
            <a:r>
              <a:rPr lang="en-US" sz="1400" dirty="0" smtClean="0"/>
              <a:t>]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398927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76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				SVALOVÁ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b="1" dirty="0" smtClean="0"/>
              <a:t>SVALOVÁ KONTRAKCE</a:t>
            </a:r>
          </a:p>
          <a:p>
            <a:r>
              <a:rPr lang="cs-CZ" sz="2400" dirty="0" smtClean="0"/>
              <a:t>vyvoláno nervovým podnětem</a:t>
            </a:r>
          </a:p>
          <a:p>
            <a:r>
              <a:rPr lang="cs-CZ" sz="2400" dirty="0"/>
              <a:t>z</a:t>
            </a:r>
            <a:r>
              <a:rPr lang="cs-CZ" sz="2400" dirty="0" smtClean="0"/>
              <a:t>droj energie – glykogen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800" b="1" dirty="0" smtClean="0"/>
              <a:t>Druhy svalových kontrakcí</a:t>
            </a:r>
          </a:p>
          <a:p>
            <a:pPr marL="355600" indent="-355600"/>
            <a:r>
              <a:rPr lang="cs-CZ" dirty="0" smtClean="0"/>
              <a:t> </a:t>
            </a:r>
            <a:r>
              <a:rPr lang="cs-CZ" sz="2400" b="1" dirty="0" smtClean="0"/>
              <a:t>izotonická</a:t>
            </a:r>
            <a:r>
              <a:rPr lang="cs-CZ" sz="2400" dirty="0" smtClean="0"/>
              <a:t> – sval se smršťuje a zkracuje</a:t>
            </a:r>
          </a:p>
          <a:p>
            <a:pPr marL="355600" indent="-355600"/>
            <a:r>
              <a:rPr lang="cs-CZ" sz="2400" dirty="0" smtClean="0"/>
              <a:t> </a:t>
            </a:r>
            <a:r>
              <a:rPr lang="cs-CZ" sz="2400" b="1" dirty="0" smtClean="0"/>
              <a:t>izometrická</a:t>
            </a:r>
            <a:r>
              <a:rPr lang="cs-CZ" sz="2400" dirty="0" smtClean="0"/>
              <a:t> – sval nemění svou délku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78022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				SVALOVÁ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b="1" dirty="0" smtClean="0"/>
              <a:t>SVALOVÉ NAPĚTÍ</a:t>
            </a:r>
          </a:p>
          <a:p>
            <a:pPr marL="0" indent="0">
              <a:buNone/>
            </a:pPr>
            <a:r>
              <a:rPr lang="cs-CZ" sz="2400" dirty="0" smtClean="0"/>
              <a:t>klidové </a:t>
            </a:r>
            <a:r>
              <a:rPr lang="cs-CZ" sz="2400" b="1" dirty="0" smtClean="0"/>
              <a:t>svalové napětí </a:t>
            </a:r>
            <a:r>
              <a:rPr lang="cs-CZ" sz="2400" dirty="0" smtClean="0"/>
              <a:t>(svalový tonus)</a:t>
            </a:r>
          </a:p>
          <a:p>
            <a:r>
              <a:rPr lang="cs-CZ" sz="2400" dirty="0"/>
              <a:t>z</a:t>
            </a:r>
            <a:r>
              <a:rPr lang="cs-CZ" sz="2400" dirty="0" smtClean="0"/>
              <a:t>abezpečuje držení těla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evyvolává únavu</a:t>
            </a:r>
          </a:p>
          <a:p>
            <a:pPr marL="0" indent="0">
              <a:buNone/>
            </a:pPr>
            <a:r>
              <a:rPr lang="cs-CZ" sz="2400" b="1" dirty="0" err="1"/>
              <a:t>s</a:t>
            </a:r>
            <a:r>
              <a:rPr lang="cs-CZ" sz="2400" b="1" dirty="0" err="1" smtClean="0"/>
              <a:t>pasticita</a:t>
            </a:r>
            <a:r>
              <a:rPr lang="cs-CZ" sz="2400" dirty="0" smtClean="0"/>
              <a:t> – zvýšený svalové napětí</a:t>
            </a:r>
          </a:p>
          <a:p>
            <a:pPr marL="0" indent="0">
              <a:buNone/>
            </a:pPr>
            <a:r>
              <a:rPr lang="cs-CZ" sz="2400" b="1" dirty="0"/>
              <a:t>h</a:t>
            </a:r>
            <a:r>
              <a:rPr lang="cs-CZ" sz="2400" b="1" dirty="0" smtClean="0"/>
              <a:t>ypotonie</a:t>
            </a:r>
            <a:r>
              <a:rPr lang="cs-CZ" sz="2400" dirty="0" smtClean="0"/>
              <a:t> – snížený svalové napětí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19988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				SVALOVÁ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b="1" dirty="0" smtClean="0"/>
              <a:t>DĚLENÍ SVALŮ PODLE FUNKCE</a:t>
            </a:r>
          </a:p>
          <a:p>
            <a:r>
              <a:rPr lang="cs-CZ" sz="2800" dirty="0" smtClean="0"/>
              <a:t>ohybače </a:t>
            </a:r>
          </a:p>
          <a:p>
            <a:r>
              <a:rPr lang="cs-CZ" sz="2800" dirty="0"/>
              <a:t>n</a:t>
            </a:r>
            <a:r>
              <a:rPr lang="cs-CZ" sz="2800" dirty="0" smtClean="0"/>
              <a:t>atahovače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řitahovače</a:t>
            </a:r>
          </a:p>
          <a:p>
            <a:r>
              <a:rPr lang="cs-CZ" sz="2800" dirty="0"/>
              <a:t>o</a:t>
            </a:r>
            <a:r>
              <a:rPr lang="cs-CZ" sz="2800" dirty="0" smtClean="0"/>
              <a:t>dtahovače</a:t>
            </a:r>
          </a:p>
          <a:p>
            <a:r>
              <a:rPr lang="cs-CZ" sz="2800" dirty="0" smtClean="0"/>
              <a:t>svěrače</a:t>
            </a:r>
          </a:p>
          <a:p>
            <a:r>
              <a:rPr lang="cs-CZ" sz="2800" dirty="0" smtClean="0"/>
              <a:t>rozvěrače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34881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76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				SVALOVÁ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b="1" dirty="0" smtClean="0"/>
              <a:t>PORUCHY SVALOVÉ FUNKCE</a:t>
            </a:r>
          </a:p>
          <a:p>
            <a:pPr marL="0" indent="0">
              <a:buNone/>
            </a:pPr>
            <a:r>
              <a:rPr lang="cs-CZ" sz="2400" b="1" dirty="0"/>
              <a:t>p</a:t>
            </a:r>
            <a:r>
              <a:rPr lang="cs-CZ" sz="2400" b="1" dirty="0" smtClean="0"/>
              <a:t>legie</a:t>
            </a:r>
            <a:r>
              <a:rPr lang="cs-CZ" sz="2400" dirty="0" smtClean="0"/>
              <a:t> - úplné ochrnutí</a:t>
            </a:r>
          </a:p>
          <a:p>
            <a:pPr marL="0" indent="0">
              <a:buNone/>
            </a:pPr>
            <a:r>
              <a:rPr lang="cs-CZ" sz="2400" b="1" dirty="0"/>
              <a:t>p</a:t>
            </a:r>
            <a:r>
              <a:rPr lang="cs-CZ" sz="2400" b="1" dirty="0" smtClean="0"/>
              <a:t>aréza</a:t>
            </a:r>
            <a:r>
              <a:rPr lang="cs-CZ" sz="2400" dirty="0" smtClean="0"/>
              <a:t> - částečné ochrnutí</a:t>
            </a:r>
          </a:p>
          <a:p>
            <a:pPr marL="0" indent="0">
              <a:buNone/>
            </a:pPr>
            <a:r>
              <a:rPr lang="cs-CZ" sz="2400" b="1" dirty="0"/>
              <a:t>h</a:t>
            </a:r>
            <a:r>
              <a:rPr lang="cs-CZ" sz="2400" b="1" dirty="0" smtClean="0"/>
              <a:t>yperkinéze</a:t>
            </a:r>
            <a:r>
              <a:rPr lang="cs-CZ" sz="2400" dirty="0" smtClean="0"/>
              <a:t> - mimovolné pohyby</a:t>
            </a:r>
          </a:p>
          <a:p>
            <a:r>
              <a:rPr lang="cs-CZ" sz="2400" b="1" dirty="0"/>
              <a:t>t</a:t>
            </a:r>
            <a:r>
              <a:rPr lang="cs-CZ" sz="2400" b="1" dirty="0" smtClean="0"/>
              <a:t>iky</a:t>
            </a:r>
            <a:r>
              <a:rPr lang="cs-CZ" sz="2400" dirty="0" smtClean="0"/>
              <a:t> - u malých svalových skupin</a:t>
            </a:r>
          </a:p>
          <a:p>
            <a:r>
              <a:rPr lang="cs-CZ" sz="2400" b="1" dirty="0"/>
              <a:t>s</a:t>
            </a:r>
            <a:r>
              <a:rPr lang="cs-CZ" sz="2400" b="1" dirty="0" smtClean="0"/>
              <a:t>pazmy</a:t>
            </a:r>
            <a:r>
              <a:rPr lang="cs-CZ" sz="2400" dirty="0" smtClean="0"/>
              <a:t> - křeče</a:t>
            </a:r>
          </a:p>
          <a:p>
            <a:r>
              <a:rPr lang="cs-CZ" sz="2400" b="1" dirty="0"/>
              <a:t>t</a:t>
            </a:r>
            <a:r>
              <a:rPr lang="cs-CZ" sz="2400" b="1" dirty="0" smtClean="0"/>
              <a:t>remor</a:t>
            </a:r>
            <a:r>
              <a:rPr lang="cs-CZ" sz="2400" dirty="0" smtClean="0"/>
              <a:t> - třes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03350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652712" y="1340768"/>
            <a:ext cx="6491288" cy="1143000"/>
          </a:xfrm>
        </p:spPr>
        <p:txBody>
          <a:bodyPr/>
          <a:lstStyle/>
          <a:p>
            <a:pPr algn="r"/>
            <a:r>
              <a:rPr lang="cs-CZ" altLang="cs-CZ" sz="2800" b="1" dirty="0" smtClean="0"/>
              <a:t>POUŽITÁ LITERATURA A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64904"/>
            <a:ext cx="9144000" cy="4437062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sz="1000" b="1" dirty="0" smtClean="0"/>
          </a:p>
          <a:p>
            <a:pPr marL="0" indent="0">
              <a:buNone/>
              <a:defRPr/>
            </a:pPr>
            <a:r>
              <a:rPr lang="cs-CZ" sz="2000" b="1" dirty="0" smtClean="0"/>
              <a:t>Literatura:</a:t>
            </a:r>
          </a:p>
          <a:p>
            <a:pPr>
              <a:defRPr/>
            </a:pPr>
            <a:r>
              <a:rPr lang="cs-CZ" sz="1600" dirty="0" smtClean="0"/>
              <a:t>NOVOTNÝ, Ivan a Michal HRUŠKA. </a:t>
            </a:r>
            <a:r>
              <a:rPr lang="cs-CZ" sz="1600" i="1" dirty="0" smtClean="0"/>
              <a:t>Biologie člověka pro gymnázia: učebnice pro střední zdravotnické školy</a:t>
            </a:r>
            <a:r>
              <a:rPr lang="cs-CZ" sz="1600" dirty="0" smtClean="0"/>
              <a:t>. 1. vyd. Praha: Fortuna, 1995, 136 s. 1. vydání. ISBN 80-7168-234-9</a:t>
            </a:r>
          </a:p>
          <a:p>
            <a:pPr>
              <a:defRPr/>
            </a:pPr>
            <a:r>
              <a:rPr lang="cs-CZ" sz="1600" dirty="0" smtClean="0"/>
              <a:t>MALÁ, Helena a Josef KLEMENTA. </a:t>
            </a:r>
            <a:r>
              <a:rPr lang="cs-CZ" sz="1600" i="1" dirty="0" smtClean="0"/>
              <a:t>Biologie dětí a dorostu</a:t>
            </a:r>
            <a:r>
              <a:rPr lang="cs-CZ" sz="1600" dirty="0" smtClean="0"/>
              <a:t>. 1. vyd. Praha: Státní pedagogické nakladatelství, </a:t>
            </a:r>
            <a:r>
              <a:rPr lang="cs-CZ" sz="1600" dirty="0" err="1" smtClean="0"/>
              <a:t>n.p</a:t>
            </a:r>
            <a:r>
              <a:rPr lang="cs-CZ" sz="1600" dirty="0" smtClean="0"/>
              <a:t>., 1985, 136 s. 1. vydání</a:t>
            </a:r>
          </a:p>
          <a:p>
            <a:pPr>
              <a:defRPr/>
            </a:pPr>
            <a:r>
              <a:rPr lang="cs-CZ" sz="1600" dirty="0" smtClean="0"/>
              <a:t>BENEŠOVÁ, Marika a Josef KLEMENTA. </a:t>
            </a:r>
            <a:r>
              <a:rPr lang="cs-CZ" sz="1600" i="1" dirty="0" smtClean="0"/>
              <a:t>Odmaturuj z biologie</a:t>
            </a:r>
            <a:r>
              <a:rPr lang="cs-CZ" sz="1600" dirty="0" smtClean="0"/>
              <a:t>. Vyd. 1. Brno: </a:t>
            </a:r>
            <a:r>
              <a:rPr lang="cs-CZ" sz="1600" dirty="0" err="1" smtClean="0"/>
              <a:t>Didaktis</a:t>
            </a:r>
            <a:r>
              <a:rPr lang="cs-CZ" sz="1600" dirty="0" smtClean="0"/>
              <a:t>, 2003, 224 s. 1. vydání. ISBN 978-80-86285-67-2</a:t>
            </a:r>
          </a:p>
          <a:p>
            <a:pPr>
              <a:defRPr/>
            </a:pPr>
            <a:r>
              <a:rPr lang="cs-CZ" sz="1600" dirty="0" smtClean="0"/>
              <a:t>FLEISMANN</a:t>
            </a:r>
            <a:r>
              <a:rPr lang="cs-CZ" sz="1600" dirty="0"/>
              <a:t>, Jaroslav, Rudolf LINC, Petr DOSTÁL a Ludmila ROŠICKÁ. </a:t>
            </a:r>
            <a:r>
              <a:rPr lang="cs-CZ" sz="1600" i="1" dirty="0"/>
              <a:t>Přírodopis: pro 7. ročník základní školy</a:t>
            </a:r>
            <a:r>
              <a:rPr lang="cs-CZ" sz="1600" dirty="0"/>
              <a:t>. 1. vydání. Praha: </a:t>
            </a:r>
            <a:r>
              <a:rPr lang="cs-CZ" sz="1600" dirty="0" smtClean="0"/>
              <a:t> Státní </a:t>
            </a:r>
            <a:r>
              <a:rPr lang="cs-CZ" sz="1600" dirty="0"/>
              <a:t>pedagogické nakladatelství, 1982. </a:t>
            </a:r>
            <a:endParaRPr lang="en-US" sz="1600" b="1" u="sng" dirty="0"/>
          </a:p>
          <a:p>
            <a:pPr marL="0" indent="0" algn="ctr">
              <a:buFont typeface="Arial" charset="0"/>
              <a:buNone/>
              <a:defRPr/>
            </a:pPr>
            <a:endParaRPr lang="cs-CZ" sz="1000" dirty="0"/>
          </a:p>
          <a:p>
            <a:pPr marL="0" indent="0" algn="ctr">
              <a:buFont typeface="Arial" charset="0"/>
              <a:buNone/>
              <a:defRPr/>
            </a:pPr>
            <a:endParaRPr lang="cs-CZ" sz="1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36751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652712" y="1340768"/>
            <a:ext cx="6491288" cy="1143000"/>
          </a:xfrm>
        </p:spPr>
        <p:txBody>
          <a:bodyPr/>
          <a:lstStyle/>
          <a:p>
            <a:pPr algn="r"/>
            <a:r>
              <a:rPr lang="cs-CZ" altLang="cs-CZ" sz="2800" b="1" dirty="0" smtClean="0"/>
              <a:t>POUŽITÁ LITERATURA A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64904"/>
            <a:ext cx="9144000" cy="4437062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1400" b="1" dirty="0" smtClean="0"/>
              <a:t>Obrázek č. 1,2:</a:t>
            </a:r>
          </a:p>
          <a:p>
            <a:pPr marL="0" indent="0">
              <a:buNone/>
              <a:defRPr/>
            </a:pPr>
            <a:r>
              <a:rPr lang="en-US" sz="1400" dirty="0"/>
              <a:t>[</a:t>
            </a:r>
            <a:r>
              <a:rPr lang="cs-CZ" sz="1400" dirty="0"/>
              <a:t>2</a:t>
            </a:r>
            <a:r>
              <a:rPr lang="en-US" sz="1400" dirty="0"/>
              <a:t>] </a:t>
            </a:r>
            <a:r>
              <a:rPr lang="cs-CZ" sz="1400" dirty="0"/>
              <a:t>FLEISMANN, Jaroslav, Rudolf LINC, Petr DOSTÁL a Ludmila ROŠICKÁ. </a:t>
            </a:r>
            <a:r>
              <a:rPr lang="cs-CZ" sz="1400" i="1" dirty="0"/>
              <a:t>Přírodopis: pro 7. ročník základní školy</a:t>
            </a:r>
            <a:r>
              <a:rPr lang="cs-CZ" sz="1400" dirty="0"/>
              <a:t>. 1. vydání. Praha: Státní pedagogické nakladatelství, 1982. </a:t>
            </a:r>
          </a:p>
          <a:p>
            <a:pPr marL="0" indent="0">
              <a:buNone/>
              <a:defRPr/>
            </a:pPr>
            <a:r>
              <a:rPr lang="cs-CZ" sz="1400" b="1" dirty="0" smtClean="0"/>
              <a:t>Obrázek </a:t>
            </a:r>
            <a:r>
              <a:rPr lang="cs-CZ" sz="1400" b="1" dirty="0"/>
              <a:t>č. 3</a:t>
            </a:r>
            <a:r>
              <a:rPr lang="cs-CZ" sz="1400" b="1" dirty="0" smtClean="0"/>
              <a:t>:</a:t>
            </a:r>
            <a:endParaRPr lang="en-US" sz="1400" b="1" dirty="0"/>
          </a:p>
          <a:p>
            <a:pPr marL="0" indent="0">
              <a:buNone/>
              <a:defRPr/>
            </a:pPr>
            <a:r>
              <a:rPr lang="en-US" sz="1400" dirty="0"/>
              <a:t>[</a:t>
            </a:r>
            <a:r>
              <a:rPr lang="cs-CZ" sz="1400" dirty="0"/>
              <a:t>3</a:t>
            </a:r>
            <a:r>
              <a:rPr lang="en-US" sz="1400" dirty="0"/>
              <a:t>] </a:t>
            </a:r>
            <a:r>
              <a:rPr lang="cs-CZ" sz="1400" dirty="0"/>
              <a:t>MACHOVÁ, Jitka. </a:t>
            </a:r>
            <a:r>
              <a:rPr lang="cs-CZ" sz="1400" i="1" dirty="0"/>
              <a:t>Biologie člověka pro učitele</a:t>
            </a:r>
            <a:r>
              <a:rPr lang="cs-CZ" sz="1400" dirty="0"/>
              <a:t>. Vyd. 1. V Praze: Karolinum, c2002. ISBN 80-718-4867-0.   </a:t>
            </a:r>
            <a:endParaRPr lang="cs-CZ" sz="1400" b="1" u="sng" dirty="0"/>
          </a:p>
          <a:p>
            <a:pPr marL="0" indent="0">
              <a:buNone/>
              <a:defRPr/>
            </a:pPr>
            <a:r>
              <a:rPr lang="cs-CZ" sz="1400" b="1" dirty="0" smtClean="0"/>
              <a:t>Obrázek </a:t>
            </a:r>
            <a:r>
              <a:rPr lang="cs-CZ" sz="1400" b="1" dirty="0"/>
              <a:t>č. </a:t>
            </a:r>
            <a:r>
              <a:rPr lang="cs-CZ" sz="1400" b="1" dirty="0" smtClean="0"/>
              <a:t>4:</a:t>
            </a:r>
            <a:endParaRPr lang="en-US" sz="1400" b="1" dirty="0"/>
          </a:p>
          <a:p>
            <a:pPr marL="0" indent="0">
              <a:buNone/>
              <a:defRPr/>
            </a:pPr>
            <a:r>
              <a:rPr lang="en-US" sz="1400" dirty="0"/>
              <a:t>[</a:t>
            </a:r>
            <a:r>
              <a:rPr lang="cs-CZ" sz="1400" dirty="0"/>
              <a:t>1</a:t>
            </a:r>
            <a:r>
              <a:rPr lang="en-US" sz="1400" dirty="0"/>
              <a:t>] </a:t>
            </a:r>
            <a:r>
              <a:rPr lang="cs-CZ" sz="1400" dirty="0"/>
              <a:t>DYLEVSKÝ, Ivan a Stanislav TROJAN. </a:t>
            </a:r>
            <a:r>
              <a:rPr lang="cs-CZ" sz="1400" i="1" dirty="0"/>
              <a:t>Somatologie I</a:t>
            </a:r>
            <a:r>
              <a:rPr lang="cs-CZ" sz="1400" dirty="0"/>
              <a:t>. 1990. ISBN 80-201-0026-1.</a:t>
            </a:r>
          </a:p>
          <a:p>
            <a:pPr marL="0" indent="0">
              <a:buNone/>
              <a:defRPr/>
            </a:pPr>
            <a:endParaRPr lang="en-US" sz="1600" dirty="0" smtClean="0"/>
          </a:p>
          <a:p>
            <a:pPr marL="0" indent="0">
              <a:buNone/>
              <a:defRPr/>
            </a:pPr>
            <a:endParaRPr lang="cs-CZ" sz="1000" b="1" u="sng" dirty="0"/>
          </a:p>
          <a:p>
            <a:pPr marL="0" indent="0" algn="ctr">
              <a:buFont typeface="Arial" charset="0"/>
              <a:buNone/>
              <a:defRPr/>
            </a:pPr>
            <a:r>
              <a:rPr lang="ru-RU" sz="1600" dirty="0" smtClean="0"/>
              <a:t>Dílo smí být dále šířeno pod licencí CC BY-SA.</a:t>
            </a:r>
            <a:endParaRPr lang="cs-CZ" sz="1600" dirty="0" smtClean="0"/>
          </a:p>
          <a:p>
            <a:pPr marL="0" indent="0" algn="ctr">
              <a:buFont typeface="Arial" charset="0"/>
              <a:buNone/>
              <a:defRPr/>
            </a:pPr>
            <a:r>
              <a:rPr lang="ru-RU" sz="1600" dirty="0" smtClean="0"/>
              <a:t>Materiály </a:t>
            </a:r>
            <a:r>
              <a:rPr lang="ru-RU" sz="1600" dirty="0"/>
              <a:t>jsou určeny pro bezplatné používání pro potřeby výuky a vzdělávání na všech typech škol</a:t>
            </a:r>
            <a:r>
              <a:rPr lang="cs-CZ" sz="1600" dirty="0"/>
              <a:t> </a:t>
            </a:r>
            <a:r>
              <a:rPr lang="ru-RU" sz="1600" dirty="0"/>
              <a:t>a školských zařízení. Jakékoliv další využití podléhá autorskému zákonu.</a:t>
            </a:r>
            <a:r>
              <a:rPr lang="cs-CZ" sz="1600" dirty="0"/>
              <a:t> </a:t>
            </a:r>
            <a:r>
              <a:rPr lang="ru-RU" sz="1600" dirty="0"/>
              <a:t>Všechna neocitovaná autorská díla jsou dílem autora.</a:t>
            </a:r>
            <a:endParaRPr lang="cs-CZ" sz="1600" dirty="0"/>
          </a:p>
          <a:p>
            <a:pPr marL="0" indent="0" algn="ctr">
              <a:buFont typeface="Arial" charset="0"/>
              <a:buNone/>
              <a:defRPr/>
            </a:pPr>
            <a:r>
              <a:rPr lang="ru-RU" sz="1600" dirty="0"/>
              <a:t>Všechny neocitované kliparty </a:t>
            </a:r>
            <a:r>
              <a:rPr lang="cs-CZ" sz="1600" dirty="0"/>
              <a:t>a další grafické objekty </a:t>
            </a:r>
            <a:r>
              <a:rPr lang="ru-RU" sz="1600" dirty="0"/>
              <a:t>jsou součástí prostředků výukového sw </a:t>
            </a:r>
            <a:r>
              <a:rPr lang="cs-CZ" sz="1600" dirty="0"/>
              <a:t>Smart Notebook a MS Office</a:t>
            </a:r>
          </a:p>
          <a:p>
            <a:pPr marL="0" indent="0" algn="ctr">
              <a:buFont typeface="Arial" charset="0"/>
              <a:buNone/>
              <a:defRPr/>
            </a:pPr>
            <a:endParaRPr lang="cs-CZ" sz="1000" dirty="0"/>
          </a:p>
          <a:p>
            <a:pPr marL="0" indent="0" algn="ctr">
              <a:buFont typeface="Arial" charset="0"/>
              <a:buNone/>
              <a:defRPr/>
            </a:pPr>
            <a:endParaRPr lang="cs-CZ" sz="1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4232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585</Words>
  <Application>Microsoft Office PowerPoint</Application>
  <PresentationFormat>Předvádění na obrazovce (4:3)</PresentationFormat>
  <Paragraphs>105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Motiv sady Office</vt:lpstr>
      <vt:lpstr>Obchodní akademie, Střední odborná škola  a Jazyková škola s právem státní jazykové zkoušky,  Hradec Králové</vt:lpstr>
      <vt:lpstr>   SVALOVÁ SOUSTAVA</vt:lpstr>
      <vt:lpstr>    SVALOVÁ SOUSTAVA</vt:lpstr>
      <vt:lpstr>    SVALOVÁ SOUSTAVA</vt:lpstr>
      <vt:lpstr>    SVALOVÁ SOUSTAVA</vt:lpstr>
      <vt:lpstr>    SVALOVÁ SOUSTAVA</vt:lpstr>
      <vt:lpstr>    SVALOVÁ SOUSTAVA</vt:lpstr>
      <vt:lpstr>    SVALOVÁ SOUSTAVA</vt:lpstr>
      <vt:lpstr>    SVALOVÁ SOUSTAVA</vt:lpstr>
      <vt:lpstr>    SVALOVÁ SOUSTAVA</vt:lpstr>
      <vt:lpstr>POUŽITÁ LITERATURA A ZDROJE</vt:lpstr>
      <vt:lpstr>POUŽITÁ LITERATURA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Svobodová Šárka</dc:creator>
  <cp:lastModifiedBy>Lukáš Hardubej</cp:lastModifiedBy>
  <cp:revision>16</cp:revision>
  <dcterms:created xsi:type="dcterms:W3CDTF">2014-01-07T12:39:58Z</dcterms:created>
  <dcterms:modified xsi:type="dcterms:W3CDTF">2014-01-29T17:44:47Z</dcterms:modified>
</cp:coreProperties>
</file>