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0" r:id="rId3"/>
    <p:sldId id="266" r:id="rId4"/>
    <p:sldId id="257" r:id="rId5"/>
    <p:sldId id="259" r:id="rId6"/>
    <p:sldId id="261" r:id="rId7"/>
    <p:sldId id="262" r:id="rId8"/>
    <p:sldId id="267" r:id="rId9"/>
    <p:sldId id="263" r:id="rId10"/>
    <p:sldId id="269" r:id="rId11"/>
    <p:sldId id="264" r:id="rId12"/>
    <p:sldId id="268" r:id="rId13"/>
    <p:sldId id="271" r:id="rId14"/>
    <p:sldId id="27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13" autoAdjust="0"/>
    <p:restoredTop sz="94660"/>
  </p:normalViewPr>
  <p:slideViewPr>
    <p:cSldViewPr>
      <p:cViewPr varScale="1">
        <p:scale>
          <a:sx n="66" d="100"/>
          <a:sy n="66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530C-5BBB-41B7-AFBC-6E68D040F33C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5EF07-9E0F-47E3-9148-B2D56F5D4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42793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530C-5BBB-41B7-AFBC-6E68D040F33C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5EF07-9E0F-47E3-9148-B2D56F5D4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303320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530C-5BBB-41B7-AFBC-6E68D040F33C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5EF07-9E0F-47E3-9148-B2D56F5D4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124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530C-5BBB-41B7-AFBC-6E68D040F33C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5EF07-9E0F-47E3-9148-B2D56F5D4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7536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530C-5BBB-41B7-AFBC-6E68D040F33C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5EF07-9E0F-47E3-9148-B2D56F5D4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4294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530C-5BBB-41B7-AFBC-6E68D040F33C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5EF07-9E0F-47E3-9148-B2D56F5D4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31478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530C-5BBB-41B7-AFBC-6E68D040F33C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5EF07-9E0F-47E3-9148-B2D56F5D4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85029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530C-5BBB-41B7-AFBC-6E68D040F33C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5EF07-9E0F-47E3-9148-B2D56F5D4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623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530C-5BBB-41B7-AFBC-6E68D040F33C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5EF07-9E0F-47E3-9148-B2D56F5D4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0037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530C-5BBB-41B7-AFBC-6E68D040F33C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5EF07-9E0F-47E3-9148-B2D56F5D4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00552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C8530C-5BBB-41B7-AFBC-6E68D040F33C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35EF07-9E0F-47E3-9148-B2D56F5D4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525906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76BC51-B760-473A-B474-B29118D45ED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B1264B-688F-490D-9D59-D34893E3536B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41448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B58147-6D5C-4CBF-B894-8975B813EF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FFBAD-6956-4E19-845C-3F87118A0DA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674222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6947F4-0BFD-49E7-90D0-100976FC624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A73331-5495-4756-BF4D-5CC6B4B41C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4216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F8DD4E-9567-4168-8F33-600D6E6BA2C5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B0F4D4-B2CD-4CDF-BD46-8E739BB5C88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63235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046CE3-5408-4C21-826F-4CD01DFA844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F9A2A-D04E-4028-9A2C-7AF36A60B11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558545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464ADE-1582-4A17-8E23-4A426779E08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4D3264-02E9-402F-B279-E8B3846BFC3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173442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58CE1-3C2D-4207-8395-E6A936E6CCD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917073-3E5C-4462-BA24-F5D5E2AD4F0A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384996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8BA93E-8701-43F7-9BF4-D8DE06A32CB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8F755-76BD-45E2-B7F6-FC98C1D9121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683879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EC8DD-DA65-4035-AABB-B1136FE4E5A6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9F2624-CEB7-4F95-ACFF-4F8CDC1F150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471421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A65B6D-DD00-4513-8EDA-5A6956574ED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4870DA-EB8C-4942-8EF1-E22498A99F76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014670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1F9A5B-23BC-48BF-940E-7407BC0B054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BCFAA-B0D5-413C-863A-7C3408AF9F1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3796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C8530C-5BBB-41B7-AFBC-6E68D040F33C}" type="datetimeFigureOut">
              <a:rPr lang="cs-CZ" smtClean="0"/>
              <a:t>13.1.2014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35EF07-9E0F-47E3-9148-B2D56F5D43E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808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B1BBFA5-CB5F-488C-8023-DE4F9F3D42F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13.1.2014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5F91C1E-35F7-48DD-9182-7A930F0AAB7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64534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sz="2000" b="1" smtClean="0">
                <a:latin typeface="Arial" charset="0"/>
                <a:cs typeface="Arial" charset="0"/>
              </a:rPr>
            </a:br>
            <a:r>
              <a:rPr 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5397102"/>
              </p:ext>
            </p:extLst>
          </p:nvPr>
        </p:nvGraphicFramePr>
        <p:xfrm>
          <a:off x="250825" y="2781300"/>
          <a:ext cx="8569325" cy="397193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Mgr. Šárka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Svobodová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VY_32_INOVACE_8_BIOLOGIE_</a:t>
                      </a:r>
                      <a:r>
                        <a:rPr lang="en-US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0</a:t>
                      </a: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en-US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  <a:p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Druhy</a:t>
                      </a:r>
                      <a:r>
                        <a:rPr lang="cs-CZ" sz="1800" b="1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tkání</a:t>
                      </a:r>
                      <a:endParaRPr lang="cs-CZ" sz="1800" b="1" dirty="0" smtClean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Biologie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1.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Listopad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Přehled o uspořádání lidského těla a druzích tkání.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14"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Výklad nového učiva.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30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822300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				TKÁNĚ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63885"/>
            <a:ext cx="8229600" cy="752947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STAVBA TĚL ŽIVOČICHŮ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F:\CamScanner\.images\KE55R92tHYLf1bSQJPyCHR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215" y="1916832"/>
            <a:ext cx="8229600" cy="41044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01215" y="5987142"/>
            <a:ext cx="51845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 Buňka kostní – kosterní soustava </a:t>
            </a:r>
            <a:r>
              <a:rPr lang="en-US" sz="1400" dirty="0" smtClean="0"/>
              <a:t>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004530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3905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                              TKÁNĚ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3600" b="1" dirty="0" smtClean="0"/>
              <a:t>STAVBA TĚL ŽIVOČICHŮ</a:t>
            </a:r>
          </a:p>
          <a:p>
            <a:r>
              <a:rPr lang="cs-CZ" b="1" dirty="0" smtClean="0"/>
              <a:t>buňka</a:t>
            </a:r>
            <a:r>
              <a:rPr lang="cs-CZ" dirty="0" smtClean="0"/>
              <a:t> </a:t>
            </a:r>
            <a:r>
              <a:rPr lang="cs-CZ" dirty="0" smtClean="0"/>
              <a:t>- </a:t>
            </a:r>
            <a:r>
              <a:rPr lang="cs-CZ" dirty="0" smtClean="0"/>
              <a:t>kostní buňka</a:t>
            </a:r>
          </a:p>
          <a:p>
            <a:r>
              <a:rPr lang="cs-CZ" b="1" dirty="0" smtClean="0"/>
              <a:t>tkáň</a:t>
            </a:r>
            <a:r>
              <a:rPr lang="cs-CZ" dirty="0" smtClean="0"/>
              <a:t> - kostní tkáň</a:t>
            </a:r>
          </a:p>
          <a:p>
            <a:r>
              <a:rPr lang="cs-CZ" b="1" dirty="0"/>
              <a:t>o</a:t>
            </a:r>
            <a:r>
              <a:rPr lang="cs-CZ" b="1" dirty="0" smtClean="0"/>
              <a:t>rgán</a:t>
            </a:r>
            <a:r>
              <a:rPr lang="cs-CZ" dirty="0" smtClean="0"/>
              <a:t> - kost</a:t>
            </a:r>
          </a:p>
          <a:p>
            <a:r>
              <a:rPr lang="cs-CZ" b="1" dirty="0"/>
              <a:t>o</a:t>
            </a:r>
            <a:r>
              <a:rPr lang="cs-CZ" b="1" dirty="0" smtClean="0"/>
              <a:t>rgánová soustava </a:t>
            </a:r>
            <a:r>
              <a:rPr lang="cs-CZ" dirty="0"/>
              <a:t>-</a:t>
            </a:r>
            <a:r>
              <a:rPr lang="cs-CZ" dirty="0" smtClean="0"/>
              <a:t> </a:t>
            </a:r>
            <a:r>
              <a:rPr lang="cs-CZ" dirty="0" smtClean="0"/>
              <a:t>kosterní soustava</a:t>
            </a:r>
          </a:p>
          <a:p>
            <a:r>
              <a:rPr lang="cs-CZ" b="1" dirty="0" smtClean="0"/>
              <a:t>organismus</a:t>
            </a:r>
            <a:r>
              <a:rPr lang="cs-CZ" dirty="0" smtClean="0"/>
              <a:t> - člověk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6896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856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				TKÁNĚ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5266928" cy="4525963"/>
          </a:xfrm>
        </p:spPr>
        <p:txBody>
          <a:bodyPr>
            <a:normAutofit/>
          </a:bodyPr>
          <a:lstStyle/>
          <a:p>
            <a:pPr marL="0" indent="0">
              <a:lnSpc>
                <a:spcPts val="4000"/>
              </a:lnSpc>
              <a:buNone/>
            </a:pPr>
            <a:r>
              <a:rPr lang="cs-CZ" sz="3900" b="1" dirty="0" smtClean="0"/>
              <a:t>Druhy tkání</a:t>
            </a:r>
            <a:r>
              <a:rPr lang="cs-CZ" sz="3900" b="1" dirty="0" smtClean="0"/>
              <a:t>:</a:t>
            </a:r>
          </a:p>
          <a:p>
            <a:pPr marL="514350" indent="-514350">
              <a:lnSpc>
                <a:spcPts val="4000"/>
              </a:lnSpc>
              <a:buAutoNum type="alphaUcParenR"/>
            </a:pPr>
            <a:r>
              <a:rPr lang="cs-CZ" b="1" dirty="0" smtClean="0"/>
              <a:t>EPITELOVÁ </a:t>
            </a:r>
            <a:r>
              <a:rPr lang="cs-CZ" b="1" dirty="0" smtClean="0"/>
              <a:t>TKÁŇ</a:t>
            </a:r>
          </a:p>
          <a:p>
            <a:pPr marL="0" indent="0">
              <a:lnSpc>
                <a:spcPts val="4000"/>
              </a:lnSpc>
              <a:buNone/>
            </a:pPr>
            <a:r>
              <a:rPr lang="cs-CZ" dirty="0" smtClean="0"/>
              <a:t>Dle tvaru buněk rozlišujeme </a:t>
            </a:r>
            <a:r>
              <a:rPr lang="cs-CZ" b="1" dirty="0" smtClean="0"/>
              <a:t>epitel</a:t>
            </a:r>
            <a:r>
              <a:rPr lang="cs-CZ" dirty="0" smtClean="0"/>
              <a:t>:</a:t>
            </a:r>
          </a:p>
          <a:p>
            <a:pPr>
              <a:lnSpc>
                <a:spcPts val="4000"/>
              </a:lnSpc>
            </a:pPr>
            <a:r>
              <a:rPr lang="cs-CZ" dirty="0" smtClean="0"/>
              <a:t>dlaždicový </a:t>
            </a:r>
            <a:r>
              <a:rPr lang="cs-CZ" dirty="0" smtClean="0"/>
              <a:t>(plochý)-a</a:t>
            </a:r>
          </a:p>
          <a:p>
            <a:pPr>
              <a:lnSpc>
                <a:spcPts val="4000"/>
              </a:lnSpc>
            </a:pPr>
            <a:r>
              <a:rPr lang="cs-CZ" dirty="0" smtClean="0"/>
              <a:t>krychlový </a:t>
            </a:r>
            <a:r>
              <a:rPr lang="cs-CZ" dirty="0" smtClean="0"/>
              <a:t>(kubický)-b</a:t>
            </a:r>
          </a:p>
          <a:p>
            <a:pPr>
              <a:lnSpc>
                <a:spcPts val="4000"/>
              </a:lnSpc>
            </a:pPr>
            <a:r>
              <a:rPr lang="cs-CZ" dirty="0" smtClean="0"/>
              <a:t>cylindrický </a:t>
            </a:r>
            <a:r>
              <a:rPr lang="cs-CZ" dirty="0" smtClean="0"/>
              <a:t>(válcový)-c</a:t>
            </a:r>
            <a:endParaRPr lang="cs-CZ" dirty="0"/>
          </a:p>
        </p:txBody>
      </p:sp>
      <p:pic>
        <p:nvPicPr>
          <p:cNvPr id="4098" name="Picture 2" descr="F:\CamScanner\.images\hCb7YWBQfg6eCabACEg1XR60 – kopie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628800"/>
            <a:ext cx="2805526" cy="4594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12160" y="6293924"/>
            <a:ext cx="295232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Obr.2  Epitel</a:t>
            </a:r>
            <a:r>
              <a:rPr lang="en-US" sz="1400" dirty="0" smtClean="0"/>
              <a:t> [</a:t>
            </a:r>
            <a:r>
              <a:rPr lang="cs-CZ" sz="1400" dirty="0" smtClean="0"/>
              <a:t>4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986638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                        TKÁNĚ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54461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500" b="1" dirty="0" smtClean="0"/>
              <a:t>Dle funkce rozlišujeme epitel:</a:t>
            </a:r>
            <a:endParaRPr lang="cs-CZ" sz="5100" b="1" dirty="0" smtClean="0"/>
          </a:p>
          <a:p>
            <a:r>
              <a:rPr lang="cs-CZ" sz="2800" dirty="0" smtClean="0"/>
              <a:t>krycí</a:t>
            </a:r>
          </a:p>
          <a:p>
            <a:r>
              <a:rPr lang="cs-CZ" sz="2800" dirty="0"/>
              <a:t>r</a:t>
            </a:r>
            <a:r>
              <a:rPr lang="cs-CZ" sz="2800" dirty="0" smtClean="0"/>
              <a:t>esorpční</a:t>
            </a:r>
          </a:p>
          <a:p>
            <a:r>
              <a:rPr lang="cs-CZ" sz="2800" dirty="0"/>
              <a:t>ř</a:t>
            </a:r>
            <a:r>
              <a:rPr lang="cs-CZ" sz="2800" dirty="0" smtClean="0"/>
              <a:t>asinkový</a:t>
            </a:r>
          </a:p>
          <a:p>
            <a:r>
              <a:rPr lang="cs-CZ" sz="2800" dirty="0"/>
              <a:t>s</a:t>
            </a:r>
            <a:r>
              <a:rPr lang="cs-CZ" sz="2800" dirty="0" smtClean="0"/>
              <a:t>myslový</a:t>
            </a:r>
          </a:p>
          <a:p>
            <a:r>
              <a:rPr lang="cs-CZ" sz="2800" dirty="0"/>
              <a:t>ž</a:t>
            </a:r>
            <a:r>
              <a:rPr lang="cs-CZ" sz="2800" dirty="0" smtClean="0"/>
              <a:t>lázový</a:t>
            </a:r>
          </a:p>
          <a:p>
            <a:r>
              <a:rPr lang="cs-CZ" sz="2800" dirty="0" smtClean="0"/>
              <a:t>pigmentový</a:t>
            </a:r>
          </a:p>
          <a:p>
            <a:endParaRPr lang="cs-CZ" sz="2800" dirty="0" smtClean="0"/>
          </a:p>
          <a:p>
            <a:pPr marL="0" indent="0">
              <a:buNone/>
            </a:pPr>
            <a:r>
              <a:rPr lang="cs-CZ" sz="3500" b="1" dirty="0"/>
              <a:t>Dle počtu vrstev rozlišujeme </a:t>
            </a:r>
            <a:r>
              <a:rPr lang="cs-CZ" sz="3500" b="1" dirty="0" smtClean="0"/>
              <a:t>epitel</a:t>
            </a:r>
            <a:r>
              <a:rPr lang="cs-CZ" sz="3500" b="1" dirty="0"/>
              <a:t>:</a:t>
            </a:r>
          </a:p>
          <a:p>
            <a:r>
              <a:rPr lang="cs-CZ" sz="3100" dirty="0" smtClean="0"/>
              <a:t>jednovrstevný </a:t>
            </a:r>
            <a:endParaRPr lang="cs-CZ" sz="3100" dirty="0"/>
          </a:p>
          <a:p>
            <a:r>
              <a:rPr lang="cs-CZ" sz="3100" dirty="0" smtClean="0"/>
              <a:t>víceřadý</a:t>
            </a:r>
            <a:endParaRPr lang="cs-CZ" sz="3100" dirty="0"/>
          </a:p>
          <a:p>
            <a:r>
              <a:rPr lang="cs-CZ" sz="3100" dirty="0" smtClean="0"/>
              <a:t>vrstevnatý</a:t>
            </a:r>
            <a:endParaRPr lang="cs-CZ" sz="3100" dirty="0"/>
          </a:p>
          <a:p>
            <a:r>
              <a:rPr lang="cs-CZ" sz="3100" dirty="0" smtClean="0"/>
              <a:t>přechodný</a:t>
            </a:r>
            <a:endParaRPr lang="cs-CZ" sz="3100" dirty="0"/>
          </a:p>
          <a:p>
            <a:pPr marL="0" indent="0">
              <a:buNone/>
            </a:pPr>
            <a:endParaRPr lang="cs-CZ" sz="5900" dirty="0"/>
          </a:p>
        </p:txBody>
      </p:sp>
    </p:spTree>
    <p:extLst>
      <p:ext uri="{BB962C8B-B14F-4D97-AF65-F5344CB8AC3E}">
        <p14:creationId xmlns:p14="http://schemas.microsoft.com/office/powerpoint/2010/main" val="41867307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-609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			TKÁNĚ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B)</a:t>
            </a:r>
            <a:r>
              <a:rPr lang="cs-CZ" dirty="0" smtClean="0"/>
              <a:t> </a:t>
            </a:r>
            <a:r>
              <a:rPr lang="cs-CZ" b="1" dirty="0" smtClean="0"/>
              <a:t>POJIVOVÁ TKÁŇ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Pojiva výplňová a oporná:</a:t>
            </a:r>
          </a:p>
          <a:p>
            <a:pPr marL="514350" indent="-514350">
              <a:buAutoNum type="arabicParenR"/>
            </a:pPr>
            <a:r>
              <a:rPr lang="cs-CZ" b="1" dirty="0" smtClean="0"/>
              <a:t>VAZIVO</a:t>
            </a:r>
          </a:p>
          <a:p>
            <a:r>
              <a:rPr lang="cs-CZ" dirty="0" smtClean="0"/>
              <a:t>řídké </a:t>
            </a:r>
            <a:r>
              <a:rPr lang="cs-CZ" dirty="0" smtClean="0"/>
              <a:t>(viz obr. a</a:t>
            </a:r>
            <a:r>
              <a:rPr lang="cs-CZ" dirty="0" smtClean="0"/>
              <a:t>)</a:t>
            </a:r>
          </a:p>
          <a:p>
            <a:r>
              <a:rPr lang="cs-CZ" dirty="0"/>
              <a:t>e</a:t>
            </a:r>
            <a:r>
              <a:rPr lang="cs-CZ" dirty="0" smtClean="0"/>
              <a:t>lastické </a:t>
            </a:r>
            <a:r>
              <a:rPr lang="cs-CZ" dirty="0" smtClean="0"/>
              <a:t>(viz obr. b</a:t>
            </a:r>
            <a:r>
              <a:rPr lang="cs-CZ" dirty="0"/>
              <a:t>)</a:t>
            </a:r>
          </a:p>
          <a:p>
            <a:r>
              <a:rPr lang="cs-CZ" dirty="0"/>
              <a:t>t</a:t>
            </a:r>
            <a:r>
              <a:rPr lang="cs-CZ" dirty="0" smtClean="0"/>
              <a:t>uhé </a:t>
            </a:r>
            <a:r>
              <a:rPr lang="cs-CZ" dirty="0" smtClean="0"/>
              <a:t>(viz obr. c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6146" name="Picture 2" descr="F:\CamScanner\.images\U0MMKC7EH867XPM3BRgQFLJ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693340"/>
            <a:ext cx="3455368" cy="3103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92080" y="5797314"/>
            <a:ext cx="345638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3 Vazivo</a:t>
            </a:r>
            <a:r>
              <a:rPr lang="en-US" sz="1400" dirty="0" smtClean="0"/>
              <a:t> [</a:t>
            </a:r>
            <a:r>
              <a:rPr lang="cs-CZ" sz="1400" dirty="0" smtClean="0"/>
              <a:t>4</a:t>
            </a:r>
            <a:r>
              <a:rPr lang="en-US" sz="1400" dirty="0" smtClean="0"/>
              <a:t> ]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01608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3125" y="0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			TKÁNĚ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3"/>
            <a:ext cx="8229600" cy="3672408"/>
          </a:xfrm>
        </p:spPr>
        <p:txBody>
          <a:bodyPr/>
          <a:lstStyle/>
          <a:p>
            <a:pPr marL="0" indent="0">
              <a:buNone/>
            </a:pPr>
            <a:r>
              <a:rPr lang="cs-CZ" b="1" dirty="0"/>
              <a:t>B)</a:t>
            </a:r>
            <a:r>
              <a:rPr lang="cs-CZ" dirty="0"/>
              <a:t> </a:t>
            </a:r>
            <a:r>
              <a:rPr lang="cs-CZ" b="1" dirty="0"/>
              <a:t>POJIVOVÁ TKÁŇ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Pojiva výplňová a oporná:</a:t>
            </a:r>
          </a:p>
          <a:p>
            <a:pPr marL="0" indent="0">
              <a:buNone/>
            </a:pPr>
            <a:r>
              <a:rPr lang="cs-CZ" b="1" dirty="0" smtClean="0"/>
              <a:t>2</a:t>
            </a:r>
            <a:r>
              <a:rPr lang="cs-CZ" b="1" dirty="0"/>
              <a:t>) CHRUPAVKA</a:t>
            </a:r>
          </a:p>
          <a:p>
            <a:r>
              <a:rPr lang="cs-CZ" dirty="0" smtClean="0"/>
              <a:t>sklovitá (viz obr. a</a:t>
            </a:r>
            <a:r>
              <a:rPr lang="cs-CZ" dirty="0" smtClean="0"/>
              <a:t>) </a:t>
            </a:r>
            <a:endParaRPr lang="cs-CZ" dirty="0"/>
          </a:p>
          <a:p>
            <a:r>
              <a:rPr lang="cs-CZ" dirty="0"/>
              <a:t>e</a:t>
            </a:r>
            <a:r>
              <a:rPr lang="cs-CZ" dirty="0" smtClean="0"/>
              <a:t>lastická </a:t>
            </a:r>
            <a:r>
              <a:rPr lang="cs-CZ" dirty="0" smtClean="0"/>
              <a:t>(viz obr. b</a:t>
            </a:r>
            <a:r>
              <a:rPr lang="cs-CZ" dirty="0" smtClean="0"/>
              <a:t>)</a:t>
            </a:r>
            <a:endParaRPr lang="cs-CZ" dirty="0"/>
          </a:p>
          <a:p>
            <a:r>
              <a:rPr lang="cs-CZ" dirty="0"/>
              <a:t>v</a:t>
            </a:r>
            <a:r>
              <a:rPr lang="cs-CZ" dirty="0" smtClean="0"/>
              <a:t>azivová </a:t>
            </a:r>
            <a:r>
              <a:rPr lang="cs-CZ" dirty="0" smtClean="0"/>
              <a:t>(viz obr. c</a:t>
            </a:r>
            <a:r>
              <a:rPr lang="cs-CZ" dirty="0" smtClean="0"/>
              <a:t>)</a:t>
            </a:r>
            <a:endParaRPr lang="cs-CZ" dirty="0"/>
          </a:p>
          <a:p>
            <a:endParaRPr lang="cs-CZ" dirty="0"/>
          </a:p>
        </p:txBody>
      </p:sp>
      <p:pic>
        <p:nvPicPr>
          <p:cNvPr id="7170" name="Picture 2" descr="F:\CamScanner\.images\QTABBUBMXPH4Lg54bKDyKSt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4522" y="3284984"/>
            <a:ext cx="5112568" cy="3046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75493" y="6331210"/>
            <a:ext cx="27363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 err="1" smtClean="0"/>
              <a:t>Obr</a:t>
            </a:r>
            <a:r>
              <a:rPr lang="en-US" sz="1400" dirty="0" smtClean="0"/>
              <a:t>. </a:t>
            </a:r>
            <a:r>
              <a:rPr lang="cs-CZ" sz="1400" dirty="0" smtClean="0"/>
              <a:t>4 Chrupavka </a:t>
            </a:r>
            <a:r>
              <a:rPr lang="en-US" sz="1400" dirty="0" smtClean="0"/>
              <a:t>[</a:t>
            </a:r>
            <a:r>
              <a:rPr lang="cs-CZ" sz="1400" dirty="0" smtClean="0"/>
              <a:t>4</a:t>
            </a:r>
            <a:r>
              <a:rPr lang="en-US" sz="1400" dirty="0" smtClean="0"/>
              <a:t>] 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353942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3905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			TKÁNĚ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b="1" dirty="0"/>
              <a:t>B)</a:t>
            </a:r>
            <a:r>
              <a:rPr lang="cs-CZ" sz="3600" dirty="0"/>
              <a:t> </a:t>
            </a:r>
            <a:r>
              <a:rPr lang="cs-CZ" sz="3600" b="1" dirty="0"/>
              <a:t>POJIVOVÁ TKÁŇ</a:t>
            </a:r>
          </a:p>
          <a:p>
            <a:pPr marL="0" indent="0">
              <a:buNone/>
            </a:pPr>
            <a:r>
              <a:rPr lang="cs-CZ" dirty="0">
                <a:solidFill>
                  <a:srgbClr val="FF0000"/>
                </a:solidFill>
              </a:rPr>
              <a:t>Pojiva výplňová a oporná:</a:t>
            </a:r>
          </a:p>
          <a:p>
            <a:pPr marL="0" indent="0">
              <a:buNone/>
            </a:pPr>
            <a:r>
              <a:rPr lang="cs-CZ" b="1" dirty="0" smtClean="0"/>
              <a:t>3) KOST</a:t>
            </a:r>
          </a:p>
          <a:p>
            <a:r>
              <a:rPr lang="cs-CZ" dirty="0" smtClean="0"/>
              <a:t>kompaktní (hutná)</a:t>
            </a:r>
          </a:p>
          <a:p>
            <a:r>
              <a:rPr lang="cs-CZ" dirty="0"/>
              <a:t>h</a:t>
            </a:r>
            <a:r>
              <a:rPr lang="cs-CZ" dirty="0" smtClean="0"/>
              <a:t>oubovitá (spongiózní)</a:t>
            </a:r>
          </a:p>
          <a:p>
            <a:pPr marL="0" indent="0">
              <a:buNone/>
            </a:pPr>
            <a:r>
              <a:rPr lang="cs-CZ" b="1" dirty="0" smtClean="0"/>
              <a:t>4) ZUBNÍ TKÁŇ</a:t>
            </a:r>
          </a:p>
          <a:p>
            <a:pPr marL="0" indent="0">
              <a:buNone/>
            </a:pPr>
            <a:endParaRPr lang="cs-CZ" b="1" dirty="0" smtClean="0"/>
          </a:p>
        </p:txBody>
      </p:sp>
      <p:pic>
        <p:nvPicPr>
          <p:cNvPr id="2050" name="Picture 2" descr="F:\CamScanner\.images\M0LtDU4U1Bh9bTe6V0JtAEy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4415925"/>
            <a:ext cx="4243231" cy="1749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88024" y="6232212"/>
            <a:ext cx="309634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Obr.5   Kostní tkáň</a:t>
            </a:r>
            <a:r>
              <a:rPr lang="en-US" sz="1400" dirty="0" smtClean="0"/>
              <a:t> [</a:t>
            </a:r>
            <a:r>
              <a:rPr lang="cs-CZ" sz="1400" dirty="0" smtClean="0"/>
              <a:t>4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735582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3905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		TKÁNĚ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B)</a:t>
            </a:r>
            <a:r>
              <a:rPr lang="cs-CZ" dirty="0"/>
              <a:t> </a:t>
            </a:r>
            <a:r>
              <a:rPr lang="cs-CZ" b="1" dirty="0"/>
              <a:t>POJIVOVÁ TKÁŇ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Pojiva </a:t>
            </a:r>
            <a:r>
              <a:rPr lang="cs-CZ" dirty="0">
                <a:solidFill>
                  <a:srgbClr val="FF0000"/>
                </a:solidFill>
              </a:rPr>
              <a:t>trofická</a:t>
            </a:r>
            <a:r>
              <a:rPr lang="cs-CZ" dirty="0"/>
              <a:t>: </a:t>
            </a:r>
            <a:r>
              <a:rPr lang="cs-CZ" b="1" dirty="0"/>
              <a:t>TĚLNÍ TEKUTINY</a:t>
            </a:r>
          </a:p>
          <a:p>
            <a:r>
              <a:rPr lang="cs-CZ" dirty="0"/>
              <a:t>krev</a:t>
            </a:r>
          </a:p>
          <a:p>
            <a:r>
              <a:rPr lang="cs-CZ" dirty="0"/>
              <a:t>míza</a:t>
            </a:r>
          </a:p>
          <a:p>
            <a:r>
              <a:rPr lang="cs-CZ" dirty="0"/>
              <a:t>tkáňový mok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3" descr="F:\CamScanner\.images\RPLHVdfKbbP4WLRdydAUD9gF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940" y="3140968"/>
            <a:ext cx="3695013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060940" y="6290411"/>
            <a:ext cx="188372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Obr.6   </a:t>
            </a:r>
            <a:r>
              <a:rPr lang="cs-CZ" sz="1400" dirty="0"/>
              <a:t>Krevní </a:t>
            </a:r>
            <a:r>
              <a:rPr lang="cs-CZ" sz="1400" dirty="0" smtClean="0"/>
              <a:t>buňky</a:t>
            </a:r>
            <a:r>
              <a:rPr lang="en-US" sz="1400" dirty="0" smtClean="0"/>
              <a:t> [</a:t>
            </a:r>
            <a:r>
              <a:rPr lang="cs-CZ" sz="1400" dirty="0"/>
              <a:t>5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97191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			TKÁNĚ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" y="1072305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C</a:t>
            </a:r>
            <a:r>
              <a:rPr lang="cs-CZ" b="1" dirty="0" smtClean="0"/>
              <a:t>) SVALOVÁ TKÁŇ</a:t>
            </a:r>
          </a:p>
          <a:p>
            <a:r>
              <a:rPr lang="cs-CZ" dirty="0" smtClean="0"/>
              <a:t>hladká </a:t>
            </a:r>
            <a:r>
              <a:rPr lang="cs-CZ" dirty="0" smtClean="0"/>
              <a:t>(viz obr. a</a:t>
            </a:r>
            <a:r>
              <a:rPr lang="cs-CZ" dirty="0" smtClean="0"/>
              <a:t>)</a:t>
            </a:r>
          </a:p>
          <a:p>
            <a:r>
              <a:rPr lang="cs-CZ" dirty="0" smtClean="0"/>
              <a:t>příčně </a:t>
            </a:r>
            <a:r>
              <a:rPr lang="cs-CZ" dirty="0" smtClean="0"/>
              <a:t>pruhovaná (viz obr. b</a:t>
            </a:r>
            <a:r>
              <a:rPr lang="cs-CZ" dirty="0" smtClean="0"/>
              <a:t>)</a:t>
            </a:r>
          </a:p>
          <a:p>
            <a:r>
              <a:rPr lang="cs-CZ" dirty="0" smtClean="0"/>
              <a:t>srdeční </a:t>
            </a:r>
            <a:r>
              <a:rPr lang="cs-CZ" dirty="0" smtClean="0"/>
              <a:t>(viz obr. c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1026" name="Picture 2" descr="F:\CamScanner\.images\4E2H1a50R13B9b8aTAt5d5RN – kopi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2911806" y="1848835"/>
            <a:ext cx="2888342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87624" y="6461357"/>
            <a:ext cx="331236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Obr.7  Svalová tkáň</a:t>
            </a:r>
            <a:r>
              <a:rPr lang="en-US" sz="1400" dirty="0" smtClean="0"/>
              <a:t> [</a:t>
            </a:r>
            <a:r>
              <a:rPr lang="cs-CZ" sz="1400" dirty="0" smtClean="0"/>
              <a:t>1</a:t>
            </a:r>
            <a:r>
              <a:rPr lang="en-US" sz="1400" dirty="0" smtClean="0"/>
              <a:t> 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2908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8229600" cy="1143000"/>
          </a:xfrm>
        </p:spPr>
        <p:txBody>
          <a:bodyPr/>
          <a:lstStyle/>
          <a:p>
            <a:pPr algn="r"/>
            <a:r>
              <a:rPr lang="cs-CZ" b="1" dirty="0" smtClean="0">
                <a:solidFill>
                  <a:srgbClr val="0070C0"/>
                </a:solidFill>
              </a:rPr>
              <a:t>			TKÁNĚ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/>
              <a:t>D) NERVOVÁ TKÁŇ</a:t>
            </a:r>
          </a:p>
          <a:p>
            <a:pPr marL="0" indent="0">
              <a:buNone/>
            </a:pPr>
            <a:r>
              <a:rPr lang="cs-CZ" dirty="0"/>
              <a:t>složena z</a:t>
            </a:r>
            <a:r>
              <a:rPr lang="cs-CZ" dirty="0" smtClean="0"/>
              <a:t>: </a:t>
            </a:r>
            <a:endParaRPr lang="cs-CZ" dirty="0"/>
          </a:p>
          <a:p>
            <a:r>
              <a:rPr lang="cs-CZ" b="1" dirty="0"/>
              <a:t>neuronů</a:t>
            </a:r>
          </a:p>
          <a:p>
            <a:r>
              <a:rPr lang="cs-CZ" b="1" dirty="0"/>
              <a:t>gliové buňky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8194" name="Picture 2" descr="F:\CamScanner\.images\4E2H1a50R13B9b8aTAt5d5R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6075" y="1268760"/>
            <a:ext cx="3010699" cy="5040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56075" y="6309320"/>
            <a:ext cx="265065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8  Nervová tkáň</a:t>
            </a:r>
            <a:r>
              <a:rPr lang="en-US" sz="1400" dirty="0" smtClean="0"/>
              <a:t> [</a:t>
            </a:r>
            <a:r>
              <a:rPr lang="cs-CZ" sz="1400" dirty="0" smtClean="0"/>
              <a:t>1</a:t>
            </a:r>
            <a:r>
              <a:rPr lang="en-US" sz="1400" dirty="0" smtClean="0"/>
              <a:t>]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6738761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620303" y="1628800"/>
            <a:ext cx="6491288" cy="854968"/>
          </a:xfrm>
        </p:spPr>
        <p:txBody>
          <a:bodyPr/>
          <a:lstStyle/>
          <a:p>
            <a:pPr algn="r"/>
            <a:r>
              <a:rPr lang="cs-CZ" altLang="cs-CZ" sz="3200" b="1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708920"/>
            <a:ext cx="8712968" cy="4437062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800" b="1" dirty="0" smtClean="0"/>
              <a:t>Literatura:</a:t>
            </a:r>
          </a:p>
          <a:p>
            <a:pPr marL="174625" indent="-174625">
              <a:buFont typeface="Arial" pitchFamily="34" charset="0"/>
              <a:buChar char="•"/>
              <a:defRPr/>
            </a:pPr>
            <a:r>
              <a:rPr lang="cs-CZ" sz="1600" dirty="0" smtClean="0"/>
              <a:t>NOVOTNÝ, Ivan a Michal HRUŠKA. </a:t>
            </a:r>
            <a:r>
              <a:rPr lang="cs-CZ" sz="1600" i="1" dirty="0" smtClean="0"/>
              <a:t>Biologie člověka pro gymnázia: učebnice pro střední zdravotnické školy</a:t>
            </a:r>
            <a:r>
              <a:rPr lang="cs-CZ" sz="1600" dirty="0" smtClean="0"/>
              <a:t>. 1. vyd. Praha: Fortuna, 1995, 136 s. 1. vydání. ISBN 80-7168-234-9.</a:t>
            </a:r>
          </a:p>
          <a:p>
            <a:pPr marL="174625" indent="-174625">
              <a:buFont typeface="Arial" pitchFamily="34" charset="0"/>
              <a:buChar char="•"/>
              <a:defRPr/>
            </a:pPr>
            <a:r>
              <a:rPr lang="cs-CZ" sz="1600" dirty="0" smtClean="0"/>
              <a:t>MALÁ, Helena a Josef KLEMENTA. </a:t>
            </a:r>
            <a:r>
              <a:rPr lang="cs-CZ" sz="1600" i="1" dirty="0" smtClean="0"/>
              <a:t>Biologie dětí a dorostu</a:t>
            </a:r>
            <a:r>
              <a:rPr lang="cs-CZ" sz="1600" dirty="0" smtClean="0"/>
              <a:t>. 1. vyd. Praha: Státní pedagogické nakladatelství, </a:t>
            </a:r>
            <a:r>
              <a:rPr lang="cs-CZ" sz="1600" dirty="0" err="1" smtClean="0"/>
              <a:t>n.p</a:t>
            </a:r>
            <a:r>
              <a:rPr lang="cs-CZ" sz="1600" dirty="0" smtClean="0"/>
              <a:t>., 1985, 136 s. 1. vydání.</a:t>
            </a:r>
            <a:endParaRPr lang="en-US" sz="1600" dirty="0" smtClean="0"/>
          </a:p>
          <a:p>
            <a:pPr marL="174625" indent="-174625">
              <a:buFont typeface="Arial" pitchFamily="34" charset="0"/>
              <a:buChar char="•"/>
              <a:defRPr/>
            </a:pPr>
            <a:r>
              <a:rPr lang="cs-CZ" sz="1600" dirty="0"/>
              <a:t>BENEŠOVÁ, Marika a Josef KLEMENTA. </a:t>
            </a:r>
            <a:r>
              <a:rPr lang="cs-CZ" sz="1600" i="1" dirty="0"/>
              <a:t>Odmaturuj z biologie</a:t>
            </a:r>
            <a:r>
              <a:rPr lang="cs-CZ" sz="1600" dirty="0"/>
              <a:t>. Vyd. 1. Brno: </a:t>
            </a:r>
            <a:r>
              <a:rPr lang="cs-CZ" sz="1600" dirty="0" err="1"/>
              <a:t>Didaktis</a:t>
            </a:r>
            <a:r>
              <a:rPr lang="cs-CZ" sz="1600" dirty="0"/>
              <a:t>, 2003, 224 s. 1. vydání. ISBN </a:t>
            </a:r>
            <a:r>
              <a:rPr lang="cs-CZ" sz="1600" dirty="0" smtClean="0"/>
              <a:t>978-80-86285-67-2.</a:t>
            </a:r>
          </a:p>
          <a:p>
            <a:pPr marL="174625" indent="-174625">
              <a:buFont typeface="Arial" pitchFamily="34" charset="0"/>
              <a:buChar char="•"/>
              <a:defRPr/>
            </a:pPr>
            <a:r>
              <a:rPr lang="cs-CZ" sz="1600" dirty="0"/>
              <a:t>DYLEVSKÝ, Ivan a Stanislav TROJAN. </a:t>
            </a:r>
            <a:r>
              <a:rPr lang="cs-CZ" sz="1600" i="1" dirty="0"/>
              <a:t>Somatologie I</a:t>
            </a:r>
            <a:r>
              <a:rPr lang="cs-CZ" sz="1600" dirty="0"/>
              <a:t>. 1990. ISBN 80-201-0026-1. </a:t>
            </a:r>
            <a:endParaRPr lang="cs-CZ" sz="1600" b="1" u="sng" dirty="0"/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40183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>
            <a:spLocks noGrp="1"/>
          </p:cNvSpPr>
          <p:nvPr>
            <p:ph type="title"/>
          </p:nvPr>
        </p:nvSpPr>
        <p:spPr>
          <a:xfrm>
            <a:off x="2620303" y="1628800"/>
            <a:ext cx="6491288" cy="854968"/>
          </a:xfrm>
        </p:spPr>
        <p:txBody>
          <a:bodyPr/>
          <a:lstStyle/>
          <a:p>
            <a:pPr algn="r"/>
            <a:r>
              <a:rPr lang="cs-CZ" altLang="cs-CZ" sz="3200" b="1" dirty="0" smtClean="0"/>
              <a:t>POUŽITÁ LITERATURA A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36912"/>
            <a:ext cx="8784976" cy="396044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1800" b="1" dirty="0" smtClean="0"/>
              <a:t>Obrázky:</a:t>
            </a:r>
            <a:endParaRPr lang="cs-CZ" sz="1800" b="1" dirty="0" smtClean="0"/>
          </a:p>
          <a:p>
            <a:pPr marL="0" indent="0">
              <a:buNone/>
              <a:defRPr/>
            </a:pPr>
            <a:r>
              <a:rPr lang="en-US" sz="1600" dirty="0" smtClean="0"/>
              <a:t>[</a:t>
            </a:r>
            <a:r>
              <a:rPr lang="cs-CZ" sz="1600" dirty="0" smtClean="0"/>
              <a:t>1</a:t>
            </a:r>
            <a:r>
              <a:rPr lang="en-US" sz="1600" dirty="0" smtClean="0"/>
              <a:t>] </a:t>
            </a:r>
            <a:r>
              <a:rPr lang="cs-CZ" sz="1600" dirty="0" smtClean="0"/>
              <a:t>FLEISMANN</a:t>
            </a:r>
            <a:r>
              <a:rPr lang="cs-CZ" sz="1600" dirty="0"/>
              <a:t>, Jaroslav, Rudolf LINC, Petr DOSTÁL a Ludmila ROŠICKÁ. </a:t>
            </a:r>
            <a:r>
              <a:rPr lang="cs-CZ" sz="1600" i="1" dirty="0"/>
              <a:t>Přírodopis: pro 7. ročník základní školy</a:t>
            </a:r>
            <a:r>
              <a:rPr lang="cs-CZ" sz="1600" dirty="0"/>
              <a:t>. 1. vydání. Praha:  Státní pedagogické nakladatelství, 1982. </a:t>
            </a:r>
            <a:endParaRPr lang="en-US" sz="1600" b="1" u="sng" dirty="0"/>
          </a:p>
          <a:p>
            <a:pPr marL="0" indent="0"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4</a:t>
            </a:r>
            <a:r>
              <a:rPr lang="en-US" sz="1600" dirty="0" smtClean="0"/>
              <a:t>]</a:t>
            </a:r>
            <a:r>
              <a:rPr lang="cs-CZ" sz="1600" dirty="0" smtClean="0"/>
              <a:t> </a:t>
            </a:r>
            <a:r>
              <a:rPr lang="cs-CZ" sz="1600" dirty="0"/>
              <a:t>DYLEVSKÝ, Ivan a Stanislav TROJAN. </a:t>
            </a:r>
            <a:r>
              <a:rPr lang="cs-CZ" sz="1600" i="1" dirty="0"/>
              <a:t>Somatologie I</a:t>
            </a:r>
            <a:r>
              <a:rPr lang="cs-CZ" sz="1600" dirty="0"/>
              <a:t>. 1990. ISBN 80-201-0026-1. </a:t>
            </a:r>
            <a:endParaRPr lang="cs-CZ" sz="1600" b="1" u="sng" dirty="0"/>
          </a:p>
          <a:p>
            <a:pPr marL="0" indent="0">
              <a:buNone/>
            </a:pPr>
            <a:r>
              <a:rPr lang="en-US" sz="1600" dirty="0" smtClean="0"/>
              <a:t>[</a:t>
            </a:r>
            <a:r>
              <a:rPr lang="cs-CZ" sz="1600" dirty="0" smtClean="0"/>
              <a:t>5</a:t>
            </a:r>
            <a:r>
              <a:rPr lang="en-US" sz="1600" dirty="0" smtClean="0"/>
              <a:t>]</a:t>
            </a:r>
            <a:r>
              <a:rPr lang="cs-CZ" sz="1600" dirty="0" smtClean="0"/>
              <a:t> </a:t>
            </a:r>
            <a:r>
              <a:rPr lang="cs-CZ" sz="1600" dirty="0"/>
              <a:t>DOBRORUKA, Luděk J. </a:t>
            </a:r>
            <a:r>
              <a:rPr lang="cs-CZ" sz="1600" i="1" dirty="0"/>
              <a:t>Přírodopis: pro 8. ročník základní školy</a:t>
            </a:r>
            <a:r>
              <a:rPr lang="cs-CZ" sz="1600" dirty="0"/>
              <a:t>. ISBN </a:t>
            </a:r>
            <a:r>
              <a:rPr lang="cs-CZ" sz="1600" dirty="0" smtClean="0"/>
              <a:t>80-7183-246-4.</a:t>
            </a:r>
            <a:endParaRPr lang="cs-CZ" sz="1600" b="1" u="sng" dirty="0"/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en-US" sz="1200" dirty="0" smtClean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 smtClean="0"/>
              <a:t>Dílo </a:t>
            </a:r>
            <a:r>
              <a:rPr lang="ru-RU" sz="1600" dirty="0"/>
              <a:t>smí být dále šířeno pod licencí CC BY-SA.</a:t>
            </a:r>
            <a:endParaRPr lang="cs-CZ" sz="16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/>
              <a:t>Materiály jsou určeny pro bezplatné používání pro potřeby výuky a vzdělávání na všech typech škol</a:t>
            </a:r>
            <a:r>
              <a:rPr lang="cs-CZ" sz="1600" dirty="0"/>
              <a:t> </a:t>
            </a:r>
            <a:r>
              <a:rPr lang="ru-RU" sz="1600" dirty="0"/>
              <a:t>a školských zařízení. Jakékoliv další využití podléhá autorskému zákonu.</a:t>
            </a:r>
            <a:r>
              <a:rPr lang="cs-CZ" sz="1600" dirty="0"/>
              <a:t> </a:t>
            </a:r>
            <a:r>
              <a:rPr lang="ru-RU" sz="1600" dirty="0"/>
              <a:t>Všechna neocitovaná autorská díla jsou dílem autora.</a:t>
            </a:r>
            <a:endParaRPr lang="cs-CZ" sz="1600" dirty="0"/>
          </a:p>
          <a:p>
            <a:pPr marL="0" indent="0" algn="ctr">
              <a:buFont typeface="Arial" charset="0"/>
              <a:buNone/>
              <a:defRPr/>
            </a:pPr>
            <a:r>
              <a:rPr lang="ru-RU" sz="1600" dirty="0"/>
              <a:t>Všechny neocitované kliparty </a:t>
            </a:r>
            <a:r>
              <a:rPr lang="cs-CZ" sz="1600" dirty="0"/>
              <a:t>a další grafické objekty </a:t>
            </a:r>
            <a:r>
              <a:rPr lang="ru-RU" sz="1600" dirty="0"/>
              <a:t>jsou součástí prostředků výukového sw </a:t>
            </a:r>
            <a:r>
              <a:rPr lang="cs-CZ" sz="1600" dirty="0"/>
              <a:t>Smart Notebook a MS Office</a:t>
            </a:r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  <a:p>
            <a:pPr marL="0" indent="0" algn="ctr">
              <a:buFont typeface="Arial" charset="0"/>
              <a:buNone/>
              <a:defRPr/>
            </a:pPr>
            <a:endParaRPr lang="cs-CZ" sz="1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723527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139</TotalTime>
  <Words>591</Words>
  <Application>Microsoft Office PowerPoint</Application>
  <PresentationFormat>Předvádění na obrazovce (4:3)</PresentationFormat>
  <Paragraphs>107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Motiv sady Office</vt:lpstr>
      <vt:lpstr>Obchodní akademie, Střední odborná škola  a Jazyková škola s právem státní jazykové zkoušky,  Hradec Králové</vt:lpstr>
      <vt:lpstr>    TKÁNĚ</vt:lpstr>
      <vt:lpstr>                              TKÁNĚ</vt:lpstr>
      <vt:lpstr>    TKÁNĚ</vt:lpstr>
      <vt:lpstr>                        TKÁNĚ</vt:lpstr>
      <vt:lpstr>   TKÁNĚ</vt:lpstr>
      <vt:lpstr>   TKÁNĚ</vt:lpstr>
      <vt:lpstr>   TKÁNĚ</vt:lpstr>
      <vt:lpstr>  TKÁNĚ</vt:lpstr>
      <vt:lpstr>   TKÁNĚ</vt:lpstr>
      <vt:lpstr>   TKÁNĚ</vt:lpstr>
      <vt:lpstr>POUŽITÁ LITERATURA A ZDROJE</vt:lpstr>
      <vt:lpstr>POUŽITÁ LITERATURA A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TKÁNĚ</dc:title>
  <dc:creator>Svobodová Šárka</dc:creator>
  <cp:lastModifiedBy>Pett</cp:lastModifiedBy>
  <cp:revision>27</cp:revision>
  <dcterms:created xsi:type="dcterms:W3CDTF">2013-10-21T13:31:48Z</dcterms:created>
  <dcterms:modified xsi:type="dcterms:W3CDTF">2014-01-13T19:44:01Z</dcterms:modified>
</cp:coreProperties>
</file>