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5" r:id="rId3"/>
    <p:sldId id="257" r:id="rId4"/>
    <p:sldId id="258" r:id="rId5"/>
    <p:sldId id="259" r:id="rId6"/>
    <p:sldId id="260" r:id="rId7"/>
    <p:sldId id="261" r:id="rId8"/>
    <p:sldId id="264" r:id="rId9"/>
    <p:sldId id="262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6A64D-145C-49B5-B2A4-59A2C88BC4B4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31A493-41D3-4484-AD2A-66CFDA9705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88132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6A64D-145C-49B5-B2A4-59A2C88BC4B4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31A493-41D3-4484-AD2A-66CFDA9705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86312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6A64D-145C-49B5-B2A4-59A2C88BC4B4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31A493-41D3-4484-AD2A-66CFDA9705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0893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6A64D-145C-49B5-B2A4-59A2C88BC4B4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31A493-41D3-4484-AD2A-66CFDA9705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5804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6A64D-145C-49B5-B2A4-59A2C88BC4B4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31A493-41D3-4484-AD2A-66CFDA9705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59001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6A64D-145C-49B5-B2A4-59A2C88BC4B4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31A493-41D3-4484-AD2A-66CFDA9705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92755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6A64D-145C-49B5-B2A4-59A2C88BC4B4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31A493-41D3-4484-AD2A-66CFDA9705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9325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6A64D-145C-49B5-B2A4-59A2C88BC4B4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31A493-41D3-4484-AD2A-66CFDA9705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521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6A64D-145C-49B5-B2A4-59A2C88BC4B4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31A493-41D3-4484-AD2A-66CFDA9705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88862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6A64D-145C-49B5-B2A4-59A2C88BC4B4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31A493-41D3-4484-AD2A-66CFDA9705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43965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6A64D-145C-49B5-B2A4-59A2C88BC4B4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31A493-41D3-4484-AD2A-66CFDA9705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6703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76BC51-B760-473A-B474-B29118D45ED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B1264B-688F-490D-9D59-D34893E3536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82077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B58147-6D5C-4CBF-B894-8975B813EF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0FFBAD-6956-4E19-845C-3F87118A0DA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80111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6947F4-0BFD-49E7-90D0-100976FC624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A73331-5495-4756-BF4D-5CC6B4B41CE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07591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F8DD4E-9567-4168-8F33-600D6E6BA2C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B0F4D4-B2CD-4CDF-BD46-8E739BB5C88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46534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046CE3-5408-4C21-826F-4CD01DFA844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9F9A2A-D04E-4028-9A2C-7AF36A60B11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103781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464ADE-1582-4A17-8E23-4A426779E08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4D3264-02E9-402F-B279-E8B3846BFC3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24666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258CE1-3C2D-4207-8395-E6A936E6CCD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917073-3E5C-4462-BA24-F5D5E2AD4F0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6437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8BA93E-8701-43F7-9BF4-D8DE06A32CB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78F755-76BD-45E2-B7F6-FC98C1D9121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754666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EC8DD-DA65-4035-AABB-B1136FE4E5A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9F2624-CEB7-4F95-ACFF-4F8CDC1F150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444190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A65B6D-DD00-4513-8EDA-5A6956574E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4870DA-EB8C-4942-8EF1-E22498A99F7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61531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1F9A5B-23BC-48BF-940E-7407BC0B054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BBCFAA-B0D5-413C-863A-7C3408AF9F1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93977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66A64D-145C-49B5-B2A4-59A2C88BC4B4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31A493-41D3-4484-AD2A-66CFDA9705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94128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B1BBFA5-CB5F-488C-8023-DE4F9F3D42F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F91C1E-35F7-48DD-9182-7A930F0AAB7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98165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4238275"/>
              </p:ext>
            </p:extLst>
          </p:nvPr>
        </p:nvGraphicFramePr>
        <p:xfrm>
          <a:off x="250825" y="2781300"/>
          <a:ext cx="8569325" cy="39719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Šárka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Svobodová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0041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VY_32_INOVACE_8_BIOLOGIE_</a:t>
                      </a:r>
                      <a:r>
                        <a:rPr lang="en-US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05</a:t>
                      </a:r>
                      <a:endParaRPr lang="cs-CZ" sz="1800" b="1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Kosterní soustava</a:t>
                      </a:r>
                      <a:endParaRPr lang="cs-CZ" sz="1800" b="1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Biologie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Sociální činnost, 1.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Listopad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Přehled o stavbě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kosterní soustavy. 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nového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učiva.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30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51610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                        KOSTERNÍ SOUSTAVA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600" b="1" dirty="0" smtClean="0"/>
              <a:t>STAVBA KOSTI</a:t>
            </a:r>
          </a:p>
          <a:p>
            <a:r>
              <a:rPr lang="cs-CZ" dirty="0" smtClean="0"/>
              <a:t>Okostice</a:t>
            </a:r>
            <a:r>
              <a:rPr lang="en-US" dirty="0" smtClean="0"/>
              <a:t> </a:t>
            </a:r>
            <a:r>
              <a:rPr lang="cs-CZ" dirty="0" smtClean="0"/>
              <a:t>(</a:t>
            </a:r>
            <a:r>
              <a:rPr lang="en-US" dirty="0" smtClean="0"/>
              <a:t>4</a:t>
            </a:r>
            <a:r>
              <a:rPr lang="cs-CZ" dirty="0" smtClean="0"/>
              <a:t>)</a:t>
            </a:r>
            <a:endParaRPr lang="cs-CZ" dirty="0" smtClean="0"/>
          </a:p>
          <a:p>
            <a:r>
              <a:rPr lang="cs-CZ" dirty="0"/>
              <a:t>k</a:t>
            </a:r>
            <a:r>
              <a:rPr lang="cs-CZ" dirty="0" smtClean="0"/>
              <a:t>ostní tkáň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</a:t>
            </a:r>
            <a:r>
              <a:rPr lang="cs-CZ" dirty="0" smtClean="0"/>
              <a:t>hutná (2)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</a:t>
            </a:r>
            <a:r>
              <a:rPr lang="cs-CZ" dirty="0" smtClean="0"/>
              <a:t>houbovitá (1)</a:t>
            </a:r>
            <a:endParaRPr lang="cs-CZ" dirty="0" smtClean="0"/>
          </a:p>
          <a:p>
            <a:r>
              <a:rPr lang="cs-CZ" dirty="0"/>
              <a:t>k</a:t>
            </a:r>
            <a:r>
              <a:rPr lang="cs-CZ" dirty="0" smtClean="0"/>
              <a:t>ostní </a:t>
            </a:r>
            <a:r>
              <a:rPr lang="cs-CZ" dirty="0" smtClean="0"/>
              <a:t>dřeň (3)</a:t>
            </a:r>
            <a:endParaRPr lang="cs-CZ" dirty="0"/>
          </a:p>
        </p:txBody>
      </p:sp>
      <p:pic>
        <p:nvPicPr>
          <p:cNvPr id="2050" name="Picture 2" descr="F:\CamScanner\.images\hEA3fN0Y8Y2W7t8grLbt7L0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098" y="1196752"/>
            <a:ext cx="3085262" cy="5080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20072" y="6278980"/>
            <a:ext cx="28803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1 Stavba </a:t>
            </a:r>
            <a:r>
              <a:rPr lang="cs-CZ" sz="1400" dirty="0" smtClean="0"/>
              <a:t>kosti </a:t>
            </a:r>
            <a:r>
              <a:rPr lang="en-US" sz="1400" dirty="0" smtClean="0"/>
              <a:t>[</a:t>
            </a:r>
            <a:r>
              <a:rPr lang="cs-CZ" sz="1400" dirty="0" smtClean="0"/>
              <a:t>1</a:t>
            </a:r>
            <a:r>
              <a:rPr lang="en-US" sz="1400" dirty="0" smtClean="0"/>
              <a:t>]</a:t>
            </a:r>
            <a:r>
              <a:rPr lang="cs-CZ" sz="1400" dirty="0" smtClean="0"/>
              <a:t>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840484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			KOSTERNÍ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600" b="1" dirty="0" smtClean="0"/>
              <a:t>DRUHY KOSTÍ</a:t>
            </a:r>
          </a:p>
          <a:p>
            <a:pPr marL="0" indent="0">
              <a:buNone/>
            </a:pPr>
            <a:r>
              <a:rPr lang="cs-CZ" dirty="0" smtClean="0"/>
              <a:t>dle tvaru:</a:t>
            </a:r>
          </a:p>
          <a:p>
            <a:r>
              <a:rPr lang="cs-CZ" b="1" dirty="0" smtClean="0"/>
              <a:t>dlouhé</a:t>
            </a:r>
            <a:r>
              <a:rPr lang="cs-CZ" dirty="0" smtClean="0"/>
              <a:t> - stehenní kost</a:t>
            </a:r>
          </a:p>
          <a:p>
            <a:r>
              <a:rPr lang="cs-CZ" b="1" dirty="0"/>
              <a:t>k</a:t>
            </a:r>
            <a:r>
              <a:rPr lang="cs-CZ" b="1" dirty="0" smtClean="0"/>
              <a:t>rátké</a:t>
            </a:r>
            <a:r>
              <a:rPr lang="cs-CZ" dirty="0" smtClean="0"/>
              <a:t> - zápěstní kost</a:t>
            </a:r>
          </a:p>
          <a:p>
            <a:r>
              <a:rPr lang="cs-CZ" b="1" dirty="0"/>
              <a:t>p</a:t>
            </a:r>
            <a:r>
              <a:rPr lang="cs-CZ" b="1" dirty="0" smtClean="0"/>
              <a:t>loché</a:t>
            </a:r>
            <a:r>
              <a:rPr lang="cs-CZ" dirty="0" smtClean="0"/>
              <a:t> - lopatka</a:t>
            </a:r>
          </a:p>
          <a:p>
            <a:r>
              <a:rPr lang="cs-CZ" b="1" dirty="0"/>
              <a:t>n</a:t>
            </a:r>
            <a:r>
              <a:rPr lang="cs-CZ" b="1" dirty="0" smtClean="0"/>
              <a:t>epravidelné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dolní čelist</a:t>
            </a:r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3074" name="Picture 2" descr="F:\CamScanner\.images\rQD7aLMfMT9XtY5h3UBEeyQ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5151" y="1129428"/>
            <a:ext cx="4437045" cy="4819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80112" y="6165304"/>
            <a:ext cx="29523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</a:t>
            </a:r>
            <a:r>
              <a:rPr lang="cs-CZ" sz="1400" dirty="0" smtClean="0"/>
              <a:t> </a:t>
            </a:r>
            <a:r>
              <a:rPr lang="cs-CZ" sz="1400" dirty="0" smtClean="0"/>
              <a:t>2 Tvary kostí </a:t>
            </a:r>
            <a:r>
              <a:rPr lang="cs-CZ" sz="1400" dirty="0" smtClean="0"/>
              <a:t> </a:t>
            </a:r>
            <a:r>
              <a:rPr lang="en-US" sz="1400" dirty="0" smtClean="0"/>
              <a:t>[</a:t>
            </a:r>
            <a:r>
              <a:rPr lang="cs-CZ" sz="1400" dirty="0" smtClean="0"/>
              <a:t>1</a:t>
            </a:r>
            <a:r>
              <a:rPr lang="en-US" sz="1400" dirty="0" smtClean="0"/>
              <a:t>]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993300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			KOSTERNÍ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b="1" dirty="0" smtClean="0"/>
              <a:t>VÝVOJ KOSTÍ</a:t>
            </a:r>
          </a:p>
          <a:p>
            <a:pPr marL="0" indent="0">
              <a:buNone/>
            </a:pPr>
            <a:r>
              <a:rPr lang="cs-CZ" sz="3000" b="1" dirty="0"/>
              <a:t>o</a:t>
            </a:r>
            <a:r>
              <a:rPr lang="cs-CZ" sz="3000" b="1" dirty="0" smtClean="0"/>
              <a:t>sifikace </a:t>
            </a:r>
            <a:r>
              <a:rPr lang="cs-CZ" sz="3000" dirty="0" smtClean="0"/>
              <a:t>(kostnatění) – vznik kostní tkáně</a:t>
            </a:r>
            <a:endParaRPr lang="cs-CZ" sz="3000" b="1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sz="3600" b="1" dirty="0" smtClean="0"/>
          </a:p>
          <a:p>
            <a:pPr marL="0" indent="0">
              <a:buNone/>
            </a:pPr>
            <a:endParaRPr lang="cs-CZ" sz="3600" b="1" dirty="0"/>
          </a:p>
          <a:p>
            <a:pPr marL="0" indent="0">
              <a:buNone/>
            </a:pPr>
            <a:r>
              <a:rPr lang="cs-CZ" sz="3600" b="1" dirty="0" smtClean="0"/>
              <a:t>RŮST KOSTÍ</a:t>
            </a:r>
          </a:p>
          <a:p>
            <a:pPr marL="0" indent="0">
              <a:buNone/>
            </a:pPr>
            <a:r>
              <a:rPr lang="cs-CZ" sz="3000" dirty="0" smtClean="0"/>
              <a:t>do šířky – okostice</a:t>
            </a:r>
          </a:p>
          <a:p>
            <a:pPr marL="0" indent="0">
              <a:buNone/>
            </a:pPr>
            <a:r>
              <a:rPr lang="cs-CZ" sz="3000" dirty="0"/>
              <a:t>d</a:t>
            </a:r>
            <a:r>
              <a:rPr lang="cs-CZ" sz="3000" dirty="0" smtClean="0"/>
              <a:t>o délky – růstové chrupavky</a:t>
            </a:r>
          </a:p>
          <a:p>
            <a:pPr marL="0" indent="0">
              <a:buNone/>
            </a:pPr>
            <a:endParaRPr lang="cs-CZ" sz="3000" dirty="0"/>
          </a:p>
        </p:txBody>
      </p:sp>
      <p:pic>
        <p:nvPicPr>
          <p:cNvPr id="4099" name="Picture 3" descr="F:\CamScanner\.images\Y1AYW4EEQ455aL639WtPeeL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9384" y="2492896"/>
            <a:ext cx="5544616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18922" y="5295094"/>
            <a:ext cx="29523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3 Růst kostí do </a:t>
            </a:r>
            <a:r>
              <a:rPr lang="cs-CZ" sz="1400" dirty="0" smtClean="0"/>
              <a:t>délky</a:t>
            </a:r>
            <a:r>
              <a:rPr lang="en-US" sz="1400" dirty="0" smtClean="0"/>
              <a:t> [2]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628850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			KOSTERNÍ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pPr marL="0" indent="0">
              <a:buNone/>
            </a:pPr>
            <a:r>
              <a:rPr lang="cs-CZ" sz="3600" b="1" dirty="0" smtClean="0"/>
              <a:t>DRUHY SPOJENÍ KOSTÍ</a:t>
            </a:r>
          </a:p>
          <a:p>
            <a:pPr marL="514350" indent="-514350">
              <a:buAutoNum type="alphaUcParenR"/>
            </a:pPr>
            <a:r>
              <a:rPr lang="cs-CZ" b="1" dirty="0" smtClean="0"/>
              <a:t>PEVNÉ</a:t>
            </a:r>
          </a:p>
          <a:p>
            <a:r>
              <a:rPr lang="cs-CZ" dirty="0" smtClean="0"/>
              <a:t>Vazivem</a:t>
            </a:r>
            <a:r>
              <a:rPr lang="en-US" dirty="0" smtClean="0"/>
              <a:t> </a:t>
            </a:r>
            <a:r>
              <a:rPr lang="cs-CZ" dirty="0" smtClean="0"/>
              <a:t>(A)</a:t>
            </a:r>
            <a:endParaRPr lang="cs-CZ" dirty="0" smtClean="0"/>
          </a:p>
          <a:p>
            <a:r>
              <a:rPr lang="cs-CZ" dirty="0" smtClean="0"/>
              <a:t>Chrupavkou (B)</a:t>
            </a:r>
            <a:endParaRPr lang="cs-CZ" dirty="0" smtClean="0"/>
          </a:p>
          <a:p>
            <a:r>
              <a:rPr lang="cs-CZ" dirty="0" smtClean="0"/>
              <a:t>kostí – </a:t>
            </a:r>
            <a:r>
              <a:rPr lang="cs-CZ" dirty="0" smtClean="0"/>
              <a:t>srůstem (C)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B) VOLNÉ</a:t>
            </a:r>
          </a:p>
          <a:p>
            <a:r>
              <a:rPr lang="cs-CZ" dirty="0" smtClean="0"/>
              <a:t>Kloubní (D)</a:t>
            </a:r>
            <a:endParaRPr lang="cs-CZ" dirty="0" smtClean="0"/>
          </a:p>
        </p:txBody>
      </p:sp>
      <p:pic>
        <p:nvPicPr>
          <p:cNvPr id="1026" name="Picture 2" descr="F:\CamScanner\.images\9B0g23PFeDKSfV2482EeRFg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844824"/>
            <a:ext cx="4824536" cy="4357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48064" y="6309320"/>
            <a:ext cx="30963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</a:t>
            </a:r>
            <a:r>
              <a:rPr lang="en-US" sz="1400" dirty="0" smtClean="0"/>
              <a:t>4</a:t>
            </a:r>
            <a:r>
              <a:rPr lang="cs-CZ" sz="1400" dirty="0" smtClean="0"/>
              <a:t> </a:t>
            </a:r>
            <a:r>
              <a:rPr lang="cs-CZ" sz="1400" dirty="0" smtClean="0"/>
              <a:t>Druhy spojení kostí </a:t>
            </a:r>
            <a:r>
              <a:rPr lang="en-US" sz="1400" dirty="0" smtClean="0"/>
              <a:t>[</a:t>
            </a:r>
            <a:r>
              <a:rPr lang="cs-CZ" sz="1400" dirty="0" smtClean="0"/>
              <a:t>1</a:t>
            </a:r>
            <a:r>
              <a:rPr lang="en-US" sz="1400" dirty="0" smtClean="0"/>
              <a:t>]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763823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			KOSTERNÍ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b="1" dirty="0" smtClean="0"/>
              <a:t>DRUHY SPOJENÍ KOSTÍ</a:t>
            </a:r>
          </a:p>
          <a:p>
            <a:pPr marL="0" indent="0">
              <a:buNone/>
            </a:pPr>
            <a:r>
              <a:rPr lang="cs-CZ" dirty="0" smtClean="0"/>
              <a:t>Stavba kloubu:</a:t>
            </a:r>
          </a:p>
          <a:p>
            <a:pPr lvl="0"/>
            <a:r>
              <a:rPr lang="cs-CZ" b="1" dirty="0"/>
              <a:t>kloubní </a:t>
            </a:r>
            <a:r>
              <a:rPr lang="cs-CZ" b="1" dirty="0" smtClean="0"/>
              <a:t>plochy</a:t>
            </a:r>
            <a:endParaRPr lang="cs-CZ" dirty="0" smtClean="0"/>
          </a:p>
          <a:p>
            <a:pPr lvl="0"/>
            <a:r>
              <a:rPr lang="cs-CZ" b="1" dirty="0" smtClean="0"/>
              <a:t>kloubní pouzdro</a:t>
            </a:r>
            <a:endParaRPr lang="cs-CZ" dirty="0"/>
          </a:p>
          <a:p>
            <a:pPr lvl="0"/>
            <a:r>
              <a:rPr lang="cs-CZ" b="1" dirty="0"/>
              <a:t>kloubní </a:t>
            </a:r>
            <a:r>
              <a:rPr lang="cs-CZ" b="1" dirty="0" smtClean="0"/>
              <a:t>dutina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Pomocná kloubní zařízení:</a:t>
            </a:r>
            <a:endParaRPr lang="cs-CZ" dirty="0"/>
          </a:p>
          <a:p>
            <a:r>
              <a:rPr lang="cs-CZ" dirty="0"/>
              <a:t> </a:t>
            </a:r>
            <a:r>
              <a:rPr lang="cs-CZ" b="1" dirty="0" smtClean="0"/>
              <a:t>kloubní </a:t>
            </a:r>
            <a:r>
              <a:rPr lang="cs-CZ" b="1" dirty="0"/>
              <a:t>vazy</a:t>
            </a:r>
          </a:p>
          <a:p>
            <a:r>
              <a:rPr lang="cs-CZ" b="1" dirty="0" smtClean="0"/>
              <a:t> chrupavčité destičky </a:t>
            </a:r>
            <a:r>
              <a:rPr lang="cs-CZ" dirty="0" smtClean="0"/>
              <a:t>(kolenní kloub)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4054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		         KOSTERNÍ </a:t>
            </a:r>
            <a:r>
              <a:rPr lang="cs-CZ" b="1" dirty="0">
                <a:solidFill>
                  <a:srgbClr val="0070C0"/>
                </a:solidFill>
              </a:rPr>
              <a:t>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STAVBA KLOUBU</a:t>
            </a:r>
          </a:p>
          <a:p>
            <a:pPr marL="0" indent="0">
              <a:buNone/>
            </a:pPr>
            <a:r>
              <a:rPr lang="cs-CZ" dirty="0" smtClean="0"/>
              <a:t>1. chrupavka</a:t>
            </a:r>
          </a:p>
          <a:p>
            <a:pPr marL="0" indent="0">
              <a:buNone/>
            </a:pPr>
            <a:r>
              <a:rPr lang="cs-CZ" dirty="0" smtClean="0"/>
              <a:t>2. kloubní pouzdro</a:t>
            </a:r>
          </a:p>
          <a:p>
            <a:pPr marL="0" indent="0">
              <a:buNone/>
            </a:pPr>
            <a:r>
              <a:rPr lang="cs-CZ" dirty="0" smtClean="0"/>
              <a:t>3. kloubní dutina</a:t>
            </a:r>
            <a:endParaRPr lang="cs-CZ" dirty="0"/>
          </a:p>
        </p:txBody>
      </p:sp>
      <p:pic>
        <p:nvPicPr>
          <p:cNvPr id="5122" name="Picture 2" descr="F:\CamScanner\.images\XeShSdPh9KADTtfKSC70AJ1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196752"/>
            <a:ext cx="4975546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32040" y="6309320"/>
            <a:ext cx="29523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</a:t>
            </a:r>
            <a:r>
              <a:rPr lang="cs-CZ" sz="1400" dirty="0" smtClean="0"/>
              <a:t>5 </a:t>
            </a:r>
            <a:r>
              <a:rPr lang="cs-CZ" sz="1400" dirty="0" smtClean="0"/>
              <a:t>Stavba </a:t>
            </a:r>
            <a:r>
              <a:rPr lang="cs-CZ" sz="1400" dirty="0" smtClean="0"/>
              <a:t>kloubu </a:t>
            </a:r>
            <a:r>
              <a:rPr lang="en-US" sz="1400" dirty="0" smtClean="0"/>
              <a:t>[</a:t>
            </a:r>
            <a:r>
              <a:rPr lang="cs-CZ" sz="1400" dirty="0" smtClean="0"/>
              <a:t>2</a:t>
            </a:r>
            <a:r>
              <a:rPr lang="en-US" sz="1400" dirty="0" smtClean="0"/>
              <a:t>]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45713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			KOSTERNÍ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DRUHY SPOJENÍ KOSTÍ</a:t>
            </a:r>
          </a:p>
          <a:p>
            <a:pPr marL="0" indent="0">
              <a:buNone/>
            </a:pPr>
            <a:r>
              <a:rPr lang="cs-CZ" b="1" dirty="0"/>
              <a:t>d</a:t>
            </a:r>
            <a:r>
              <a:rPr lang="cs-CZ" b="1" dirty="0" smtClean="0"/>
              <a:t>ruhy kloubů dle tvaru:</a:t>
            </a:r>
          </a:p>
          <a:p>
            <a:r>
              <a:rPr lang="en-US" sz="2400" dirty="0" smtClean="0"/>
              <a:t>s</a:t>
            </a:r>
            <a:r>
              <a:rPr lang="cs-CZ" sz="2400" dirty="0" err="1" smtClean="0"/>
              <a:t>edlový</a:t>
            </a:r>
            <a:endParaRPr lang="cs-CZ" sz="2400" dirty="0" smtClean="0"/>
          </a:p>
          <a:p>
            <a:r>
              <a:rPr lang="en-US" sz="2400" dirty="0"/>
              <a:t>v</a:t>
            </a:r>
            <a:r>
              <a:rPr lang="cs-CZ" sz="2400" dirty="0" err="1" smtClean="0"/>
              <a:t>álcový</a:t>
            </a:r>
            <a:endParaRPr lang="cs-CZ" sz="2400" dirty="0" smtClean="0"/>
          </a:p>
          <a:p>
            <a:r>
              <a:rPr lang="en-US" sz="2400" dirty="0"/>
              <a:t>k</a:t>
            </a:r>
            <a:r>
              <a:rPr lang="cs-CZ" sz="2400" dirty="0" err="1" smtClean="0"/>
              <a:t>ladkový</a:t>
            </a:r>
            <a:endParaRPr lang="cs-CZ" sz="2400" dirty="0" smtClean="0"/>
          </a:p>
          <a:p>
            <a:r>
              <a:rPr lang="en-US" sz="2400" dirty="0"/>
              <a:t>k</a:t>
            </a:r>
            <a:r>
              <a:rPr lang="cs-CZ" sz="2400" dirty="0" err="1" smtClean="0"/>
              <a:t>ulovitý</a:t>
            </a:r>
            <a:endParaRPr lang="cs-CZ" sz="2400" dirty="0" smtClean="0"/>
          </a:p>
          <a:p>
            <a:pPr marL="0" indent="0">
              <a:buNone/>
            </a:pPr>
            <a:endParaRPr lang="en-US" b="1" dirty="0" smtClean="0"/>
          </a:p>
          <a:p>
            <a:pPr marL="0" indent="0">
              <a:buNone/>
            </a:pPr>
            <a:r>
              <a:rPr lang="cs-CZ" b="1" dirty="0" smtClean="0"/>
              <a:t>druhy </a:t>
            </a:r>
            <a:r>
              <a:rPr lang="cs-CZ" b="1" dirty="0"/>
              <a:t>kloubů dle počtu spojených kostí:</a:t>
            </a:r>
          </a:p>
          <a:p>
            <a:r>
              <a:rPr lang="cs-CZ" sz="2400" dirty="0"/>
              <a:t>jednoduché</a:t>
            </a:r>
          </a:p>
          <a:p>
            <a:r>
              <a:rPr lang="cs-CZ" sz="2400" dirty="0"/>
              <a:t>složené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80112" y="4436976"/>
            <a:ext cx="28803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6 </a:t>
            </a:r>
            <a:r>
              <a:rPr lang="cs-CZ" sz="1400" dirty="0" smtClean="0"/>
              <a:t>Sedlový </a:t>
            </a:r>
            <a:r>
              <a:rPr lang="cs-CZ" sz="1400" dirty="0" smtClean="0"/>
              <a:t>kloub </a:t>
            </a:r>
            <a:r>
              <a:rPr lang="en-US" sz="1400" dirty="0" smtClean="0"/>
              <a:t>[2]</a:t>
            </a:r>
            <a:endParaRPr lang="cs-CZ" sz="1400" dirty="0"/>
          </a:p>
        </p:txBody>
      </p:sp>
      <p:pic>
        <p:nvPicPr>
          <p:cNvPr id="6146" name="Picture 2" descr="F:\CamScanner\.images\NH2RfK1FTF0HbPMVD43dH0S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324180"/>
            <a:ext cx="3024336" cy="2970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9184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339975" y="1268413"/>
            <a:ext cx="6491288" cy="1143000"/>
          </a:xfrm>
        </p:spPr>
        <p:txBody>
          <a:bodyPr/>
          <a:lstStyle/>
          <a:p>
            <a:r>
              <a:rPr lang="cs-CZ" altLang="cs-CZ" sz="3200" dirty="0" smtClean="0"/>
              <a:t>POUŽITÁ LITERATURA A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938"/>
            <a:ext cx="8229600" cy="4437062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1200" b="1" u="sng" dirty="0" smtClean="0"/>
              <a:t>Literatura:</a:t>
            </a:r>
          </a:p>
          <a:p>
            <a:pPr marL="228600" indent="-228600">
              <a:buFont typeface="+mj-lt"/>
              <a:buAutoNum type="arabicPeriod"/>
              <a:defRPr/>
            </a:pPr>
            <a:r>
              <a:rPr lang="cs-CZ" sz="1200" dirty="0" smtClean="0"/>
              <a:t>NOVOTNÝ, Ivan a Michal HRUŠKA. </a:t>
            </a:r>
            <a:r>
              <a:rPr lang="cs-CZ" sz="1200" i="1" dirty="0" smtClean="0"/>
              <a:t>Biologie člověka pro gymnázia: učebnice pro střední zdravotnické školy</a:t>
            </a:r>
            <a:r>
              <a:rPr lang="cs-CZ" sz="1200" dirty="0" smtClean="0"/>
              <a:t>. 1. vyd. Praha: Fortuna, 1995, 136 s. 1. vydání. ISBN 80-7168-234-9</a:t>
            </a:r>
          </a:p>
          <a:p>
            <a:pPr marL="228600" indent="-228600">
              <a:buFont typeface="+mj-lt"/>
              <a:buAutoNum type="arabicPeriod"/>
              <a:defRPr/>
            </a:pPr>
            <a:r>
              <a:rPr lang="cs-CZ" sz="1200" dirty="0" smtClean="0"/>
              <a:t>MALÁ, Helena a Josef KLEMENTA. </a:t>
            </a:r>
            <a:r>
              <a:rPr lang="cs-CZ" sz="1200" i="1" dirty="0" smtClean="0"/>
              <a:t>Biologie dětí a dorostu</a:t>
            </a:r>
            <a:r>
              <a:rPr lang="cs-CZ" sz="1200" dirty="0" smtClean="0"/>
              <a:t>. 1. vyd. Praha: Státní pedagogické </a:t>
            </a:r>
            <a:r>
              <a:rPr lang="cs-CZ" sz="1200" dirty="0" err="1" smtClean="0"/>
              <a:t>nakladatelství,n.p</a:t>
            </a:r>
            <a:r>
              <a:rPr lang="cs-CZ" sz="1200" dirty="0" smtClean="0"/>
              <a:t>., 1985, 136 s. 1. </a:t>
            </a:r>
            <a:r>
              <a:rPr lang="cs-CZ" sz="1200" dirty="0" smtClean="0"/>
              <a:t>vydání</a:t>
            </a:r>
            <a:endParaRPr lang="en-US" sz="1200" dirty="0" smtClean="0"/>
          </a:p>
          <a:p>
            <a:pPr marL="228600" indent="-228600">
              <a:buFont typeface="+mj-lt"/>
              <a:buAutoNum type="arabicPeriod"/>
              <a:defRPr/>
            </a:pPr>
            <a:r>
              <a:rPr lang="cs-CZ" sz="1200" dirty="0"/>
              <a:t>BENEŠOVÁ, Marika a Josef KLEMENTA. </a:t>
            </a:r>
            <a:r>
              <a:rPr lang="cs-CZ" sz="1200" i="1" dirty="0"/>
              <a:t>Odmaturuj z biologie</a:t>
            </a:r>
            <a:r>
              <a:rPr lang="cs-CZ" sz="1200" dirty="0"/>
              <a:t>. Vyd. 1. Brno: </a:t>
            </a:r>
            <a:r>
              <a:rPr lang="cs-CZ" sz="1200" dirty="0" err="1"/>
              <a:t>Didaktis</a:t>
            </a:r>
            <a:r>
              <a:rPr lang="cs-CZ" sz="1200" dirty="0"/>
              <a:t>, 2003, 224 s. 1. vydání. ISBN 978-80-86285-67-2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200" b="1" u="sng" dirty="0" smtClean="0"/>
              <a:t>Obrázek č. 1,</a:t>
            </a:r>
            <a:r>
              <a:rPr lang="en-US" sz="1200" b="1" u="sng" dirty="0" smtClean="0"/>
              <a:t>2,</a:t>
            </a:r>
            <a:r>
              <a:rPr lang="cs-CZ" sz="1200" b="1" u="sng" dirty="0" smtClean="0"/>
              <a:t>4,:</a:t>
            </a:r>
          </a:p>
          <a:p>
            <a:pPr marL="0" indent="0">
              <a:buNone/>
              <a:defRPr/>
            </a:pPr>
            <a:r>
              <a:rPr lang="en-US" sz="1200" dirty="0" smtClean="0"/>
              <a:t>[</a:t>
            </a:r>
            <a:r>
              <a:rPr lang="cs-CZ" sz="1200" dirty="0" smtClean="0"/>
              <a:t>1</a:t>
            </a:r>
            <a:r>
              <a:rPr lang="en-US" sz="1200" dirty="0" smtClean="0"/>
              <a:t>] </a:t>
            </a:r>
            <a:r>
              <a:rPr lang="cs-CZ" sz="1200" dirty="0" smtClean="0"/>
              <a:t>FLEISMANN</a:t>
            </a:r>
            <a:r>
              <a:rPr lang="cs-CZ" sz="1200" dirty="0"/>
              <a:t>, Jaroslav, Rudolf LINC, Petr DOSTÁL a Ludmila ROŠICKÁ. </a:t>
            </a:r>
            <a:r>
              <a:rPr lang="cs-CZ" sz="1200" i="1" dirty="0"/>
              <a:t>Přírodopis: pro 7. ročník základní školy</a:t>
            </a:r>
            <a:r>
              <a:rPr lang="cs-CZ" sz="1200" dirty="0"/>
              <a:t>. 1. vydání. Praha:  Státní pedagogické nakladatelství, 1982. </a:t>
            </a:r>
            <a:endParaRPr lang="en-US" sz="1200" b="1" u="sng" dirty="0"/>
          </a:p>
          <a:p>
            <a:pPr marL="0" indent="0">
              <a:buFont typeface="Arial" charset="0"/>
              <a:buNone/>
              <a:defRPr/>
            </a:pPr>
            <a:r>
              <a:rPr lang="cs-CZ" sz="1200" b="1" u="sng" dirty="0" smtClean="0"/>
              <a:t>Obrázek </a:t>
            </a:r>
            <a:r>
              <a:rPr lang="cs-CZ" sz="1200" b="1" u="sng" dirty="0" smtClean="0"/>
              <a:t>č. </a:t>
            </a:r>
            <a:r>
              <a:rPr lang="cs-CZ" sz="1200" b="1" u="sng" dirty="0" smtClean="0"/>
              <a:t>3,5</a:t>
            </a:r>
            <a:r>
              <a:rPr lang="en-US" sz="1200" b="1" u="sng" dirty="0" smtClean="0"/>
              <a:t>,6</a:t>
            </a:r>
            <a:r>
              <a:rPr lang="cs-CZ" sz="1200" b="1" u="sng" dirty="0" smtClean="0"/>
              <a:t>:</a:t>
            </a:r>
          </a:p>
          <a:p>
            <a:pPr marL="0" indent="0">
              <a:buNone/>
              <a:defRPr/>
            </a:pPr>
            <a:r>
              <a:rPr lang="en-US" sz="1200" dirty="0" smtClean="0"/>
              <a:t>[</a:t>
            </a:r>
            <a:r>
              <a:rPr lang="cs-CZ" sz="1200" dirty="0" smtClean="0"/>
              <a:t>2</a:t>
            </a:r>
            <a:r>
              <a:rPr lang="en-US" sz="1200" dirty="0" smtClean="0"/>
              <a:t>]</a:t>
            </a:r>
            <a:r>
              <a:rPr lang="cs-CZ" sz="1200" dirty="0" smtClean="0"/>
              <a:t> </a:t>
            </a:r>
            <a:r>
              <a:rPr lang="cs-CZ" sz="1200" dirty="0"/>
              <a:t>LINC, Rudolf, Petr DOSTÁL a Jitka MACHOVÁ. </a:t>
            </a:r>
            <a:r>
              <a:rPr lang="cs-CZ" sz="1200" i="1" dirty="0"/>
              <a:t>Přírodopis 7: pro 7. ročník základní školy</a:t>
            </a:r>
            <a:r>
              <a:rPr lang="cs-CZ" sz="1200" dirty="0"/>
              <a:t>. 1. vyd. </a:t>
            </a:r>
          </a:p>
          <a:p>
            <a:pPr marL="0" indent="0">
              <a:buNone/>
            </a:pPr>
            <a:r>
              <a:rPr lang="cs-CZ" sz="1200" dirty="0"/>
              <a:t>Praha: Státní pedagogické nakladatelství, 1991, 142 s. ISBN 80-042-4396-7. </a:t>
            </a:r>
            <a:endParaRPr lang="en-US" sz="1200" dirty="0" smtClean="0"/>
          </a:p>
          <a:p>
            <a:pPr marL="0" indent="0" algn="ctr">
              <a:buFont typeface="Arial" charset="0"/>
              <a:buNone/>
              <a:defRPr/>
            </a:pPr>
            <a:r>
              <a:rPr lang="ru-RU" sz="1200" dirty="0" smtClean="0"/>
              <a:t>Dílo </a:t>
            </a:r>
            <a:r>
              <a:rPr lang="ru-RU" sz="1200" dirty="0"/>
              <a:t>smí být dále šířeno pod licencí CC BY-SA.</a:t>
            </a:r>
            <a:endParaRPr lang="cs-CZ" sz="1200" dirty="0"/>
          </a:p>
          <a:p>
            <a:pPr marL="0" indent="0" algn="ctr">
              <a:buFont typeface="Arial" charset="0"/>
              <a:buNone/>
              <a:defRPr/>
            </a:pPr>
            <a:r>
              <a:rPr lang="ru-RU" sz="1200" dirty="0"/>
              <a:t>Materiály jsou určeny pro bezplatné používání pro potřeby výuky a vzdělávání na všech typech škol</a:t>
            </a:r>
            <a:r>
              <a:rPr lang="cs-CZ" sz="1200" dirty="0"/>
              <a:t> </a:t>
            </a:r>
            <a:r>
              <a:rPr lang="ru-RU" sz="1200" dirty="0"/>
              <a:t>a školských zařízení. Jakékoliv další využití podléhá autorskému zákonu.</a:t>
            </a:r>
            <a:r>
              <a:rPr lang="cs-CZ" sz="1200" dirty="0"/>
              <a:t> </a:t>
            </a:r>
            <a:r>
              <a:rPr lang="ru-RU" sz="1200" dirty="0"/>
              <a:t>Všechna neocitovaná autorská díla jsou dílem autora.</a:t>
            </a:r>
            <a:endParaRPr lang="cs-CZ" sz="1200" dirty="0"/>
          </a:p>
          <a:p>
            <a:pPr marL="0" indent="0" algn="ctr">
              <a:buFont typeface="Arial" charset="0"/>
              <a:buNone/>
              <a:defRPr/>
            </a:pPr>
            <a:r>
              <a:rPr lang="ru-RU" sz="1200" dirty="0"/>
              <a:t>Všechny neocitované kliparty </a:t>
            </a:r>
            <a:r>
              <a:rPr lang="cs-CZ" sz="1200" dirty="0"/>
              <a:t>a další grafické objekty </a:t>
            </a:r>
            <a:r>
              <a:rPr lang="ru-RU" sz="1200" dirty="0"/>
              <a:t>jsou součástí prostředků výukového sw </a:t>
            </a:r>
            <a:r>
              <a:rPr lang="cs-CZ" sz="1200" dirty="0"/>
              <a:t>Smart Notebook a MS Office</a:t>
            </a:r>
          </a:p>
          <a:p>
            <a:pPr marL="0" indent="0" algn="ctr">
              <a:buFont typeface="Arial" charset="0"/>
              <a:buNone/>
              <a:defRPr/>
            </a:pPr>
            <a:endParaRPr lang="cs-CZ" sz="1200" dirty="0"/>
          </a:p>
          <a:p>
            <a:pPr marL="0" indent="0" algn="ctr">
              <a:buFont typeface="Arial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203563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502</Words>
  <Application>Microsoft Office PowerPoint</Application>
  <PresentationFormat>Předvádění na obrazovce (4:3)</PresentationFormat>
  <Paragraphs>93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Motiv sady Office</vt:lpstr>
      <vt:lpstr>Obchodní akademie, Střední odborná škola  a Jazyková škola s právem státní jazykové zkoušky,  Hradec Králové</vt:lpstr>
      <vt:lpstr>                        KOSTERNÍ SOUSTAVA</vt:lpstr>
      <vt:lpstr>   KOSTERNÍ SOUSTAVA</vt:lpstr>
      <vt:lpstr>   KOSTERNÍ SOUSTAVA</vt:lpstr>
      <vt:lpstr>   KOSTERNÍ SOUSTAVA</vt:lpstr>
      <vt:lpstr>   KOSTERNÍ SOUSTAVA</vt:lpstr>
      <vt:lpstr>           KOSTERNÍ SOUSTAVA</vt:lpstr>
      <vt:lpstr>   KOSTERNÍ SOUSTAVA</vt:lpstr>
      <vt:lpstr>POUŽITÁ LITERATURA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Svobodová Šárka</dc:creator>
  <cp:lastModifiedBy>Svobodová Šárka</cp:lastModifiedBy>
  <cp:revision>14</cp:revision>
  <dcterms:created xsi:type="dcterms:W3CDTF">2013-10-21T14:00:13Z</dcterms:created>
  <dcterms:modified xsi:type="dcterms:W3CDTF">2013-11-15T11:05:15Z</dcterms:modified>
</cp:coreProperties>
</file>