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97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265" r:id="rId12"/>
    <p:sldId id="272" r:id="rId13"/>
    <p:sldId id="305" r:id="rId14"/>
    <p:sldId id="274" r:id="rId15"/>
    <p:sldId id="306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CC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94" autoAdjust="0"/>
    <p:restoredTop sz="94628" autoAdjust="0"/>
  </p:normalViewPr>
  <p:slideViewPr>
    <p:cSldViewPr>
      <p:cViewPr>
        <p:scale>
          <a:sx n="94" d="100"/>
          <a:sy n="94" d="100"/>
        </p:scale>
        <p:origin x="-468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07183A-4A41-4618-A274-F91509018F37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25B33B-230A-4D9B-BC6F-24C3453CF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2070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42441126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VY_32_INOVACE_9_PRIMA_PECE_01</a:t>
                      </a:r>
                    </a:p>
                    <a:p>
                      <a:pPr algn="l" fontAlgn="b"/>
                      <a:r>
                        <a:rPr lang="cs-CZ" sz="18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Léky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péče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Léky, podávání léků, nástup účinku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336158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299"/>
            <a:ext cx="8229600" cy="3907805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Formy léků: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pevná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polopevná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tekuté.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79912" y="6381328"/>
            <a:ext cx="443893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Obr. č.1 – Léky ve formě prášků</a:t>
            </a:r>
            <a:endParaRPr lang="cs-CZ" sz="1400" dirty="0"/>
          </a:p>
        </p:txBody>
      </p:sp>
      <p:pic>
        <p:nvPicPr>
          <p:cNvPr id="1027" name="Picture 3" descr="C:\Users\Mates\AppData\Local\Microsoft\Windows\Temporary Internet Files\Content.IE5\C65GBXX8\MP9003905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766120"/>
            <a:ext cx="3528392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908720"/>
            <a:ext cx="626415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Pevné léky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Tablety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jsou práškové léky slisované s nějakou neúčinnou látkou do různě velkých kotoučků.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některé mají na povrchu rýhu – lze dělit.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Šumivé tablety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k léčebné a neúčinné látce je přidán uhličitan sodný, rozpustí se ve vodě.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Dražé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tablety obalené sladkou polevou.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mají se rozkládat až v nižších částech zažívacího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ústrojí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nebo nemají poškozovat zubní sklovinu.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6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Pevné léky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Zrníčka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prášky stlačené do drobných kuliček.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Dávkují se na lžičku.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Kapsle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léky v želatinových obalech.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Účelem je – pomalé rozpouštění.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Prášky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léky sypké pro vnitřní použití.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  Plní se do malých sáčků, nebo do želatinových  tobolek.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30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Polopevné léky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Čípky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z kakaového másla nebo glycerinové želatiny a příslušné léčebné látky, formovány do tvaru kužele.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zavádějí se do konečníku.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Poševní koule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výroba podobné jako čípky, zabaleny v celofánu.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Masti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léčivé látky rozpuštěné v tuku.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Pasty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tukový základ, k ochraně kůže před mokváním.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Polopevné léky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elové mazání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léčebná látka smíchaná s gelem.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tubě, nanáší se na kůži nad bolavými klouby, svaly.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rémy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prostředky ochraňující pokožku.</a:t>
            </a:r>
            <a:endParaRPr lang="cs-CZ" sz="2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ýdla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s přísadou léčivých látek, v kožním lékařství.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Tekuté léky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oztoky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vyrobeny z několika látek rozpustných v kapalině.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Podle obsahu se aplikují do úst, nosu, očí, uší po kapkách.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uspenze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léčivá látka s gelem.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Podává se ústy k ochraně žaludeční sliznice.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ýtažky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léčebné látky získané vyluhováním z drog (sušené části rostlin) a smíchané s lihem, éterem nebo vodou.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Tekuté léky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Směsi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spojení několika látek v kapalině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př. tekutý pudr.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Olejnaté přípravky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do oleje vitaminy rozpustné v tucích – A, D, E, K.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Čaje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z jednotlivých léčivých bylin, nebo směsi bylin – urologický, projímavý.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299"/>
            <a:ext cx="8229600" cy="3907805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Podávání léků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Podávají se: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do zažívacího ústrojí – ústy, nebo konečníkem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kůže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oka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dýchacího ústrojí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injekčně, infuze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76256" y="6381328"/>
            <a:ext cx="260682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 </a:t>
            </a:r>
            <a:endParaRPr lang="cs-CZ" sz="1400" dirty="0"/>
          </a:p>
        </p:txBody>
      </p:sp>
      <p:pic>
        <p:nvPicPr>
          <p:cNvPr id="8196" name="Picture 4" descr="C:\Users\Mates\AppData\Local\Microsoft\Windows\Temporary Internet Files\Content.IE5\C65GBXX8\MC9003325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4349" y="4302968"/>
            <a:ext cx="2163814" cy="22322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Nástup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působení </a:t>
            </a: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léků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37466238"/>
              </p:ext>
            </p:extLst>
          </p:nvPr>
        </p:nvGraphicFramePr>
        <p:xfrm>
          <a:off x="2289943" y="2564904"/>
          <a:ext cx="6746553" cy="41815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9"/>
                <a:gridCol w="3074144"/>
              </a:tblGrid>
              <a:tr h="509169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Způsob podání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Nástup účinku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09169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Ústy do zažívacího ústrojí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Za 30 minut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637846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Pod jazyk, sliznice nosu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Za</a:t>
                      </a:r>
                      <a:r>
                        <a:rPr lang="cs-CZ" sz="26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1 až 2 minuty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 dýchacího ústrojí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Za</a:t>
                      </a:r>
                      <a:r>
                        <a:rPr lang="cs-CZ" sz="26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2 až 3 minuty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09169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 konečníku, pod</a:t>
                      </a:r>
                      <a:r>
                        <a:rPr lang="cs-CZ" sz="26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kůži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Za 15 minut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493830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 svalu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Za 5 až 10 minut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09169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 žíly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Za 1 minutu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  <a:tr h="509169"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 tepny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okamžitě</a:t>
                      </a:r>
                      <a:endParaRPr lang="cs-CZ" sz="2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22" name="Picture 6" descr="C:\Users\Mates\AppData\Local\Microsoft\Windows\Temporary Internet Files\Content.IE5\C65GBXX8\MC9002975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437112"/>
            <a:ext cx="1822399" cy="17154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Podle jakých forem léky dělíme?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pevné, polopevné, tekuté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Proč se léky obalují želatinovými obaly?</a:t>
            </a:r>
          </a:p>
          <a:p>
            <a:pPr marL="457200" lvl="2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i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 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za účelem pomalého rozpouštění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Jaké jsou vitaminy rozpustné v tucích?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A, D, E, K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Font typeface="Wingdings" pitchFamily="2" charset="2"/>
              <a:buChar char="ü"/>
            </a:pPr>
            <a:r>
              <a:rPr lang="cs-CZ" sz="2600" b="1" dirty="0" smtClean="0">
                <a:latin typeface="Arial" charset="0"/>
                <a:cs typeface="Arial" charset="0"/>
              </a:rPr>
              <a:t> </a:t>
            </a:r>
            <a:r>
              <a:rPr lang="cs-CZ" sz="2600" dirty="0" smtClean="0">
                <a:latin typeface="Arial" charset="0"/>
                <a:cs typeface="Arial" charset="0"/>
              </a:rPr>
              <a:t>Seřaďte správné druhy léků podle forem.</a:t>
            </a:r>
          </a:p>
          <a:p>
            <a:pPr marL="0" indent="0" eaLnBrk="1" hangingPunct="1">
              <a:buNone/>
            </a:pPr>
            <a:endParaRPr lang="cs-CZ" sz="2600" i="1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Pevné léky</a:t>
            </a:r>
          </a:p>
          <a:p>
            <a:pPr marL="0" indent="0" eaLnBrk="1" hangingPunct="1"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Polopevné léky</a:t>
            </a:r>
          </a:p>
          <a:p>
            <a:pPr marL="0" indent="0" eaLnBrk="1" hangingPunct="1"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Tekuté léky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417546" y="4221088"/>
            <a:ext cx="124258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Tablety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48264" y="5229200"/>
            <a:ext cx="107433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Dražé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6093296"/>
            <a:ext cx="16706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Suspenze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8559" y="5877272"/>
            <a:ext cx="87075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Čaje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4183781"/>
            <a:ext cx="10374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Čípky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33246" y="5073350"/>
            <a:ext cx="10198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Pasty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5013176"/>
            <a:ext cx="107433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Mýdla</a:t>
            </a:r>
            <a:endParaRPr lang="cs-CZ" sz="2600" dirty="0">
              <a:solidFill>
                <a:srgbClr val="990033"/>
              </a:solidFill>
            </a:endParaRPr>
          </a:p>
        </p:txBody>
      </p:sp>
      <p:pic>
        <p:nvPicPr>
          <p:cNvPr id="10243" name="Picture 3" descr="C:\Users\Mates\AppData\Local\Microsoft\Windows\Temporary Internet Files\Content.IE5\C65GBXX8\MC9003977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852936"/>
            <a:ext cx="1224136" cy="10041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uiExpand="1" build="p"/>
      <p:bldP spid="6" grpId="0"/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Léky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199" y="2781300"/>
            <a:ext cx="8648085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0" indent="0" eaLnBrk="1" hangingPunct="1">
              <a:buFont typeface="Wingdings" pitchFamily="2" charset="2"/>
              <a:buChar char="ü"/>
            </a:pPr>
            <a:r>
              <a:rPr lang="cs-CZ" sz="2600" b="1" dirty="0" smtClean="0">
                <a:latin typeface="Arial" charset="0"/>
                <a:cs typeface="Arial" charset="0"/>
              </a:rPr>
              <a:t> </a:t>
            </a:r>
            <a:r>
              <a:rPr lang="cs-CZ" sz="2600" dirty="0" smtClean="0">
                <a:latin typeface="Arial" charset="0"/>
                <a:cs typeface="Arial" charset="0"/>
              </a:rPr>
              <a:t>Řešení.</a:t>
            </a:r>
          </a:p>
          <a:p>
            <a:pPr marL="0" indent="0" eaLnBrk="1" hangingPunct="1">
              <a:buNone/>
            </a:pPr>
            <a:endParaRPr lang="cs-CZ" sz="2600" i="1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Pevné léky</a:t>
            </a:r>
          </a:p>
          <a:p>
            <a:pPr marL="0" indent="0" eaLnBrk="1" hangingPunct="1"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Polopevné léky</a:t>
            </a:r>
          </a:p>
          <a:p>
            <a:pPr marL="0" indent="0" eaLnBrk="1" hangingPunct="1"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Tekuté léky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55776" y="4164611"/>
            <a:ext cx="124258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Tablety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63996" y="4142838"/>
            <a:ext cx="11840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Dražé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5085184"/>
            <a:ext cx="16706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Suspenze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5085184"/>
            <a:ext cx="111612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Čaje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4581128"/>
            <a:ext cx="10374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Čípky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4621210"/>
            <a:ext cx="122413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Pasty</a:t>
            </a:r>
            <a:endParaRPr lang="cs-CZ" sz="2600" dirty="0">
              <a:solidFill>
                <a:srgbClr val="990033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4581128"/>
            <a:ext cx="129614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990033"/>
                </a:solidFill>
              </a:rPr>
              <a:t>Mýdla</a:t>
            </a:r>
            <a:endParaRPr lang="cs-CZ" sz="2600" dirty="0">
              <a:solidFill>
                <a:srgbClr val="990033"/>
              </a:solidFill>
            </a:endParaRPr>
          </a:p>
        </p:txBody>
      </p:sp>
      <p:pic>
        <p:nvPicPr>
          <p:cNvPr id="11267" name="Picture 3" descr="C:\Users\Mates\AppData\Local\Microsoft\Windows\Temporary Internet Files\Content.IE5\DO31184J\MC9002955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077072"/>
            <a:ext cx="2193956" cy="14576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  <p:bldP spid="6" grpId="0"/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Použitá literatura:</a:t>
            </a:r>
          </a:p>
          <a:p>
            <a:pPr marL="457200" indent="-457200" eaLnBrk="1" hangingPunct="1"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ROZSYPALOVÁ, M., HALADOVÁ, E., ŠAFRÁNKOVÁ, </a:t>
            </a:r>
          </a:p>
          <a:p>
            <a:pPr marL="457200" indent="-457200" eaLnBrk="1" hangingPunct="1">
              <a:buNone/>
            </a:pPr>
            <a:r>
              <a:rPr lang="cs-CZ" sz="2600" dirty="0" err="1" smtClean="0">
                <a:latin typeface="Arial" charset="0"/>
                <a:cs typeface="Arial" charset="0"/>
              </a:rPr>
              <a:t>A.</a:t>
            </a:r>
            <a:r>
              <a:rPr lang="cs-CZ" sz="2600" i="1" dirty="0" err="1" smtClean="0">
                <a:latin typeface="Arial" charset="0"/>
                <a:cs typeface="Arial" charset="0"/>
              </a:rPr>
              <a:t>Ošetřovatelství</a:t>
            </a:r>
            <a:r>
              <a:rPr lang="cs-CZ" sz="2600" i="1" dirty="0" smtClean="0">
                <a:latin typeface="Arial" charset="0"/>
                <a:cs typeface="Arial" charset="0"/>
              </a:rPr>
              <a:t> II.  </a:t>
            </a:r>
            <a:r>
              <a:rPr lang="cs-CZ" sz="2600" dirty="0" smtClean="0">
                <a:latin typeface="Arial" charset="0"/>
                <a:cs typeface="Arial" charset="0"/>
              </a:rPr>
              <a:t>Praha: </a:t>
            </a:r>
            <a:r>
              <a:rPr lang="cs-CZ" sz="2600" dirty="0" err="1" smtClean="0">
                <a:latin typeface="Arial" charset="0"/>
                <a:cs typeface="Arial" charset="0"/>
              </a:rPr>
              <a:t>Imformatorium</a:t>
            </a:r>
            <a:r>
              <a:rPr lang="cs-CZ" sz="2600" dirty="0" smtClean="0">
                <a:latin typeface="Arial" charset="0"/>
                <a:cs typeface="Arial" charset="0"/>
              </a:rPr>
              <a:t>. 2002. </a:t>
            </a:r>
          </a:p>
          <a:p>
            <a:pPr marL="457200" indent="-457200" eaLnBrk="1" hangingPunct="1"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ISBN 80-86073-97-1</a:t>
            </a:r>
          </a:p>
          <a:p>
            <a:pPr marL="457200" indent="-457200" eaLnBrk="1" hangingPunct="1"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1. Microsoft obrázková </a:t>
            </a:r>
            <a:r>
              <a:rPr lang="cs-CZ" sz="2600" dirty="0" smtClean="0">
                <a:latin typeface="Arial" charset="0"/>
                <a:cs typeface="Arial" charset="0"/>
              </a:rPr>
              <a:t>sada – www.office.</a:t>
            </a:r>
            <a:r>
              <a:rPr lang="cs-CZ" sz="2600" smtClean="0">
                <a:latin typeface="Arial" charset="0"/>
                <a:cs typeface="Arial" charset="0"/>
              </a:rPr>
              <a:t>microsoft.com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Název díla: </a:t>
            </a:r>
            <a:r>
              <a:rPr lang="cs-CZ" sz="2600" dirty="0" smtClean="0">
                <a:latin typeface="Arial" charset="0"/>
              </a:rPr>
              <a:t>Léky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Datum vzniku: červenec 2013      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9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1042</TotalTime>
  <Words>683</Words>
  <Application>Microsoft Office PowerPoint</Application>
  <PresentationFormat>Předvádění na obrazovce (4:3)</PresentationFormat>
  <Paragraphs>141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Obchodní akademie, Střední odborná škola  a Jazyková škola s právem státní jazykové zkoušky,  Hradec Králové</vt:lpstr>
      <vt:lpstr>Léky</vt:lpstr>
      <vt:lpstr>Léky</vt:lpstr>
      <vt:lpstr>Léky</vt:lpstr>
      <vt:lpstr>Léky</vt:lpstr>
      <vt:lpstr>Léky</vt:lpstr>
      <vt:lpstr>Léky</vt:lpstr>
      <vt:lpstr>Léky</vt:lpstr>
      <vt:lpstr>Léky</vt:lpstr>
      <vt:lpstr>Léky</vt:lpstr>
      <vt:lpstr>Léky</vt:lpstr>
      <vt:lpstr>Léky</vt:lpstr>
      <vt:lpstr>Léky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108</cp:revision>
  <dcterms:created xsi:type="dcterms:W3CDTF">2012-11-30T22:17:21Z</dcterms:created>
  <dcterms:modified xsi:type="dcterms:W3CDTF">2014-07-14T11:49:21Z</dcterms:modified>
</cp:coreProperties>
</file>