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81" r:id="rId6"/>
    <p:sldId id="282" r:id="rId7"/>
    <p:sldId id="283" r:id="rId8"/>
    <p:sldId id="284" r:id="rId9"/>
    <p:sldId id="265" r:id="rId10"/>
    <p:sldId id="272" r:id="rId11"/>
    <p:sldId id="285" r:id="rId12"/>
    <p:sldId id="274" r:id="rId13"/>
    <p:sldId id="28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94" autoAdjust="0"/>
    <p:restoredTop sz="94628" autoAdjust="0"/>
  </p:normalViewPr>
  <p:slideViewPr>
    <p:cSldViewPr>
      <p:cViewPr>
        <p:scale>
          <a:sx n="75" d="100"/>
          <a:sy n="75" d="100"/>
        </p:scale>
        <p:origin x="-1008" y="-6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png"/><Relationship Id="rId4" Type="http://schemas.openxmlformats.org/officeDocument/2006/relationships/package" Target="../embeddings/List_aplikace_Microsoft_Office_Excel1.xls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5453993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VY_32_INOVACE_9_PRIMA_PECE_02</a:t>
                      </a: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Saunování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Saunování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 teplota při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saunování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 účinky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saunování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pravidla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saunování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endParaRPr lang="cs-CZ" sz="2800" b="1" dirty="0" smtClean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Patří k hlavním otužovacím procedurám.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to hypertermická procedura se střídáním   podnětů tepla a chladu.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Počátek lze nalézt v severských státech.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Procedura probíhá v několika místnostech: </a:t>
            </a:r>
            <a:r>
              <a:rPr lang="cs-CZ" sz="26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potírna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místnost na ochlazení a odpočívárna.</a:t>
            </a:r>
          </a:p>
          <a:p>
            <a:pPr marL="0" indent="0" algn="just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endParaRPr lang="cs-CZ" sz="28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600" dirty="0" smtClean="0">
              <a:solidFill>
                <a:prstClr val="black"/>
              </a:solidFill>
              <a:latin typeface="Trebuchet MS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Teplota při </a:t>
            </a: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endParaRPr lang="cs-CZ" sz="2800" b="1" dirty="0" smtClean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Od 40 °C do 110 °C.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Volba teploty sauny je individuální  v závislosti na  zdravotním stavu.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Sauna je dnes využívána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i v mateřských školách, kde se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nastavuje teplota maximálně do 60 °C.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Tx/>
              <a:buChar char="-"/>
              <a:defRPr/>
            </a:pPr>
            <a:endParaRPr lang="cs-CZ" sz="2800" dirty="0" smtClean="0">
              <a:latin typeface="Trebuchet MS"/>
            </a:endParaRPr>
          </a:p>
          <a:p>
            <a:pPr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</a:pPr>
            <a:endParaRPr lang="cs-CZ" sz="26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" name="Picture 2" descr="C:\Users\Mates\AppData\Local\Microsoft\Windows\Temporary Internet Files\Content.IE5\XSZ3POGD\MC900358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365104"/>
            <a:ext cx="1230312" cy="1824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18872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Účinky </a:t>
            </a: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zvyšuje látkovou výměnu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zvyšuje vylučování nečistot z pokožky</a:t>
            </a:r>
          </a:p>
          <a:p>
            <a:pPr>
              <a:buFont typeface="Arial" pitchFamily="34" charset="0"/>
              <a:buChar char="•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ošetřuje a pečuje o pokožku</a:t>
            </a:r>
          </a:p>
          <a:p>
            <a:pPr>
              <a:buFont typeface="Arial" pitchFamily="34" charset="0"/>
              <a:buChar char="•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uvolňuje svaly a psychické napětí</a:t>
            </a:r>
          </a:p>
          <a:p>
            <a:pPr>
              <a:buFont typeface="Arial" pitchFamily="34" charset="0"/>
              <a:buChar char="•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otuží organismus, posílí odolnost</a:t>
            </a:r>
          </a:p>
          <a:p>
            <a:pPr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   vůči infekcím.</a:t>
            </a:r>
          </a:p>
          <a:p>
            <a:pPr>
              <a:buFont typeface="Arial" pitchFamily="34" charset="0"/>
              <a:buChar char="•"/>
            </a:pPr>
            <a:endParaRPr lang="pl-PL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2051" name="Picture 3" descr="C:\Users\Mates\AppData\Local\Microsoft\Windows\Temporary Internet Files\Content.IE5\SQQSJE16\MC9004244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005064"/>
            <a:ext cx="1955800" cy="1790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Účinky </a:t>
            </a: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posiluje srdce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upravuje krevní tlak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odstraňuje infekce dýchacích cest</a:t>
            </a:r>
          </a:p>
          <a:p>
            <a:pPr>
              <a:buFont typeface="Arial" pitchFamily="34" charset="0"/>
              <a:buChar char="•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zlepšuje prokrvení kůže, sliznic, </a:t>
            </a:r>
          </a:p>
          <a:p>
            <a:pPr>
              <a:buNone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   dýchacích cest a cév krevního oběhu</a:t>
            </a:r>
          </a:p>
          <a:p>
            <a:pPr>
              <a:buFont typeface="Arial" pitchFamily="34" charset="0"/>
              <a:buChar char="•"/>
            </a:pPr>
            <a:r>
              <a:rPr lang="pl-PL" sz="2600" dirty="0" smtClean="0">
                <a:latin typeface="Arial" pitchFamily="34" charset="0"/>
                <a:cs typeface="Arial" pitchFamily="34" charset="0"/>
              </a:rPr>
              <a:t>povzbuzuje funkci ledvin.</a:t>
            </a:r>
          </a:p>
          <a:p>
            <a:pPr>
              <a:buFont typeface="Arial" pitchFamily="34" charset="0"/>
              <a:buChar char="•"/>
            </a:pPr>
            <a:endParaRPr lang="pl-PL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3074" name="Picture 2" descr="C:\Users\Mates\AppData\Local\Microsoft\Windows\Temporary Internet Files\Content.IE5\3VER9UBQ\MC9004244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9252" y="3554412"/>
            <a:ext cx="1582536" cy="15344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Pravidla </a:t>
            </a: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endParaRPr lang="cs-CZ" sz="28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charset="0"/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počátku:</a:t>
            </a:r>
          </a:p>
          <a:p>
            <a:pPr marL="457200" lvl="1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- po námaze 15 až 20 minut oddechu před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saunováním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- po jídle počkat 1 až 2 hodiny, případně sníst trochu chleba nebo sladkost</a:t>
            </a:r>
          </a:p>
          <a:p>
            <a:pPr marL="457200" lvl="1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- pečlivé umytí těla a usušení před vstupem do sauny.</a:t>
            </a:r>
          </a:p>
          <a:p>
            <a:pPr>
              <a:buNone/>
            </a:pPr>
            <a:endParaRPr lang="cs-CZ" sz="26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err="1" smtClean="0">
                <a:latin typeface="Arial" charset="0"/>
                <a:cs typeface="Arial" charset="0"/>
              </a:rPr>
              <a:t>Saunování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  <a:cs typeface="Arial" charset="0"/>
              </a:rPr>
              <a:t>Pravidla </a:t>
            </a: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  <a:cs typeface="Arial" charset="0"/>
              </a:rPr>
              <a:t>saunování</a:t>
            </a:r>
            <a:endParaRPr lang="cs-CZ" sz="2800" b="1" dirty="0" smtClean="0">
              <a:solidFill>
                <a:srgbClr val="00B0F0"/>
              </a:solidFill>
              <a:latin typeface="Trebuchet MS" pitchFamily="34" charset="0"/>
              <a:cs typeface="Arial" charset="0"/>
            </a:endParaRPr>
          </a:p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sauně:</a:t>
            </a:r>
          </a:p>
          <a:p>
            <a:pPr lvl="1"/>
            <a:r>
              <a:rPr lang="cs-CZ" sz="2600" dirty="0" smtClean="0">
                <a:latin typeface="Arial" pitchFamily="34" charset="0"/>
                <a:cs typeface="Arial" pitchFamily="34" charset="0"/>
              </a:rPr>
              <a:t>ležet, nebo uvolněně sedět po dobu 8 až 12 minut (max. 15 min)</a:t>
            </a:r>
          </a:p>
          <a:p>
            <a:pPr lvl="1"/>
            <a:r>
              <a:rPr lang="cs-CZ" sz="2600" dirty="0" smtClean="0">
                <a:latin typeface="Arial" pitchFamily="34" charset="0"/>
                <a:cs typeface="Arial" pitchFamily="34" charset="0"/>
              </a:rPr>
              <a:t>před opuštěním sauny se posadit</a:t>
            </a:r>
          </a:p>
          <a:p>
            <a:pPr lvl="1"/>
            <a:r>
              <a:rPr lang="cs-CZ" sz="2600" dirty="0" smtClean="0">
                <a:latin typeface="Arial" pitchFamily="34" charset="0"/>
                <a:cs typeface="Arial" pitchFamily="34" charset="0"/>
              </a:rPr>
              <a:t>po opuštění sauny - co nejkratší cestou ihned pod sprchu se studenou vodou, omývat se volným proudem - od nejvzdálenějších míst směrem k srdci.</a:t>
            </a:r>
            <a:endParaRPr lang="cs-CZ" sz="26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Pravidla </a:t>
            </a:r>
            <a:r>
              <a:rPr lang="cs-CZ" sz="2800" b="1" dirty="0" err="1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saunování</a:t>
            </a:r>
            <a:endParaRPr lang="cs-CZ" sz="2800" b="1" dirty="0" smtClean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obyt v sauně - odpočinek v odpočívárně.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ěti – v odpočívárně – klid alespoň ¼ hodiny.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odpočinku lehké občerstvení, např. ovoce.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solidFill>
                  <a:srgbClr val="000000"/>
                </a:solidFill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1300"/>
            <a:ext cx="8640960" cy="40767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jsou teploty při </a:t>
            </a:r>
            <a:r>
              <a:rPr lang="cs-CZ" sz="2600" i="1" dirty="0" err="1" smtClean="0">
                <a:latin typeface="Arial" charset="0"/>
                <a:cs typeface="Arial" charset="0"/>
              </a:rPr>
              <a:t>saunování</a:t>
            </a:r>
            <a:r>
              <a:rPr lang="cs-CZ" sz="2600" i="1" dirty="0" smtClean="0">
                <a:latin typeface="Arial" charset="0"/>
                <a:cs typeface="Arial" charset="0"/>
              </a:rPr>
              <a:t> a na čem závisí?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Od 40 °C do 110 °C, teplota závisí na  zdravotním stavu.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Jaká je maximální doba pobytu v sauně?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Doporučuje se 15 min maximálně.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jsou účinky </a:t>
            </a:r>
            <a:r>
              <a:rPr lang="cs-CZ" sz="2600" i="1" dirty="0" err="1" smtClean="0">
                <a:latin typeface="Arial" charset="0"/>
                <a:cs typeface="Arial" charset="0"/>
              </a:rPr>
              <a:t>saunování</a:t>
            </a:r>
            <a:r>
              <a:rPr lang="cs-CZ" sz="2600" i="1" dirty="0" smtClean="0">
                <a:latin typeface="Arial" charset="0"/>
                <a:cs typeface="Arial" charset="0"/>
              </a:rPr>
              <a:t>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Př. Posiluje srdce, upravuje krevní tlak, odstraňuje 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infekcí dýchacích cest, zlepšuje prokrvení kůže, sliznic.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solidFill>
                  <a:srgbClr val="000000"/>
                </a:solidFill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81300"/>
            <a:ext cx="8784976" cy="40767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Vyluštěte křížovku.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1) </a:t>
            </a:r>
            <a:r>
              <a:rPr lang="cs-CZ" sz="2400" i="1" dirty="0" err="1" smtClean="0">
                <a:latin typeface="Arial" charset="0"/>
                <a:cs typeface="Arial" charset="0"/>
              </a:rPr>
              <a:t>Saunování</a:t>
            </a:r>
            <a:r>
              <a:rPr lang="cs-CZ" sz="2400" i="1" dirty="0" smtClean="0">
                <a:latin typeface="Arial" charset="0"/>
                <a:cs typeface="Arial" charset="0"/>
              </a:rPr>
              <a:t> uvolňuje...   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2) Využívá se střídání podnětů tepla  ...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3) Pozitivní účinek.   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4) Zlepšuje funkci… .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5) Při návštěvě… škol </a:t>
            </a:r>
          </a:p>
          <a:p>
            <a:pPr marL="457200" indent="-457200" eaLnBrk="1" hangingPunct="1"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se teplota nastavuje </a:t>
            </a:r>
          </a:p>
          <a:p>
            <a:pPr marL="457200" indent="-457200" eaLnBrk="1" hangingPunct="1">
              <a:buNone/>
            </a:pPr>
            <a:r>
              <a:rPr lang="cs-CZ" sz="2400" i="1" dirty="0" err="1" smtClean="0">
                <a:latin typeface="Arial" charset="0"/>
                <a:cs typeface="Arial" charset="0"/>
              </a:rPr>
              <a:t>max</a:t>
            </a:r>
            <a:r>
              <a:rPr lang="cs-CZ" sz="2400" i="1" dirty="0" smtClean="0">
                <a:latin typeface="Arial" charset="0"/>
                <a:cs typeface="Arial" charset="0"/>
              </a:rPr>
              <a:t> na 60 °C.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		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30350" y="1408113"/>
          <a:ext cx="1227138" cy="373062"/>
        </p:xfrm>
        <a:graphic>
          <a:graphicData uri="http://schemas.openxmlformats.org/presentationml/2006/ole">
            <p:oleObj spid="_x0000_s4106" name="List" r:id="rId4" imgW="1226838" imgH="373452" progId="Excel.Sheet.12">
              <p:embed/>
            </p:oleObj>
          </a:graphicData>
        </a:graphic>
      </p:graphicFrame>
      <p:pic>
        <p:nvPicPr>
          <p:cNvPr id="9" name="Obrázek 8" descr="SAUNA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54028" y="4653136"/>
            <a:ext cx="5166568" cy="20136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err="1" smtClean="0">
                <a:solidFill>
                  <a:srgbClr val="000000"/>
                </a:solidFill>
                <a:latin typeface="Arial" charset="0"/>
                <a:cs typeface="Arial" charset="0"/>
              </a:rPr>
              <a:t>Saunování</a:t>
            </a:r>
            <a:endParaRPr lang="cs-CZ" sz="3200" b="1" dirty="0" smtClean="0">
              <a:latin typeface="Arial" charset="0"/>
              <a:cs typeface="Arial" charset="0"/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81300"/>
            <a:ext cx="8507288" cy="40767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Řešení.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			</a:t>
            </a:r>
          </a:p>
        </p:txBody>
      </p:sp>
      <p:pic>
        <p:nvPicPr>
          <p:cNvPr id="8" name="Obrázek 7" descr="SAUNA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005064"/>
            <a:ext cx="6050805" cy="22328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ROZSYPALOVÁ, M., HALADOVÁ, E., ŠAFRÁNKOVÁ, A.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Ošetřovatelství II.  </a:t>
            </a:r>
            <a:r>
              <a:rPr lang="cs-CZ" sz="2000" dirty="0" smtClean="0">
                <a:latin typeface="Arial" charset="0"/>
                <a:cs typeface="Arial" charset="0"/>
              </a:rPr>
              <a:t>Praha: </a:t>
            </a:r>
            <a:r>
              <a:rPr lang="cs-CZ" sz="20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000" dirty="0" smtClean="0">
                <a:latin typeface="Arial" charset="0"/>
                <a:cs typeface="Arial" charset="0"/>
              </a:rPr>
              <a:t>. 2002. ISBN 80-86073-97-1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000" i="1" dirty="0" smtClean="0">
                <a:latin typeface="Arial" charset="0"/>
                <a:cs typeface="Arial" charset="0"/>
              </a:rPr>
              <a:t>Ošetřovatelství - ošetřovatelské postupy pro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zdravotnické asistenty, pracovní sešit II/2.díl. </a:t>
            </a:r>
            <a:r>
              <a:rPr lang="cs-CZ" sz="2000" dirty="0" smtClean="0">
                <a:latin typeface="Arial" charset="0"/>
                <a:cs typeface="Arial" charset="0"/>
              </a:rPr>
              <a:t>Praha: </a:t>
            </a:r>
            <a:r>
              <a:rPr lang="cs-CZ" sz="2000" dirty="0" err="1" smtClean="0">
                <a:latin typeface="Arial" charset="0"/>
                <a:cs typeface="Arial" charset="0"/>
              </a:rPr>
              <a:t>Grada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cs-CZ" sz="20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000" dirty="0" smtClean="0">
                <a:latin typeface="Arial" charset="0"/>
                <a:cs typeface="Arial" charset="0"/>
              </a:rPr>
              <a:t>,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a.s. 2009. ISBN 978-80-247-2854-4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800" b="1" dirty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000" dirty="0">
                <a:latin typeface="Arial" charset="0"/>
                <a:cs typeface="Arial" charset="0"/>
              </a:rPr>
              <a:t>Microsoft obrázková </a:t>
            </a:r>
            <a:r>
              <a:rPr lang="cs-CZ" sz="20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000" dirty="0" err="1" smtClean="0">
                <a:latin typeface="Arial" charset="0"/>
                <a:cs typeface="Arial" charset="0"/>
              </a:rPr>
              <a:t>microsoft.com</a:t>
            </a:r>
            <a:endParaRPr lang="cs-CZ" sz="20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err="1" smtClean="0">
                <a:latin typeface="Arial" charset="0"/>
              </a:rPr>
              <a:t>Saunování</a:t>
            </a:r>
            <a:endParaRPr lang="cs-CZ" sz="2600" dirty="0" smtClean="0">
              <a:latin typeface="Arial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</a:t>
            </a:r>
            <a:r>
              <a:rPr lang="cs-CZ" sz="26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102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</TotalTime>
  <Words>539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List</vt:lpstr>
      <vt:lpstr>Obchodní akademie, Střední odborná škola  a Jazyková škola s právem státní jazykové zkoušky,  Hradec Králové</vt:lpstr>
      <vt:lpstr>Saunování</vt:lpstr>
      <vt:lpstr>Saunování</vt:lpstr>
      <vt:lpstr>Saunování</vt:lpstr>
      <vt:lpstr>Saunování</vt:lpstr>
      <vt:lpstr>Saunování</vt:lpstr>
      <vt:lpstr>Saunování</vt:lpstr>
      <vt:lpstr>Saunování</vt:lpstr>
      <vt:lpstr>Saunování</vt:lpstr>
      <vt:lpstr>Saunování</vt:lpstr>
      <vt:lpstr>Saunování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92</cp:revision>
  <dcterms:created xsi:type="dcterms:W3CDTF">2012-11-30T22:17:21Z</dcterms:created>
  <dcterms:modified xsi:type="dcterms:W3CDTF">2014-07-14T11:47:04Z</dcterms:modified>
</cp:coreProperties>
</file>