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88" r:id="rId4"/>
    <p:sldId id="289" r:id="rId5"/>
    <p:sldId id="290" r:id="rId6"/>
    <p:sldId id="291" r:id="rId7"/>
    <p:sldId id="292" r:id="rId8"/>
    <p:sldId id="293" r:id="rId9"/>
    <p:sldId id="294" r:id="rId10"/>
    <p:sldId id="295" r:id="rId11"/>
    <p:sldId id="265" r:id="rId12"/>
    <p:sldId id="272" r:id="rId13"/>
    <p:sldId id="296" r:id="rId14"/>
    <p:sldId id="274" r:id="rId15"/>
    <p:sldId id="275" r:id="rId16"/>
    <p:sldId id="297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88" autoAdjust="0"/>
    <p:restoredTop sz="94628" autoAdjust="0"/>
  </p:normalViewPr>
  <p:slideViewPr>
    <p:cSldViewPr>
      <p:cViewPr>
        <p:scale>
          <a:sx n="94" d="100"/>
          <a:sy n="94" d="100"/>
        </p:scale>
        <p:origin x="-990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07183A-4A41-4618-A274-F91509018F37}" type="datetimeFigureOut">
              <a:rPr lang="cs-CZ" smtClean="0"/>
              <a:t>13.5.2014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25B33B-230A-4D9B-BC6F-24C3453CFB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3950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5B33B-230A-4D9B-BC6F-24C3453CFB7F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5B33B-230A-4D9B-BC6F-24C3453CFB7F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5B33B-230A-4D9B-BC6F-24C3453CFB7F}" type="slidenum">
              <a:rPr lang="cs-CZ" smtClean="0"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B0CEC-B8A4-4848-8498-BC61E8456014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3B7A3-9FBE-4FE8-AABC-2E40DF4829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093FB-7C1E-4610-8481-92BB5C329EB2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149C4-66E7-4047-90E8-43E1C5D622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CCBDC-3152-47AE-854E-9D4C7F44CBDE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31537-6937-4B19-AEBC-4324FEC722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E0429-7DF9-4713-96ED-BBAEBC5D3B18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884BC-DF29-4BBE-83BE-FBB74E57AD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CE556-3B40-4E08-A20D-4CC040DEF0AD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D07D9-44DD-4C73-AC10-7FB9144AFC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FEEA8-CFF4-4760-B365-3C7B3FA13836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52B4F-2732-4E47-A018-9C8A4F1987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FC219-CABD-4B9D-9588-595EA5D1A4A0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DE0C6-B4E5-4CC9-84FE-49854C102B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1E3E6-343D-470E-BF4A-7FC502604038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008FB-3CBD-45CC-B420-F06B2A3FB8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95B76-6A7E-4676-8AAB-10CD846593AC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FE5A7-AF28-47D8-89E5-306223BF62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1717D-AA15-4B96-B135-6207E06A6B55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A9DA2-5766-497B-A7B9-CC55380009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6CF8F-B764-49F7-8DF2-0DA8A4BC7C53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A9E6E-2046-4D7C-AFEF-61B030ECD8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85B893-390F-4160-BD53-A361CAA472C5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E3C96F4-54A2-4D94-A796-4D6BADB6AB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3441026"/>
              </p:ext>
            </p:extLst>
          </p:nvPr>
        </p:nvGraphicFramePr>
        <p:xfrm>
          <a:off x="250825" y="2781300"/>
          <a:ext cx="8569325" cy="38905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Bc.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Martina Jeřábková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VY_32_INOVACE_9_PRIMA_PECE_03</a:t>
                      </a:r>
                    </a:p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Fyziologické </a:t>
                      </a:r>
                      <a:r>
                        <a:rPr lang="cs-CZ" sz="1800" b="1" i="0" u="none" strike="noStrike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funkce </a:t>
                      </a:r>
                      <a:r>
                        <a:rPr lang="cs-CZ" sz="1800" b="1" i="0" u="none" strike="noStrike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– dech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Přímá </a:t>
                      </a:r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péče a osobní asistence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Sociální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činnost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3.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červenec 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Dech, hodnocení dechu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pravidelnost, frekvence, kvalita dechu</a:t>
                      </a:r>
                      <a:endParaRPr lang="cs-CZ" sz="140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učiva, opakování učiva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dech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4076700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Dech</a:t>
            </a:r>
          </a:p>
          <a:p>
            <a:pPr marL="0" indent="0" algn="just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Dýchání je základní životní potřeba, kterou organizmus získává, spotřebovává kyslík a vylučuje oxid uhličitý.</a:t>
            </a:r>
          </a:p>
          <a:p>
            <a:pPr marL="0" indent="0" algn="just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Všechny životní procesy souvisejí s okysličováním.</a:t>
            </a: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04048" y="6381328"/>
            <a:ext cx="155818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Obr. č. 1 – Plíce </a:t>
            </a:r>
            <a:endParaRPr lang="cs-CZ" sz="1400" dirty="0"/>
          </a:p>
        </p:txBody>
      </p:sp>
      <p:pic>
        <p:nvPicPr>
          <p:cNvPr id="1028" name="Picture 4" descr="C:\Users\Mates\AppData\Local\Microsoft\Windows\Temporary Internet Files\Content.IE5\3VER9UBQ\MC90028710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5229200"/>
            <a:ext cx="1450301" cy="148478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dech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299"/>
            <a:ext cx="8229600" cy="3907805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Trebuchet MS"/>
              </a:rPr>
              <a:t>Dech</a:t>
            </a:r>
          </a:p>
          <a:p>
            <a:pPr marL="0" indent="0" algn="just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Dech lze ovládat vůlí - lze jím zlepšit psychický stavy</a:t>
            </a:r>
          </a:p>
          <a:p>
            <a:pPr marL="0" indent="0" algn="just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(rozrušení, obavy, strach) – klidně dýchat nosem,      soustředěně sledovat pohyby břicha, hrudníku a prodloužit dobu výdechu a nádechu.</a:t>
            </a: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76056" y="6381328"/>
            <a:ext cx="2343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.</a:t>
            </a:r>
            <a:endParaRPr lang="cs-CZ" sz="1400" dirty="0"/>
          </a:p>
        </p:txBody>
      </p:sp>
      <p:pic>
        <p:nvPicPr>
          <p:cNvPr id="2054" name="Picture 6" descr="C:\Users\Mates\AppData\Local\Microsoft\Windows\Temporary Internet Files\Content.IE5\3VER9UBQ\MC90043752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7" y="4941168"/>
            <a:ext cx="2136015" cy="17146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dech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470776" cy="3896680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Hodnocení dechu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Sledujeme:</a:t>
            </a:r>
          </a:p>
          <a:p>
            <a:pPr marL="400050" lvl="1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1) RYTMIČNOST, PRAVIDELNOST</a:t>
            </a:r>
          </a:p>
          <a:p>
            <a:pPr marL="400050" lvl="1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2) RYCHLOST (FREKVENCE) DECHU</a:t>
            </a:r>
          </a:p>
          <a:p>
            <a:pPr marL="400050" lvl="1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3) KVALITA DECHU (JAKOST)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419872" y="6165304"/>
            <a:ext cx="23762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Obr. </a:t>
            </a:r>
            <a:r>
              <a:rPr lang="cs-CZ" sz="1400" dirty="0"/>
              <a:t>č</a:t>
            </a:r>
            <a:r>
              <a:rPr lang="cs-CZ" sz="1400" dirty="0" smtClean="0"/>
              <a:t>. 2 – Poslech dechu</a:t>
            </a:r>
            <a:endParaRPr lang="cs-CZ" sz="1400" dirty="0"/>
          </a:p>
        </p:txBody>
      </p:sp>
      <p:pic>
        <p:nvPicPr>
          <p:cNvPr id="6" name="Obrázek 5" descr="800px-Breath_sounds_breathing_auscultation_of_lungs_with_stethoscop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0152" y="4869160"/>
            <a:ext cx="2987824" cy="1808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dech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960068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Rytmičnost, pravidelnost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Nádech i výdech v pravidelných intervalech = </a:t>
            </a:r>
            <a:r>
              <a:rPr lang="cs-CZ" sz="2600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dýchání pravidelné.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Hluboké dýchání střídané s povrchním = </a:t>
            </a:r>
            <a:r>
              <a:rPr lang="cs-CZ" sz="2600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dýchání nepravidelné</a:t>
            </a:r>
            <a:r>
              <a:rPr lang="cs-CZ" sz="2600" i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Zástava dechu = 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apnoe. 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i="1" u="sng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123727" y="6165305"/>
            <a:ext cx="252028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 Obr. č. 3 – Umělé dýchání</a:t>
            </a:r>
            <a:endParaRPr lang="cs-CZ" sz="1400" dirty="0"/>
          </a:p>
        </p:txBody>
      </p:sp>
      <p:pic>
        <p:nvPicPr>
          <p:cNvPr id="3077" name="Picture 5" descr="C:\Users\Mates\AppData\Local\Microsoft\Windows\Temporary Internet Files\Content.IE5\XSZ3POGD\MC90035903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725144"/>
            <a:ext cx="2111115" cy="185765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dech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Rychlost (frekvence) dechu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= počet dechů za minutu</a:t>
            </a:r>
            <a:endParaRPr lang="cs-CZ" sz="2600" i="1" u="sng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Vychází z normálních hodnot:</a:t>
            </a:r>
          </a:p>
          <a:p>
            <a:pPr marL="800100" lvl="2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novorozenec 55/min</a:t>
            </a:r>
          </a:p>
          <a:p>
            <a:pPr marL="800100" lvl="2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kojenec 25/min</a:t>
            </a:r>
          </a:p>
          <a:p>
            <a:pPr marL="800100" lvl="2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dítě ve věku deset let 20/min</a:t>
            </a:r>
          </a:p>
          <a:p>
            <a:pPr marL="800100" lvl="2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dospělý 14 – 18/min.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i="1" u="sng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04048" y="6093296"/>
            <a:ext cx="3528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   Obr.  č. 4</a:t>
            </a:r>
          </a:p>
          <a:p>
            <a:r>
              <a:rPr lang="cs-CZ" sz="1400" dirty="0" smtClean="0"/>
              <a:t> - Problémy s dechem řešené inhalátorem </a:t>
            </a:r>
            <a:endParaRPr lang="cs-CZ" sz="1400" dirty="0"/>
          </a:p>
        </p:txBody>
      </p:sp>
      <p:pic>
        <p:nvPicPr>
          <p:cNvPr id="4098" name="Picture 2" descr="C:\Users\Mates\AppData\Local\Microsoft\Windows\Temporary Internet Files\Content.IE5\SQQSJE16\MC900370478[2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852936"/>
            <a:ext cx="2304046" cy="30725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dech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4076700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Kvalita dechu, jakost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Normální dech ve dne téměř neslyšitelný, ve spánku a při námaze se slyšitelnost zvýší, po zklidnění se ztlumí.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btížné a hlučné dýchání = 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dyspnoe</a:t>
            </a: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při chronickém onemocnění plic, průdušek, srdce a poruchách látkové výměny.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i="1" u="sng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691680" y="6309320"/>
            <a:ext cx="34563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  Obr. č. 5 </a:t>
            </a:r>
          </a:p>
          <a:p>
            <a:r>
              <a:rPr lang="cs-CZ" sz="1400" dirty="0" smtClean="0"/>
              <a:t>- Problémy s dechem řešené inhalátorem</a:t>
            </a:r>
            <a:endParaRPr lang="cs-CZ" sz="1400" dirty="0"/>
          </a:p>
        </p:txBody>
      </p:sp>
      <p:pic>
        <p:nvPicPr>
          <p:cNvPr id="5122" name="Picture 2" descr="C:\Users\Mates\AppData\Local\Microsoft\Windows\Temporary Internet Files\Content.IE5\3VER9UBQ\MC90040422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5376297"/>
            <a:ext cx="1584176" cy="148170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dech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Kvalita dechu, jakost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Povrchní dýchání = 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hypoventilace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Hluboké dýchání = 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hyperventilace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Záznam dechu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 Získané informace se zapisují např. D = 14/min </a:t>
            </a: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plus poznámka o jakosti dechu (sípavý, nepravidelný, hlučný, hluboký atd.).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8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i="1" u="sng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dech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2492896"/>
            <a:ext cx="8532713" cy="4248472"/>
          </a:xfrm>
        </p:spPr>
        <p:txBody>
          <a:bodyPr rtlCol="0">
            <a:normAutofit lnSpcReduction="10000"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Hodnocení dechu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/>
              <a:t>N</a:t>
            </a:r>
            <a:r>
              <a:rPr lang="cs-CZ" sz="2800" dirty="0" smtClean="0"/>
              <a:t>esnadné - dech zajišťují příčně pruhované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800" dirty="0" smtClean="0"/>
              <a:t> svaly, které můžeme ovládat vůlí.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800" dirty="0" smtClean="0"/>
              <a:t> Množství dechu se počítá zdvihem hrudníku a břicha 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800" dirty="0"/>
              <a:t>-</a:t>
            </a:r>
            <a:r>
              <a:rPr lang="cs-CZ" sz="2800" dirty="0" smtClean="0"/>
              <a:t> u kojence ve spánku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800" dirty="0" smtClean="0"/>
              <a:t>- u dospělých - předstírat měření tepu a přitom sledovat dech.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800" dirty="0" smtClean="0"/>
              <a:t> Jakost dechu (hrčení, pískání, hlasitost) zjišťujeme sluchem.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800" dirty="0" smtClean="0"/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800" dirty="0" smtClean="0"/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8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i="1" u="sng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084168" y="2618607"/>
            <a:ext cx="11521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 </a:t>
            </a:r>
            <a:endParaRPr lang="cs-CZ" sz="1400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dech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23298"/>
            <a:ext cx="8229600" cy="3974352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6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Dýchací </a:t>
            </a: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cesty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Nosní dutina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Strop dutiny nosní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Nosohltan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Hrtan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/>
              <a:t>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růdušnice - 2 průdušky 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(bronchy)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bronchyální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strom - průdušinky 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cs-CZ" sz="2600" dirty="0" err="1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bronchyoly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– plicní sklípky 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(alveoly).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8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i="1" u="sng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308304" y="2636912"/>
            <a:ext cx="15084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Obr. č. </a:t>
            </a:r>
            <a:r>
              <a:rPr lang="cs-CZ" sz="1400" dirty="0"/>
              <a:t>6</a:t>
            </a:r>
            <a:r>
              <a:rPr lang="cs-CZ" sz="1400" dirty="0" smtClean="0"/>
              <a:t> – Plíce,</a:t>
            </a:r>
          </a:p>
          <a:p>
            <a:r>
              <a:rPr lang="cs-CZ" sz="1400" dirty="0" smtClean="0"/>
              <a:t>plicní sklípky</a:t>
            </a:r>
            <a:endParaRPr lang="cs-CZ" sz="1400" dirty="0"/>
          </a:p>
        </p:txBody>
      </p:sp>
      <p:pic>
        <p:nvPicPr>
          <p:cNvPr id="6" name="Obrázek 5" descr="Illu_bronchi_lung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12960" y="2708920"/>
            <a:ext cx="3168352" cy="20106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dech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323528" y="2564904"/>
            <a:ext cx="8363272" cy="4293096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Opakování nového učiva</a:t>
            </a:r>
            <a:endParaRPr lang="cs-CZ" sz="1600" b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AutoNum type="arabicPeriod"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Co sledujeme při hodnocení dechu?</a:t>
            </a:r>
            <a:endParaRPr lang="cs-CZ" sz="2600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None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 	</a:t>
            </a:r>
            <a:r>
              <a:rPr lang="cs-CZ" sz="2600" i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- rytmičnost, pravidelnost, frekvenci, kvalitu</a:t>
            </a:r>
          </a:p>
          <a:p>
            <a:pPr marL="457200" indent="-457200" eaLnBrk="1" hangingPunct="1">
              <a:buFont typeface="+mj-lt"/>
              <a:buAutoNum type="arabicPeriod" startAt="2"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Vysvětlete význam slov apnoe a dyspnoe.</a:t>
            </a:r>
          </a:p>
          <a:p>
            <a:pPr marL="457200" lvl="2" indent="-457200" eaLnBrk="1" hangingPunct="1">
              <a:buNone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 	</a:t>
            </a:r>
            <a:r>
              <a:rPr lang="cs-CZ" sz="2600" i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- 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apnoe = zástava dechu, dyspnoe = obtížné, hlučné dýchání</a:t>
            </a:r>
            <a:endParaRPr lang="cs-CZ" sz="2600" i="1" dirty="0" smtClean="0">
              <a:solidFill>
                <a:srgbClr val="990033"/>
              </a:solidFill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+mj-lt"/>
              <a:buAutoNum type="arabicPeriod" startAt="3"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Jaký je přibližně počet dechů za minutu u novorozence?</a:t>
            </a:r>
          </a:p>
          <a:p>
            <a:pPr marL="457200" indent="-457200" eaLnBrk="1" hangingPunct="1">
              <a:buNone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	</a:t>
            </a:r>
            <a:r>
              <a:rPr lang="cs-CZ" sz="2600" i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-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 kolem 55</a:t>
            </a:r>
            <a:endParaRPr lang="cs-CZ" sz="2600" i="1" dirty="0" smtClean="0">
              <a:solidFill>
                <a:srgbClr val="990033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dech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21155"/>
            <a:ext cx="8579296" cy="4336845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Opakování nového učiva</a:t>
            </a:r>
          </a:p>
          <a:p>
            <a:pPr marL="0" indent="0" eaLnBrk="1" hangingPunct="1">
              <a:buNone/>
            </a:pPr>
            <a:endParaRPr lang="cs-CZ" sz="2400" b="1" dirty="0" smtClean="0">
              <a:solidFill>
                <a:srgbClr val="00B0F0"/>
              </a:solidFill>
              <a:latin typeface="Arial" charset="0"/>
              <a:cs typeface="Arial" charset="0"/>
            </a:endParaRPr>
          </a:p>
          <a:p>
            <a:pPr marL="0" indent="0" eaLnBrk="1" hangingPunct="1">
              <a:buFont typeface="Wingdings" pitchFamily="2" charset="2"/>
              <a:buChar char="ü"/>
            </a:pPr>
            <a:r>
              <a:rPr lang="cs-CZ" sz="2400" b="1" dirty="0" smtClean="0">
                <a:latin typeface="Arial" charset="0"/>
                <a:cs typeface="Arial" charset="0"/>
              </a:rPr>
              <a:t> </a:t>
            </a:r>
            <a:r>
              <a:rPr lang="cs-CZ" sz="2600" i="1" dirty="0" smtClean="0">
                <a:latin typeface="Arial" charset="0"/>
                <a:cs typeface="Arial" charset="0"/>
              </a:rPr>
              <a:t>pokuste se popsat dýchací</a:t>
            </a:r>
          </a:p>
          <a:p>
            <a:pPr marL="0" indent="0" eaLnBrk="1" hangingPunct="1">
              <a:buNone/>
            </a:pPr>
            <a:r>
              <a:rPr lang="cs-CZ" sz="2600" i="1" dirty="0" smtClean="0">
                <a:latin typeface="Arial" charset="0"/>
                <a:cs typeface="Arial" charset="0"/>
              </a:rPr>
              <a:t>soustavu člověka podle obrázku</a:t>
            </a:r>
          </a:p>
        </p:txBody>
      </p:sp>
      <p:pic>
        <p:nvPicPr>
          <p:cNvPr id="16" name="Obrázek 15" descr="Respiratory_system_complete_en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2521155"/>
            <a:ext cx="3816424" cy="4336845"/>
          </a:xfrm>
          <a:prstGeom prst="rect">
            <a:avLst/>
          </a:prstGeom>
        </p:spPr>
      </p:pic>
      <p:sp>
        <p:nvSpPr>
          <p:cNvPr id="17" name="TextovéPole 16"/>
          <p:cNvSpPr txBox="1"/>
          <p:nvPr/>
        </p:nvSpPr>
        <p:spPr>
          <a:xfrm>
            <a:off x="1979712" y="6381327"/>
            <a:ext cx="25922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č. 7 – Dýchací cesty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uiExpand="1" build="p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dech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36224"/>
            <a:ext cx="8470026" cy="4321776"/>
          </a:xfrm>
          <a:ln w="9525"/>
        </p:spPr>
        <p:txBody>
          <a:bodyPr/>
          <a:lstStyle/>
          <a:p>
            <a:pPr marL="0" indent="0" eaLnBrk="1" hangingPunct="1"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Opakování nového učiva</a:t>
            </a:r>
          </a:p>
          <a:p>
            <a:pPr marL="0" indent="0" eaLnBrk="1" hangingPunct="1">
              <a:buFont typeface="Wingdings" pitchFamily="2" charset="2"/>
              <a:buChar char="ü"/>
            </a:pPr>
            <a:r>
              <a:rPr lang="cs-CZ" sz="2400" dirty="0" smtClean="0">
                <a:latin typeface="Arial" charset="0"/>
                <a:cs typeface="Arial" charset="0"/>
              </a:rPr>
              <a:t> </a:t>
            </a:r>
            <a:r>
              <a:rPr lang="cs-CZ" sz="2600" dirty="0" smtClean="0">
                <a:latin typeface="Arial" charset="0"/>
                <a:cs typeface="Arial" charset="0"/>
              </a:rPr>
              <a:t>Řešení.</a:t>
            </a:r>
            <a:endParaRPr lang="cs-CZ" sz="2600" i="1" dirty="0" smtClean="0">
              <a:latin typeface="Arial" charset="0"/>
              <a:cs typeface="Arial" charset="0"/>
            </a:endParaRPr>
          </a:p>
        </p:txBody>
      </p:sp>
      <p:pic>
        <p:nvPicPr>
          <p:cNvPr id="16" name="Obrázek 15" descr="Respiratory_system_complete_en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54386" y="2536224"/>
            <a:ext cx="3816424" cy="4336845"/>
          </a:xfrm>
          <a:prstGeom prst="rect">
            <a:avLst/>
          </a:prstGeom>
        </p:spPr>
      </p:pic>
      <p:cxnSp>
        <p:nvCxnSpPr>
          <p:cNvPr id="6" name="Přímá spojovací šipka 5"/>
          <p:cNvCxnSpPr/>
          <p:nvPr/>
        </p:nvCxnSpPr>
        <p:spPr>
          <a:xfrm flipV="1">
            <a:off x="2771800" y="3212976"/>
            <a:ext cx="3240360" cy="57606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1259632" y="3789040"/>
            <a:ext cx="2098651" cy="492443"/>
          </a:xfrm>
          <a:prstGeom prst="rect">
            <a:avLst/>
          </a:prstGeom>
          <a:noFill/>
          <a:ln w="28575" cmpd="sng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600" dirty="0" smtClean="0"/>
              <a:t>dutina nosní </a:t>
            </a:r>
            <a:endParaRPr lang="cs-CZ" sz="2600" dirty="0"/>
          </a:p>
        </p:txBody>
      </p:sp>
      <p:cxnSp>
        <p:nvCxnSpPr>
          <p:cNvPr id="11" name="Přímá spojovací šipka 10"/>
          <p:cNvCxnSpPr/>
          <p:nvPr/>
        </p:nvCxnSpPr>
        <p:spPr>
          <a:xfrm flipV="1">
            <a:off x="2843808" y="3645024"/>
            <a:ext cx="3744416" cy="64807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2163636" y="4315872"/>
            <a:ext cx="909223" cy="492443"/>
          </a:xfrm>
          <a:prstGeom prst="rect">
            <a:avLst/>
          </a:prstGeom>
          <a:noFill/>
          <a:ln w="28575" cmpd="sng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600" dirty="0" smtClean="0"/>
              <a:t>hltan</a:t>
            </a:r>
            <a:endParaRPr lang="cs-CZ" sz="2600" dirty="0"/>
          </a:p>
        </p:txBody>
      </p:sp>
      <p:cxnSp>
        <p:nvCxnSpPr>
          <p:cNvPr id="18" name="Přímá spojovací šipka 17"/>
          <p:cNvCxnSpPr/>
          <p:nvPr/>
        </p:nvCxnSpPr>
        <p:spPr>
          <a:xfrm flipV="1">
            <a:off x="2843808" y="4077072"/>
            <a:ext cx="3600400" cy="72008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2123728" y="4797152"/>
            <a:ext cx="946093" cy="492443"/>
          </a:xfrm>
          <a:prstGeom prst="rect">
            <a:avLst/>
          </a:prstGeom>
          <a:noFill/>
          <a:ln w="28575" cmpd="sng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600" dirty="0" smtClean="0"/>
              <a:t>hrtan</a:t>
            </a:r>
            <a:endParaRPr lang="cs-CZ" sz="2600" dirty="0"/>
          </a:p>
        </p:txBody>
      </p:sp>
      <p:cxnSp>
        <p:nvCxnSpPr>
          <p:cNvPr id="22" name="Přímá spojovací šipka 21"/>
          <p:cNvCxnSpPr/>
          <p:nvPr/>
        </p:nvCxnSpPr>
        <p:spPr>
          <a:xfrm flipV="1">
            <a:off x="2987824" y="4581128"/>
            <a:ext cx="3600400" cy="72008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1691680" y="5301208"/>
            <a:ext cx="1818126" cy="492443"/>
          </a:xfrm>
          <a:prstGeom prst="rect">
            <a:avLst/>
          </a:prstGeom>
          <a:noFill/>
          <a:ln w="28575" cmpd="sng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600" dirty="0" smtClean="0"/>
              <a:t>průdušnice</a:t>
            </a:r>
            <a:endParaRPr lang="cs-CZ" sz="2600" dirty="0"/>
          </a:p>
        </p:txBody>
      </p:sp>
      <p:cxnSp>
        <p:nvCxnSpPr>
          <p:cNvPr id="24" name="Přímá spojovací šipka 23"/>
          <p:cNvCxnSpPr/>
          <p:nvPr/>
        </p:nvCxnSpPr>
        <p:spPr>
          <a:xfrm flipV="1">
            <a:off x="2915816" y="4941168"/>
            <a:ext cx="3456384" cy="93610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 flipV="1">
            <a:off x="2915816" y="5229200"/>
            <a:ext cx="4176464" cy="64807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1835696" y="5877272"/>
            <a:ext cx="1539204" cy="492443"/>
          </a:xfrm>
          <a:prstGeom prst="rect">
            <a:avLst/>
          </a:prstGeom>
          <a:noFill/>
          <a:ln w="28575" cmpd="sng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600" dirty="0" smtClean="0"/>
              <a:t>průdušky</a:t>
            </a:r>
            <a:endParaRPr lang="cs-CZ" sz="2600" dirty="0"/>
          </a:p>
        </p:txBody>
      </p:sp>
      <p:cxnSp>
        <p:nvCxnSpPr>
          <p:cNvPr id="30" name="Přímá spojovací šipka 29"/>
          <p:cNvCxnSpPr/>
          <p:nvPr/>
        </p:nvCxnSpPr>
        <p:spPr>
          <a:xfrm flipV="1">
            <a:off x="2915816" y="5949280"/>
            <a:ext cx="3240360" cy="43204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/>
          <p:nvPr/>
        </p:nvCxnSpPr>
        <p:spPr>
          <a:xfrm flipV="1">
            <a:off x="2987824" y="6065912"/>
            <a:ext cx="4392488" cy="31541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2328326" y="6381328"/>
            <a:ext cx="889987" cy="492443"/>
          </a:xfrm>
          <a:prstGeom prst="rect">
            <a:avLst/>
          </a:prstGeom>
          <a:noFill/>
          <a:ln w="28575" cmpd="sng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600" dirty="0" smtClean="0"/>
              <a:t>plíce</a:t>
            </a:r>
            <a:endParaRPr lang="cs-CZ" sz="2600" dirty="0"/>
          </a:p>
        </p:txBody>
      </p:sp>
      <p:sp>
        <p:nvSpPr>
          <p:cNvPr id="47" name="Obdélník 46"/>
          <p:cNvSpPr/>
          <p:nvPr/>
        </p:nvSpPr>
        <p:spPr>
          <a:xfrm>
            <a:off x="7812360" y="6309320"/>
            <a:ext cx="11148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Obr. č. 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  <p:bldP spid="8" grpId="0" animBg="1"/>
      <p:bldP spid="17" grpId="0" animBg="1"/>
      <p:bldP spid="19" grpId="0" animBg="1"/>
      <p:bldP spid="23" grpId="0" animBg="1"/>
      <p:bldP spid="29" grpId="0" animBg="1"/>
      <p:bldP spid="40" grpId="0" animBg="1"/>
      <p:bldP spid="4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2500313" y="0"/>
            <a:ext cx="6443662" cy="1143000"/>
          </a:xfrm>
        </p:spPr>
        <p:txBody>
          <a:bodyPr anchor="b"/>
          <a:lstStyle/>
          <a:p>
            <a:pPr algn="r" eaLnBrk="1" hangingPunct="1"/>
            <a:endParaRPr lang="cs-CZ" sz="2000" b="1" smtClean="0">
              <a:latin typeface="Arial" charset="0"/>
              <a:cs typeface="Arial" charset="0"/>
            </a:endParaRP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251520" y="2564904"/>
            <a:ext cx="8892480" cy="4293096"/>
          </a:xfrm>
        </p:spPr>
        <p:txBody>
          <a:bodyPr/>
          <a:lstStyle/>
          <a:p>
            <a:pPr marL="457200" indent="-457200" eaLnBrk="1" hangingPunct="1">
              <a:buFont typeface="Arial" charset="0"/>
              <a:buNone/>
            </a:pPr>
            <a:r>
              <a:rPr lang="cs-CZ" sz="2800" b="1" dirty="0" smtClean="0">
                <a:latin typeface="Arial" charset="0"/>
                <a:cs typeface="Arial" charset="0"/>
              </a:rPr>
              <a:t>Použitá literatura: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dirty="0" smtClean="0">
                <a:latin typeface="Arial" charset="0"/>
                <a:cs typeface="Arial" charset="0"/>
              </a:rPr>
              <a:t>NOVÁKOVÁ, R. </a:t>
            </a:r>
            <a:r>
              <a:rPr lang="cs-CZ" sz="2600" i="1" dirty="0" smtClean="0">
                <a:latin typeface="Arial" charset="0"/>
                <a:cs typeface="Arial" charset="0"/>
              </a:rPr>
              <a:t>Pečovatelství I.  </a:t>
            </a:r>
            <a:r>
              <a:rPr lang="cs-CZ" sz="2600" dirty="0" smtClean="0">
                <a:latin typeface="Arial" charset="0"/>
                <a:cs typeface="Arial" charset="0"/>
              </a:rPr>
              <a:t>Praha: Triton. 2008. ISBN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dirty="0" smtClean="0">
                <a:latin typeface="Arial" charset="0"/>
                <a:cs typeface="Arial" charset="0"/>
              </a:rPr>
              <a:t>978-80-7387-085-0</a:t>
            </a:r>
          </a:p>
          <a:p>
            <a:pPr marL="457200" indent="-457200" eaLnBrk="1" hangingPunct="1">
              <a:buFont typeface="Arial" charset="0"/>
              <a:buNone/>
            </a:pPr>
            <a:endParaRPr lang="cs-CZ" sz="2600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dirty="0" smtClean="0">
                <a:latin typeface="Arial" charset="0"/>
                <a:cs typeface="Arial" charset="0"/>
              </a:rPr>
              <a:t>HŮSKOVÁ, J., KAŠNÁ, P. </a:t>
            </a:r>
            <a:r>
              <a:rPr lang="cs-CZ" sz="2600" i="1" dirty="0" smtClean="0">
                <a:latin typeface="Arial" charset="0"/>
                <a:cs typeface="Arial" charset="0"/>
              </a:rPr>
              <a:t>Ošetřovatelství – ošetřovatelské 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i="1" dirty="0" smtClean="0">
                <a:latin typeface="Arial" charset="0"/>
                <a:cs typeface="Arial" charset="0"/>
              </a:rPr>
              <a:t>postupy pro zdravotnické asistenty, pracovní sešit II/2.díl. 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dirty="0" smtClean="0">
                <a:latin typeface="Arial" charset="0"/>
                <a:cs typeface="Arial" charset="0"/>
              </a:rPr>
              <a:t>Praha: </a:t>
            </a:r>
            <a:r>
              <a:rPr lang="cs-CZ" sz="2600" dirty="0" err="1" smtClean="0">
                <a:latin typeface="Arial" charset="0"/>
                <a:cs typeface="Arial" charset="0"/>
              </a:rPr>
              <a:t>Grada</a:t>
            </a:r>
            <a:r>
              <a:rPr lang="cs-CZ" sz="2600" dirty="0" smtClean="0">
                <a:latin typeface="Arial" charset="0"/>
                <a:cs typeface="Arial" charset="0"/>
              </a:rPr>
              <a:t> </a:t>
            </a:r>
            <a:r>
              <a:rPr lang="cs-CZ" sz="2600" dirty="0" err="1" smtClean="0">
                <a:latin typeface="Arial" charset="0"/>
                <a:cs typeface="Arial" charset="0"/>
              </a:rPr>
              <a:t>Publishink</a:t>
            </a:r>
            <a:r>
              <a:rPr lang="cs-CZ" sz="2600" dirty="0" smtClean="0">
                <a:latin typeface="Arial" charset="0"/>
                <a:cs typeface="Arial" charset="0"/>
              </a:rPr>
              <a:t>, a.s. 2009. ISBN 978-80-247-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dirty="0" smtClean="0">
                <a:latin typeface="Arial" charset="0"/>
                <a:cs typeface="Arial" charset="0"/>
              </a:rPr>
              <a:t>2854-4</a:t>
            </a:r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6389" name="Obdélník 4"/>
          <p:cNvSpPr>
            <a:spLocks noChangeArrowheads="1"/>
          </p:cNvSpPr>
          <p:nvPr/>
        </p:nvSpPr>
        <p:spPr bwMode="auto">
          <a:xfrm>
            <a:off x="2500313" y="1571625"/>
            <a:ext cx="66436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sz="3200" b="1" dirty="0" smtClean="0"/>
              <a:t>Použitá literatura  a zdroje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>
          <a:xfrm>
            <a:off x="2500313" y="0"/>
            <a:ext cx="6443662" cy="1143000"/>
          </a:xfrm>
        </p:spPr>
        <p:txBody>
          <a:bodyPr anchor="b"/>
          <a:lstStyle/>
          <a:p>
            <a:pPr algn="r" eaLnBrk="1" hangingPunct="1"/>
            <a:endParaRPr lang="cs-CZ" sz="2000" b="1" smtClean="0">
              <a:latin typeface="Arial" charset="0"/>
              <a:cs typeface="Arial" charset="0"/>
            </a:endParaRP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>
          <a:xfrm>
            <a:off x="251520" y="2492896"/>
            <a:ext cx="8784976" cy="4365104"/>
          </a:xfrm>
        </p:spPr>
        <p:txBody>
          <a:bodyPr/>
          <a:lstStyle/>
          <a:p>
            <a:pPr marL="457200" indent="-457200" eaLnBrk="1" hangingPunct="1">
              <a:buFont typeface="Arial" charset="0"/>
              <a:buNone/>
            </a:pPr>
            <a:r>
              <a:rPr lang="cs-CZ" sz="2800" b="1" dirty="0" smtClean="0">
                <a:latin typeface="Arial" charset="0"/>
                <a:cs typeface="Arial" charset="0"/>
              </a:rPr>
              <a:t>Obrazové zdroje:</a:t>
            </a:r>
          </a:p>
          <a:p>
            <a:pPr marL="457200" indent="-457200" eaLnBrk="1" hangingPunct="1">
              <a:buNone/>
            </a:pPr>
            <a:r>
              <a:rPr lang="cs-CZ" sz="2000" dirty="0" smtClean="0">
                <a:latin typeface="Arial" charset="0"/>
                <a:cs typeface="Arial" charset="0"/>
              </a:rPr>
              <a:t>1., 3., 4., 5. Microsoft obrázková sada</a:t>
            </a:r>
          </a:p>
          <a:p>
            <a:pPr marL="457200" indent="-457200" eaLnBrk="1" hangingPunct="1"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2.	PÖLLÖ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  <a:r>
              <a:rPr lang="cs-CZ" sz="2000" i="1" dirty="0">
                <a:latin typeface="Arial" panose="020B0604020202020204" pitchFamily="34" charset="0"/>
                <a:cs typeface="Arial" panose="020B0604020202020204" pitchFamily="34" charset="0"/>
              </a:rPr>
              <a:t>Wikimedia.org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 [online]. [cit.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19.7.2013].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Dostupný na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WWW: http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://commons.wikimedia.org/wiki/File:Breath_sounds_breathing_auscultation_of_lungs_with_stethoscope.jpg </a:t>
            </a:r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eaLnBrk="1" hangingPunct="1"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6.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AUTOR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NEUVEDEN. </a:t>
            </a:r>
            <a:r>
              <a:rPr lang="cs-CZ" sz="2000" i="1" dirty="0">
                <a:latin typeface="Arial" panose="020B0604020202020204" pitchFamily="34" charset="0"/>
                <a:cs typeface="Arial" panose="020B0604020202020204" pitchFamily="34" charset="0"/>
              </a:rPr>
              <a:t>Wikimedia.org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 [online]. [cit.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19.7.2013].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Dostupný </a:t>
            </a:r>
            <a:r>
              <a:rPr lang="cs-CZ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na:WWW:http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://upload.wikimedia.org/wikipedia/commons/d/db/Illu_bronchi_lungs.jpg</a:t>
            </a:r>
            <a:endParaRPr 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eaLnBrk="1" hangingPunct="1"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7. 	AUTOR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NEUVEDEN. </a:t>
            </a:r>
            <a:r>
              <a:rPr lang="cs-CZ" sz="2000" i="1" dirty="0">
                <a:latin typeface="Arial" panose="020B0604020202020204" pitchFamily="34" charset="0"/>
                <a:cs typeface="Arial" panose="020B0604020202020204" pitchFamily="34" charset="0"/>
              </a:rPr>
              <a:t>Wikipedia.org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 [online]. [cit.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19.7.2013]. 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Dostupný </a:t>
            </a:r>
            <a:r>
              <a:rPr lang="cs-CZ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na:WWW:http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://en.wikipedia.org/wiki/File:Respiratory_system_complete_en.svg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eaLnBrk="1" hangingPunct="1">
              <a:buAutoNum type="arabicPeriod"/>
            </a:pPr>
            <a:endParaRPr lang="cs-CZ" sz="2400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AutoNum type="arabicPeriod"/>
            </a:pPr>
            <a:endParaRPr lang="cs-CZ" sz="2400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None/>
            </a:pPr>
            <a:endParaRPr lang="cs-CZ" sz="2400" dirty="0" smtClean="0">
              <a:latin typeface="Arial" charset="0"/>
              <a:cs typeface="Arial" charset="0"/>
            </a:endParaRPr>
          </a:p>
        </p:txBody>
      </p:sp>
      <p:pic>
        <p:nvPicPr>
          <p:cNvPr id="174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7413" name="Obdélník 4"/>
          <p:cNvSpPr>
            <a:spLocks noChangeArrowheads="1"/>
          </p:cNvSpPr>
          <p:nvPr/>
        </p:nvSpPr>
        <p:spPr bwMode="auto">
          <a:xfrm>
            <a:off x="2500313" y="1571624"/>
            <a:ext cx="66436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cs-CZ" sz="3200" b="1" dirty="0" smtClean="0"/>
              <a:t>Použitá </a:t>
            </a:r>
            <a:r>
              <a:rPr lang="cs-CZ" sz="3200" b="1" dirty="0"/>
              <a:t>literatura  a </a:t>
            </a:r>
            <a:r>
              <a:rPr lang="cs-CZ" sz="3200" b="1" dirty="0" smtClean="0"/>
              <a:t>zdroje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>
          <a:xfrm>
            <a:off x="2500313" y="0"/>
            <a:ext cx="6443662" cy="1143000"/>
          </a:xfrm>
        </p:spPr>
        <p:txBody>
          <a:bodyPr anchor="b"/>
          <a:lstStyle/>
          <a:p>
            <a:pPr algn="r" eaLnBrk="1" hangingPunct="1"/>
            <a:endParaRPr lang="cs-CZ" sz="2000" b="1" smtClean="0">
              <a:latin typeface="Arial" charset="0"/>
              <a:cs typeface="Arial" charset="0"/>
            </a:endParaRP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>
          <a:xfrm>
            <a:off x="467544" y="2780928"/>
            <a:ext cx="8229600" cy="3816350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cs-CZ" sz="2600" dirty="0" smtClean="0">
                <a:latin typeface="Arial" charset="0"/>
              </a:rPr>
              <a:t>Autor</a:t>
            </a:r>
            <a:r>
              <a:rPr lang="cs-CZ" sz="2600" dirty="0">
                <a:latin typeface="Arial" charset="0"/>
              </a:rPr>
              <a:t>: </a:t>
            </a:r>
            <a:r>
              <a:rPr lang="cs-CZ" sz="2600" dirty="0" smtClean="0">
                <a:latin typeface="Arial" charset="0"/>
              </a:rPr>
              <a:t>Bc. Martina Jeřábková</a:t>
            </a:r>
            <a:endParaRPr lang="cs-CZ" sz="2600" dirty="0">
              <a:latin typeface="Arial" charset="0"/>
            </a:endParaRPr>
          </a:p>
          <a:p>
            <a:pPr marL="609600" indent="-609600" algn="ctr">
              <a:buNone/>
              <a:defRPr/>
            </a:pPr>
            <a:r>
              <a:rPr lang="cs-CZ" sz="2600" dirty="0" smtClean="0">
                <a:latin typeface="Arial" charset="0"/>
              </a:rPr>
              <a:t>Název </a:t>
            </a:r>
            <a:r>
              <a:rPr lang="cs-CZ" sz="2600" dirty="0">
                <a:latin typeface="Arial" charset="0"/>
              </a:rPr>
              <a:t>díla</a:t>
            </a:r>
            <a:r>
              <a:rPr lang="cs-CZ" sz="2600" dirty="0" smtClean="0">
                <a:latin typeface="Arial" charset="0"/>
              </a:rPr>
              <a:t>: Fyziologické funkce - dech</a:t>
            </a: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 marL="609600" indent="-609600" algn="ctr">
              <a:buNone/>
              <a:defRPr/>
            </a:pPr>
            <a:r>
              <a:rPr lang="cs-CZ" sz="2600" dirty="0" smtClean="0">
                <a:latin typeface="Arial" charset="0"/>
              </a:rPr>
              <a:t>Datum vzniku: červenec 2013      </a:t>
            </a:r>
          </a:p>
          <a:p>
            <a:pPr marL="609600" indent="-609600" algn="ctr">
              <a:buNone/>
              <a:defRPr/>
            </a:pPr>
            <a:r>
              <a:rPr lang="cs-CZ" sz="2600" dirty="0" smtClean="0">
                <a:latin typeface="Arial" charset="0"/>
              </a:rPr>
              <a:t>                                                                                               Materiál </a:t>
            </a:r>
            <a:r>
              <a:rPr lang="cs-CZ" sz="2600" dirty="0">
                <a:latin typeface="Arial" charset="0"/>
              </a:rPr>
              <a:t>je určen pro bezplatné používání pro potřeby výuky na všech typech škol a školských zařízení. Jakékoliv další využití podléhá autorskému </a:t>
            </a:r>
            <a:r>
              <a:rPr lang="cs-CZ" sz="2600" dirty="0" smtClean="0">
                <a:latin typeface="Arial" charset="0"/>
              </a:rPr>
              <a:t>právu, </a:t>
            </a:r>
            <a:r>
              <a:rPr lang="cs-CZ" sz="2600" dirty="0">
                <a:latin typeface="Arial" charset="0"/>
              </a:rPr>
              <a:t>prezentace je autorským dílem.</a:t>
            </a:r>
          </a:p>
          <a:p>
            <a:pPr marL="0" indent="0" eaLnBrk="1" hangingPunct="1">
              <a:buNone/>
            </a:pPr>
            <a:endParaRPr lang="cs-CZ" sz="2600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AutoNum type="arabicPeriod"/>
            </a:pPr>
            <a:endParaRPr lang="cs-CZ" sz="2400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AutoNum type="arabicPeriod"/>
            </a:pPr>
            <a:endParaRPr lang="cs-CZ" sz="2400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None/>
            </a:pPr>
            <a:endParaRPr lang="cs-CZ" sz="2400" dirty="0" smtClean="0">
              <a:latin typeface="Arial" charset="0"/>
              <a:cs typeface="Arial" charset="0"/>
            </a:endParaRPr>
          </a:p>
        </p:txBody>
      </p:sp>
      <p:pic>
        <p:nvPicPr>
          <p:cNvPr id="174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7413" name="Obdélník 4"/>
          <p:cNvSpPr>
            <a:spLocks noChangeArrowheads="1"/>
          </p:cNvSpPr>
          <p:nvPr/>
        </p:nvSpPr>
        <p:spPr bwMode="auto">
          <a:xfrm>
            <a:off x="2500313" y="1571625"/>
            <a:ext cx="66436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b="1"/>
              <a:t>Obchodní akademie, Střední odborná škola </a:t>
            </a:r>
            <a:br>
              <a:rPr lang="cs-CZ" b="1"/>
            </a:br>
            <a:r>
              <a:rPr lang="cs-CZ" b="1"/>
              <a:t>a Jazyková škola s právem státní jazykové zkoušky, </a:t>
            </a:r>
            <a:br>
              <a:rPr lang="cs-CZ" b="1"/>
            </a:br>
            <a:r>
              <a:rPr lang="cs-CZ" b="1"/>
              <a:t>Hradec Králové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842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1022</TotalTime>
  <Words>643</Words>
  <Application>Microsoft Office PowerPoint</Application>
  <PresentationFormat>Předvádění na obrazovce (4:3)</PresentationFormat>
  <Paragraphs>149</Paragraphs>
  <Slides>16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Obchodní akademie, Střední odborná škola  a Jazyková škola s právem státní jazykové zkoušky,  Hradec Králové</vt:lpstr>
      <vt:lpstr>Fyziologické funkce – dech</vt:lpstr>
      <vt:lpstr>Fyziologické funkce – dech</vt:lpstr>
      <vt:lpstr>Fyziologické funkce – dech</vt:lpstr>
      <vt:lpstr>Fyziologické funkce – dech</vt:lpstr>
      <vt:lpstr>Fyziologické funkce – dech</vt:lpstr>
      <vt:lpstr>Fyziologické funkce – dech</vt:lpstr>
      <vt:lpstr>Fyziologické funkce – dech</vt:lpstr>
      <vt:lpstr>Fyziologické funkce – dech</vt:lpstr>
      <vt:lpstr>Fyziologické funkce – dech</vt:lpstr>
      <vt:lpstr>Fyziologické funkce – dech</vt:lpstr>
      <vt:lpstr>Fyziologické funkce – dech</vt:lpstr>
      <vt:lpstr>Fyziologické funkce – dech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skola</cp:lastModifiedBy>
  <cp:revision>107</cp:revision>
  <dcterms:created xsi:type="dcterms:W3CDTF">2012-11-30T22:17:21Z</dcterms:created>
  <dcterms:modified xsi:type="dcterms:W3CDTF">2014-05-13T13:05:47Z</dcterms:modified>
</cp:coreProperties>
</file>