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88" r:id="rId4"/>
    <p:sldId id="289" r:id="rId5"/>
    <p:sldId id="290" r:id="rId6"/>
    <p:sldId id="291" r:id="rId7"/>
    <p:sldId id="292" r:id="rId8"/>
    <p:sldId id="293" r:id="rId9"/>
    <p:sldId id="295" r:id="rId10"/>
    <p:sldId id="265" r:id="rId11"/>
    <p:sldId id="272" r:id="rId12"/>
    <p:sldId id="274" r:id="rId13"/>
    <p:sldId id="275" r:id="rId14"/>
    <p:sldId id="296" r:id="rId15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990033"/>
    <a:srgbClr val="CC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284E427A-3D55-4303-BF80-6455036E1DE7}" styleName="Styl s motivem 1 – zvýraznění 2">
    <a:tblBg>
      <a:fillRef idx="2">
        <a:schemeClr val="accent2"/>
      </a:fillRef>
      <a:effectRef idx="1">
        <a:schemeClr val="accent2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Ref idx="1">
              <a:schemeClr val="accent2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  <a:fill>
          <a:solidFill>
            <a:schemeClr val="accent2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2"/>
            </a:lnRef>
          </a:left>
          <a:right>
            <a:lnRef idx="2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2">
              <a:schemeClr val="accent2"/>
            </a:lnRef>
          </a:top>
          <a:bottom>
            <a:lnRef idx="2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62" autoAdjust="0"/>
    <p:restoredTop sz="94628" autoAdjust="0"/>
  </p:normalViewPr>
  <p:slideViewPr>
    <p:cSldViewPr>
      <p:cViewPr>
        <p:scale>
          <a:sx n="94" d="100"/>
          <a:sy n="94" d="100"/>
        </p:scale>
        <p:origin x="-876" y="-5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6FB0CEC-B8A4-4848-8498-BC61E8456014}" type="datetimeFigureOut">
              <a:rPr lang="cs-CZ"/>
              <a:pPr>
                <a:defRPr/>
              </a:pPr>
              <a:t>13.5.2014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C3B7A3-9FBE-4FE8-AABC-2E40DF48296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093FB-7C1E-4610-8481-92BB5C329EB2}" type="datetimeFigureOut">
              <a:rPr lang="cs-CZ"/>
              <a:pPr>
                <a:defRPr/>
              </a:pPr>
              <a:t>13.5.2014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02149C4-66E7-4047-90E8-43E1C5D6222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79CCBDC-3152-47AE-854E-9D4C7F44CBDE}" type="datetimeFigureOut">
              <a:rPr lang="cs-CZ"/>
              <a:pPr>
                <a:defRPr/>
              </a:pPr>
              <a:t>13.5.2014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C731537-6937-4B19-AEBC-4324FEC7226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52E0429-7DF9-4713-96ED-BBAEBC5D3B18}" type="datetimeFigureOut">
              <a:rPr lang="cs-CZ"/>
              <a:pPr>
                <a:defRPr/>
              </a:pPr>
              <a:t>13.5.2014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77884BC-DF29-4BBE-83BE-FBB74E57ADE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E0CE556-3B40-4E08-A20D-4CC040DEF0AD}" type="datetimeFigureOut">
              <a:rPr lang="cs-CZ"/>
              <a:pPr>
                <a:defRPr/>
              </a:pPr>
              <a:t>13.5.2014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18D07D9-44DD-4C73-AC10-7FB9144AFCD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84FEEA8-CFF4-4760-B365-3C7B3FA13836}" type="datetimeFigureOut">
              <a:rPr lang="cs-CZ"/>
              <a:pPr>
                <a:defRPr/>
              </a:pPr>
              <a:t>13.5.2014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B452B4F-2732-4E47-A018-9C8A4F19870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ABFC219-CABD-4B9D-9588-595EA5D1A4A0}" type="datetimeFigureOut">
              <a:rPr lang="cs-CZ"/>
              <a:pPr>
                <a:defRPr/>
              </a:pPr>
              <a:t>13.5.2014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51DE0C6-B4E5-4CC9-84FE-49854C102B1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791E3E6-343D-470E-BF4A-7FC502604038}" type="datetimeFigureOut">
              <a:rPr lang="cs-CZ"/>
              <a:pPr>
                <a:defRPr/>
              </a:pPr>
              <a:t>13.5.2014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38008FB-3CBD-45CC-B420-F06B2A3FB80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DD95B76-6A7E-4676-8AAB-10CD846593AC}" type="datetimeFigureOut">
              <a:rPr lang="cs-CZ"/>
              <a:pPr>
                <a:defRPr/>
              </a:pPr>
              <a:t>13.5.2014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7FE5A7-AF28-47D8-89E5-306223BF626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061717D-AA15-4B96-B135-6207E06A6B55}" type="datetimeFigureOut">
              <a:rPr lang="cs-CZ"/>
              <a:pPr>
                <a:defRPr/>
              </a:pPr>
              <a:t>13.5.2014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72A9DA2-5766-497B-A7B9-CC553800097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BF6CF8F-B764-49F7-8DF2-0DA8A4BC7C53}" type="datetimeFigureOut">
              <a:rPr lang="cs-CZ"/>
              <a:pPr>
                <a:defRPr/>
              </a:pPr>
              <a:t>13.5.2014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BDA9E6E-2046-4D7C-AFEF-61B030ECD81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1585B893-390F-4160-BD53-A361CAA472C5}" type="datetimeFigureOut">
              <a:rPr lang="cs-CZ"/>
              <a:pPr>
                <a:defRPr/>
              </a:pPr>
              <a:t>13.5.2014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2E3C96F4-54A2-4D94-A796-4D6BADB6ABF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503238" y="1125538"/>
            <a:ext cx="8640762" cy="1295400"/>
          </a:xfrm>
        </p:spPr>
        <p:txBody>
          <a:bodyPr/>
          <a:lstStyle/>
          <a:p>
            <a:pPr algn="r" eaLnBrk="1" hangingPunct="1"/>
            <a:r>
              <a:rPr lang="cs-CZ" sz="2000" b="1" smtClean="0">
                <a:latin typeface="Arial" charset="0"/>
                <a:cs typeface="Arial" charset="0"/>
              </a:rPr>
              <a:t>Obchodní akademie, Střední odborná škola </a:t>
            </a:r>
            <a:br>
              <a:rPr lang="cs-CZ" sz="2000" b="1" smtClean="0">
                <a:latin typeface="Arial" charset="0"/>
                <a:cs typeface="Arial" charset="0"/>
              </a:rPr>
            </a:br>
            <a:r>
              <a:rPr lang="cs-CZ" sz="2000" b="1" smtClean="0">
                <a:latin typeface="Arial" charset="0"/>
                <a:cs typeface="Arial" charset="0"/>
              </a:rPr>
              <a:t>a Jazyková škola s právem státní jazykové zkoušky, </a:t>
            </a:r>
            <a:br>
              <a:rPr lang="cs-CZ" sz="2000" b="1" smtClean="0">
                <a:latin typeface="Arial" charset="0"/>
                <a:cs typeface="Arial" charset="0"/>
              </a:rPr>
            </a:br>
            <a:r>
              <a:rPr lang="cs-CZ" sz="2000" b="1" smtClean="0">
                <a:latin typeface="Arial" charset="0"/>
                <a:cs typeface="Arial" charset="0"/>
              </a:rPr>
              <a:t>Hradec Králové</a:t>
            </a:r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85015801"/>
              </p:ext>
            </p:extLst>
          </p:nvPr>
        </p:nvGraphicFramePr>
        <p:xfrm>
          <a:off x="250825" y="2781300"/>
          <a:ext cx="8569325" cy="3890553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88323"/>
                <a:gridCol w="6481002"/>
              </a:tblGrid>
              <a:tr h="555398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Autor: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Bc.</a:t>
                      </a:r>
                      <a:r>
                        <a:rPr lang="cs-CZ" sz="1800" b="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Martina Jeřábková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98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Název materiálu: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b="1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r>
                        <a:rPr lang="cs-CZ" sz="1800" b="1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VY_32_INOVACE_9_PRIMA_PECE_04</a:t>
                      </a:r>
                      <a:endParaRPr lang="cs-CZ" sz="1800" b="1" i="0" u="none" strike="noStrike" dirty="0" smtClean="0">
                        <a:solidFill>
                          <a:srgbClr val="000000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  <a:p>
                      <a:pPr algn="l" fontAlgn="b"/>
                      <a:r>
                        <a:rPr lang="cs-CZ" sz="1800" b="1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 Fyziologické funkce – krevní</a:t>
                      </a:r>
                      <a:r>
                        <a:rPr lang="cs-CZ" sz="1800" b="1" i="0" u="none" strike="noStrike" baseline="0" dirty="0" smtClean="0"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 puls</a:t>
                      </a:r>
                      <a:endParaRPr lang="cs-CZ" sz="1800" b="1" i="0" u="none" strike="noStrike" dirty="0">
                        <a:solidFill>
                          <a:srgbClr val="000000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525" marR="9525" marT="9525" marB="0" anchor="b"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98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Téma sady:</a:t>
                      </a: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 Přímá </a:t>
                      </a:r>
                      <a:r>
                        <a:rPr lang="cs-CZ" sz="1800" b="0" i="0" u="none" strike="noStrike" dirty="0"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péče a osobní asistence</a:t>
                      </a:r>
                    </a:p>
                  </a:txBody>
                  <a:tcPr marL="9525" marR="9525" marT="9525" marB="0" anchor="b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98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Obor, ročník: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Sociální</a:t>
                      </a: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činnost</a:t>
                      </a:r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, 3. ročník</a:t>
                      </a:r>
                      <a:endParaRPr lang="cs-CZ" sz="18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98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Datum</a:t>
                      </a:r>
                      <a:r>
                        <a:rPr lang="cs-CZ" sz="1800" b="1" baseline="0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 vytvoření: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červenec  2013</a:t>
                      </a:r>
                      <a:endParaRPr lang="cs-CZ" sz="18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98"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Anotace:</a:t>
                      </a:r>
                      <a:endParaRPr lang="cs-CZ" sz="14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Krevní puls, měření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tepu, rychlost, kvalita</a:t>
                      </a:r>
                      <a:endParaRPr lang="cs-CZ" sz="1400" dirty="0" smtClean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98">
                <a:tc>
                  <a:txBody>
                    <a:bodyPr/>
                    <a:lstStyle/>
                    <a:p>
                      <a:r>
                        <a:rPr lang="cs-CZ" sz="1400" b="1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Metodický</a:t>
                      </a:r>
                      <a:r>
                        <a:rPr lang="cs-CZ" sz="1400" b="1" baseline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 obsah:</a:t>
                      </a:r>
                      <a:endParaRPr lang="cs-CZ" sz="14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Výklad nového učiva, opakování učiva</a:t>
                      </a:r>
                      <a:endParaRPr lang="cs-CZ" sz="14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206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806950" y="0"/>
            <a:ext cx="4337050" cy="106045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>
          <a:xfrm>
            <a:off x="2195736" y="836613"/>
            <a:ext cx="6948264" cy="1439862"/>
          </a:xfrm>
        </p:spPr>
        <p:txBody>
          <a:bodyPr anchor="b"/>
          <a:lstStyle/>
          <a:p>
            <a:pPr algn="r" eaLnBrk="1" hangingPunct="1"/>
            <a:r>
              <a:rPr lang="cs-CZ" sz="3200" b="1" dirty="0" smtClean="0">
                <a:latin typeface="Arial" charset="0"/>
                <a:cs typeface="Arial" charset="0"/>
              </a:rPr>
              <a:t>Fyziologické funkce – krevní puls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781300"/>
            <a:ext cx="8229600" cy="4076700"/>
          </a:xfrm>
        </p:spPr>
        <p:txBody>
          <a:bodyPr rtlCol="0">
            <a:normAutofit/>
          </a:bodyPr>
          <a:lstStyle/>
          <a:p>
            <a:pPr marL="0" indent="0" eaLnBrk="1" hangingPunct="1">
              <a:spcBef>
                <a:spcPts val="600"/>
              </a:spcBef>
              <a:buClr>
                <a:srgbClr val="B13F9A"/>
              </a:buClr>
              <a:buSzPct val="73000"/>
              <a:buFont typeface="Arial" charset="0"/>
              <a:buNone/>
              <a:defRPr/>
            </a:pPr>
            <a:r>
              <a:rPr lang="cs-CZ" sz="2800" b="1" dirty="0" smtClean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Krevní puls</a:t>
            </a:r>
          </a:p>
          <a:p>
            <a:pPr marL="0" indent="0" eaLnBrk="1" hangingPunct="1">
              <a:spcBef>
                <a:spcPts val="600"/>
              </a:spcBef>
              <a:buSzPct val="100000"/>
              <a:buNone/>
              <a:defRPr/>
            </a:pPr>
            <a:r>
              <a:rPr lang="cs-CZ" sz="26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Projev - vzniká nárazem krevního proudu na stěnu tepny, je vyvolaný stahem levé srdeční komory – zevní projev srdeční činnosti.</a:t>
            </a:r>
          </a:p>
          <a:p>
            <a:pPr marL="0" indent="0" eaLnBrk="1" hangingPunct="1">
              <a:spcBef>
                <a:spcPts val="600"/>
              </a:spcBef>
              <a:buSzPct val="100000"/>
              <a:buNone/>
              <a:defRPr/>
            </a:pPr>
            <a:r>
              <a:rPr lang="cs-CZ" sz="26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Při hodnocení se sleduje: rychlost, pravidelnost, kvalita.</a:t>
            </a:r>
          </a:p>
          <a:p>
            <a:pPr marL="0" indent="0" eaLnBrk="1" hangingPunct="1">
              <a:spcBef>
                <a:spcPts val="600"/>
              </a:spcBef>
              <a:buSzPct val="100000"/>
              <a:buFont typeface="Wingdings" pitchFamily="2" charset="2"/>
              <a:buChar char="Ø"/>
              <a:defRPr/>
            </a:pPr>
            <a:endParaRPr lang="cs-CZ" sz="2400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796136" y="6309320"/>
            <a:ext cx="3068212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400" dirty="0" smtClean="0"/>
              <a:t>Obr. č. 1 – Záznam krevního pulsu  </a:t>
            </a:r>
            <a:endParaRPr lang="cs-CZ" sz="1400" dirty="0"/>
          </a:p>
        </p:txBody>
      </p:sp>
      <p:pic>
        <p:nvPicPr>
          <p:cNvPr id="2" name="Picture 2" descr="C:\Users\Mates\AppData\Local\Microsoft\Windows\Temporary Internet Files\Content.IE5\SQQSJE16\MC900438743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563888" y="5085184"/>
            <a:ext cx="2160240" cy="162018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 spd="slow">
    <p:cut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5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>
          <a:xfrm>
            <a:off x="2195736" y="836613"/>
            <a:ext cx="6948264" cy="1439862"/>
          </a:xfrm>
        </p:spPr>
        <p:txBody>
          <a:bodyPr anchor="b"/>
          <a:lstStyle/>
          <a:p>
            <a:pPr algn="r" eaLnBrk="1" hangingPunct="1"/>
            <a:r>
              <a:rPr lang="cs-CZ" sz="3200" b="1" dirty="0" smtClean="0">
                <a:latin typeface="Arial" charset="0"/>
                <a:cs typeface="Arial" charset="0"/>
              </a:rPr>
              <a:t>Fyziologické funkce – krevní puls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781300"/>
            <a:ext cx="8229600" cy="3816350"/>
          </a:xfrm>
        </p:spPr>
        <p:txBody>
          <a:bodyPr rtlCol="0">
            <a:normAutofit/>
          </a:bodyPr>
          <a:lstStyle/>
          <a:p>
            <a:pPr marL="0" indent="0" eaLnBrk="1" hangingPunct="1">
              <a:spcBef>
                <a:spcPts val="600"/>
              </a:spcBef>
              <a:buClr>
                <a:srgbClr val="B13F9A"/>
              </a:buClr>
              <a:buSzPct val="73000"/>
              <a:buFont typeface="Arial" charset="0"/>
              <a:buNone/>
              <a:defRPr/>
            </a:pPr>
            <a:r>
              <a:rPr lang="cs-CZ" sz="2800" b="1" dirty="0" smtClean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Krevní puls</a:t>
            </a:r>
          </a:p>
          <a:p>
            <a:pPr marL="0" indent="0" eaLnBrk="1" hangingPunct="1">
              <a:spcBef>
                <a:spcPts val="600"/>
              </a:spcBef>
              <a:buSzPct val="100000"/>
              <a:buNone/>
              <a:defRPr/>
            </a:pPr>
            <a:r>
              <a:rPr lang="cs-CZ" sz="26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Rytmus může být:</a:t>
            </a:r>
          </a:p>
          <a:p>
            <a:pPr marL="400050" lvl="1" indent="0" eaLnBrk="1" hangingPunct="1">
              <a:spcBef>
                <a:spcPts val="600"/>
              </a:spcBef>
              <a:buSzPct val="100000"/>
              <a:buFont typeface="Wingdings" pitchFamily="2" charset="2"/>
              <a:buChar char="Ø"/>
              <a:defRPr/>
            </a:pPr>
            <a:r>
              <a:rPr lang="cs-CZ" sz="26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pravidelný – puls rytmický </a:t>
            </a:r>
          </a:p>
          <a:p>
            <a:pPr marL="400050" lvl="1" indent="0" eaLnBrk="1" hangingPunct="1">
              <a:spcBef>
                <a:spcPts val="600"/>
              </a:spcBef>
              <a:buSzPct val="100000"/>
              <a:buFont typeface="Wingdings" pitchFamily="2" charset="2"/>
              <a:buChar char="Ø"/>
              <a:defRPr/>
            </a:pPr>
            <a:r>
              <a:rPr lang="cs-CZ" sz="26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nepravidelný – často se objevující </a:t>
            </a:r>
            <a:r>
              <a:rPr lang="cs-CZ" sz="2600" dirty="0" smtClean="0">
                <a:solidFill>
                  <a:srgbClr val="990033"/>
                </a:solidFill>
                <a:latin typeface="Arial" pitchFamily="34" charset="0"/>
                <a:cs typeface="Arial" pitchFamily="34" charset="0"/>
              </a:rPr>
              <a:t>palpitace</a:t>
            </a:r>
            <a:r>
              <a:rPr lang="cs-CZ" sz="26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(bušení srdce)</a:t>
            </a:r>
          </a:p>
          <a:p>
            <a:pPr marL="400050" lvl="1" indent="0" eaLnBrk="1" hangingPunct="1">
              <a:spcBef>
                <a:spcPts val="600"/>
              </a:spcBef>
              <a:buSzPct val="100000"/>
              <a:buFont typeface="Wingdings" pitchFamily="2" charset="2"/>
              <a:buChar char="Ø"/>
              <a:defRPr/>
            </a:pPr>
            <a:endParaRPr lang="cs-CZ" sz="26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marL="400050" lvl="1" indent="0" eaLnBrk="1" hangingPunct="1">
              <a:spcBef>
                <a:spcPts val="600"/>
              </a:spcBef>
              <a:buSzPct val="100000"/>
              <a:buFont typeface="Wingdings" pitchFamily="2" charset="2"/>
              <a:buChar char="Ø"/>
              <a:defRPr/>
            </a:pPr>
            <a:r>
              <a:rPr lang="cs-CZ" sz="26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600" dirty="0" err="1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bigemie</a:t>
            </a:r>
            <a:r>
              <a:rPr lang="cs-CZ" sz="26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– zdvojený puls </a:t>
            </a:r>
          </a:p>
          <a:p>
            <a:pPr marL="400050" lvl="1" indent="0" eaLnBrk="1" hangingPunct="1">
              <a:spcBef>
                <a:spcPts val="600"/>
              </a:spcBef>
              <a:buSzPct val="100000"/>
              <a:buNone/>
              <a:defRPr/>
            </a:pPr>
            <a:r>
              <a:rPr lang="cs-CZ" sz="20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	  </a:t>
            </a:r>
          </a:p>
          <a:p>
            <a:pPr marL="400050" lvl="1" indent="0" eaLnBrk="1" hangingPunct="1">
              <a:spcBef>
                <a:spcPts val="600"/>
              </a:spcBef>
              <a:buSzPct val="100000"/>
              <a:buFont typeface="Wingdings" pitchFamily="2" charset="2"/>
              <a:buChar char="Ø"/>
              <a:defRPr/>
            </a:pPr>
            <a:endParaRPr lang="cs-CZ" sz="2000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Elipsa 5"/>
          <p:cNvSpPr/>
          <p:nvPr/>
        </p:nvSpPr>
        <p:spPr>
          <a:xfrm>
            <a:off x="5076056" y="3902349"/>
            <a:ext cx="216024" cy="194320"/>
          </a:xfrm>
          <a:prstGeom prst="ellipse">
            <a:avLst/>
          </a:prstGeom>
          <a:solidFill>
            <a:srgbClr val="C00000">
              <a:alpha val="36000"/>
            </a:srgbClr>
          </a:solidFill>
          <a:ln>
            <a:solidFill>
              <a:srgbClr val="CC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Elipsa 6"/>
          <p:cNvSpPr/>
          <p:nvPr/>
        </p:nvSpPr>
        <p:spPr>
          <a:xfrm>
            <a:off x="5438043" y="3902706"/>
            <a:ext cx="216024" cy="194320"/>
          </a:xfrm>
          <a:prstGeom prst="ellipse">
            <a:avLst/>
          </a:prstGeom>
          <a:solidFill>
            <a:srgbClr val="C00000">
              <a:alpha val="36000"/>
            </a:srgbClr>
          </a:solidFill>
          <a:ln>
            <a:solidFill>
              <a:srgbClr val="CC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Elipsa 7"/>
          <p:cNvSpPr/>
          <p:nvPr/>
        </p:nvSpPr>
        <p:spPr>
          <a:xfrm>
            <a:off x="5781449" y="3902706"/>
            <a:ext cx="216024" cy="194320"/>
          </a:xfrm>
          <a:prstGeom prst="ellipse">
            <a:avLst/>
          </a:prstGeom>
          <a:solidFill>
            <a:srgbClr val="C00000">
              <a:alpha val="36000"/>
            </a:srgbClr>
          </a:solidFill>
          <a:ln>
            <a:solidFill>
              <a:srgbClr val="CC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Elipsa 8"/>
          <p:cNvSpPr/>
          <p:nvPr/>
        </p:nvSpPr>
        <p:spPr>
          <a:xfrm>
            <a:off x="6143823" y="3902706"/>
            <a:ext cx="216024" cy="194320"/>
          </a:xfrm>
          <a:prstGeom prst="ellipse">
            <a:avLst/>
          </a:prstGeom>
          <a:solidFill>
            <a:srgbClr val="C00000">
              <a:alpha val="36000"/>
            </a:srgbClr>
          </a:solidFill>
          <a:ln>
            <a:solidFill>
              <a:srgbClr val="CC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Elipsa 9"/>
          <p:cNvSpPr/>
          <p:nvPr/>
        </p:nvSpPr>
        <p:spPr>
          <a:xfrm>
            <a:off x="4626064" y="5014926"/>
            <a:ext cx="216024" cy="194320"/>
          </a:xfrm>
          <a:prstGeom prst="ellipse">
            <a:avLst/>
          </a:prstGeom>
          <a:solidFill>
            <a:srgbClr val="C00000">
              <a:alpha val="36000"/>
            </a:srgbClr>
          </a:solidFill>
          <a:ln>
            <a:solidFill>
              <a:srgbClr val="CC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Elipsa 10"/>
          <p:cNvSpPr/>
          <p:nvPr/>
        </p:nvSpPr>
        <p:spPr>
          <a:xfrm>
            <a:off x="4963622" y="4995704"/>
            <a:ext cx="216024" cy="194320"/>
          </a:xfrm>
          <a:prstGeom prst="ellipse">
            <a:avLst/>
          </a:prstGeom>
          <a:solidFill>
            <a:srgbClr val="C00000">
              <a:alpha val="36000"/>
            </a:srgbClr>
          </a:solidFill>
          <a:ln>
            <a:solidFill>
              <a:srgbClr val="CC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Elipsa 11"/>
          <p:cNvSpPr/>
          <p:nvPr/>
        </p:nvSpPr>
        <p:spPr>
          <a:xfrm>
            <a:off x="5292080" y="5007352"/>
            <a:ext cx="216024" cy="194320"/>
          </a:xfrm>
          <a:prstGeom prst="ellipse">
            <a:avLst/>
          </a:prstGeom>
          <a:solidFill>
            <a:srgbClr val="C00000">
              <a:alpha val="36000"/>
            </a:srgbClr>
          </a:solidFill>
          <a:ln>
            <a:solidFill>
              <a:srgbClr val="CC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Elipsa 12"/>
          <p:cNvSpPr/>
          <p:nvPr/>
        </p:nvSpPr>
        <p:spPr>
          <a:xfrm>
            <a:off x="5600646" y="5021875"/>
            <a:ext cx="216024" cy="194320"/>
          </a:xfrm>
          <a:prstGeom prst="ellipse">
            <a:avLst/>
          </a:prstGeom>
          <a:solidFill>
            <a:srgbClr val="C00000">
              <a:alpha val="36000"/>
            </a:srgbClr>
          </a:solidFill>
          <a:ln>
            <a:solidFill>
              <a:srgbClr val="CC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Elipsa 13"/>
          <p:cNvSpPr/>
          <p:nvPr/>
        </p:nvSpPr>
        <p:spPr>
          <a:xfrm>
            <a:off x="6217999" y="5036398"/>
            <a:ext cx="216024" cy="194320"/>
          </a:xfrm>
          <a:prstGeom prst="ellipse">
            <a:avLst/>
          </a:prstGeom>
          <a:solidFill>
            <a:srgbClr val="C00000">
              <a:alpha val="36000"/>
            </a:srgbClr>
          </a:solidFill>
          <a:ln>
            <a:solidFill>
              <a:srgbClr val="CC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Elipsa 14"/>
          <p:cNvSpPr/>
          <p:nvPr/>
        </p:nvSpPr>
        <p:spPr>
          <a:xfrm>
            <a:off x="6526219" y="5036398"/>
            <a:ext cx="216024" cy="194320"/>
          </a:xfrm>
          <a:prstGeom prst="ellipse">
            <a:avLst/>
          </a:prstGeom>
          <a:solidFill>
            <a:srgbClr val="C00000">
              <a:alpha val="36000"/>
            </a:srgbClr>
          </a:solidFill>
          <a:ln>
            <a:solidFill>
              <a:srgbClr val="CC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Elipsa 15"/>
          <p:cNvSpPr/>
          <p:nvPr/>
        </p:nvSpPr>
        <p:spPr>
          <a:xfrm>
            <a:off x="6804248" y="5036398"/>
            <a:ext cx="216024" cy="194320"/>
          </a:xfrm>
          <a:prstGeom prst="ellipse">
            <a:avLst/>
          </a:prstGeom>
          <a:solidFill>
            <a:srgbClr val="C00000">
              <a:alpha val="36000"/>
            </a:srgbClr>
          </a:solidFill>
          <a:ln>
            <a:solidFill>
              <a:srgbClr val="CC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Elipsa 16"/>
          <p:cNvSpPr/>
          <p:nvPr/>
        </p:nvSpPr>
        <p:spPr>
          <a:xfrm>
            <a:off x="7308304" y="5036398"/>
            <a:ext cx="216024" cy="194320"/>
          </a:xfrm>
          <a:prstGeom prst="ellipse">
            <a:avLst/>
          </a:prstGeom>
          <a:solidFill>
            <a:srgbClr val="C00000">
              <a:alpha val="36000"/>
            </a:srgbClr>
          </a:solidFill>
          <a:ln>
            <a:solidFill>
              <a:srgbClr val="CC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Elipsa 17"/>
          <p:cNvSpPr/>
          <p:nvPr/>
        </p:nvSpPr>
        <p:spPr>
          <a:xfrm>
            <a:off x="3722204" y="5014051"/>
            <a:ext cx="216024" cy="194320"/>
          </a:xfrm>
          <a:prstGeom prst="ellipse">
            <a:avLst/>
          </a:prstGeom>
          <a:solidFill>
            <a:srgbClr val="C00000">
              <a:alpha val="36000"/>
            </a:srgbClr>
          </a:solidFill>
          <a:ln>
            <a:solidFill>
              <a:srgbClr val="CC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Elipsa 18"/>
          <p:cNvSpPr/>
          <p:nvPr/>
        </p:nvSpPr>
        <p:spPr>
          <a:xfrm>
            <a:off x="4031940" y="5013176"/>
            <a:ext cx="216024" cy="194320"/>
          </a:xfrm>
          <a:prstGeom prst="ellipse">
            <a:avLst/>
          </a:prstGeom>
          <a:solidFill>
            <a:srgbClr val="C00000">
              <a:alpha val="36000"/>
            </a:srgbClr>
          </a:solidFill>
          <a:ln>
            <a:solidFill>
              <a:srgbClr val="CC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Elipsa 19"/>
          <p:cNvSpPr/>
          <p:nvPr/>
        </p:nvSpPr>
        <p:spPr>
          <a:xfrm>
            <a:off x="3203848" y="5013176"/>
            <a:ext cx="216024" cy="194320"/>
          </a:xfrm>
          <a:prstGeom prst="ellipse">
            <a:avLst/>
          </a:prstGeom>
          <a:solidFill>
            <a:srgbClr val="C00000">
              <a:alpha val="36000"/>
            </a:srgbClr>
          </a:solidFill>
          <a:ln>
            <a:solidFill>
              <a:srgbClr val="CC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Elipsa 20"/>
          <p:cNvSpPr/>
          <p:nvPr/>
        </p:nvSpPr>
        <p:spPr>
          <a:xfrm>
            <a:off x="1187624" y="6115000"/>
            <a:ext cx="216024" cy="194320"/>
          </a:xfrm>
          <a:prstGeom prst="ellipse">
            <a:avLst/>
          </a:prstGeom>
          <a:solidFill>
            <a:srgbClr val="C00000">
              <a:alpha val="36000"/>
            </a:srgbClr>
          </a:solidFill>
          <a:ln>
            <a:solidFill>
              <a:srgbClr val="CC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Elipsa 21"/>
          <p:cNvSpPr/>
          <p:nvPr/>
        </p:nvSpPr>
        <p:spPr>
          <a:xfrm>
            <a:off x="1547664" y="6115000"/>
            <a:ext cx="216024" cy="194320"/>
          </a:xfrm>
          <a:prstGeom prst="ellipse">
            <a:avLst/>
          </a:prstGeom>
          <a:solidFill>
            <a:srgbClr val="C00000">
              <a:alpha val="36000"/>
            </a:srgbClr>
          </a:solidFill>
          <a:ln>
            <a:solidFill>
              <a:srgbClr val="CC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Elipsa 22"/>
          <p:cNvSpPr/>
          <p:nvPr/>
        </p:nvSpPr>
        <p:spPr>
          <a:xfrm>
            <a:off x="2123728" y="6115000"/>
            <a:ext cx="216024" cy="194320"/>
          </a:xfrm>
          <a:prstGeom prst="ellipse">
            <a:avLst/>
          </a:prstGeom>
          <a:solidFill>
            <a:srgbClr val="C00000">
              <a:alpha val="36000"/>
            </a:srgbClr>
          </a:solidFill>
          <a:ln>
            <a:solidFill>
              <a:srgbClr val="CC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Elipsa 23"/>
          <p:cNvSpPr/>
          <p:nvPr/>
        </p:nvSpPr>
        <p:spPr>
          <a:xfrm>
            <a:off x="2483768" y="6115000"/>
            <a:ext cx="216024" cy="194320"/>
          </a:xfrm>
          <a:prstGeom prst="ellipse">
            <a:avLst/>
          </a:prstGeom>
          <a:solidFill>
            <a:srgbClr val="C00000">
              <a:alpha val="36000"/>
            </a:srgbClr>
          </a:solidFill>
          <a:ln>
            <a:solidFill>
              <a:srgbClr val="CC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Elipsa 24"/>
          <p:cNvSpPr/>
          <p:nvPr/>
        </p:nvSpPr>
        <p:spPr>
          <a:xfrm>
            <a:off x="3095836" y="6115000"/>
            <a:ext cx="216024" cy="194320"/>
          </a:xfrm>
          <a:prstGeom prst="ellipse">
            <a:avLst/>
          </a:prstGeom>
          <a:solidFill>
            <a:srgbClr val="C00000">
              <a:alpha val="36000"/>
            </a:srgbClr>
          </a:solidFill>
          <a:ln>
            <a:solidFill>
              <a:srgbClr val="CC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Elipsa 25"/>
          <p:cNvSpPr/>
          <p:nvPr/>
        </p:nvSpPr>
        <p:spPr>
          <a:xfrm>
            <a:off x="3455876" y="6115000"/>
            <a:ext cx="216024" cy="194320"/>
          </a:xfrm>
          <a:prstGeom prst="ellipse">
            <a:avLst/>
          </a:prstGeom>
          <a:solidFill>
            <a:srgbClr val="C00000">
              <a:alpha val="36000"/>
            </a:srgbClr>
          </a:solidFill>
          <a:ln>
            <a:solidFill>
              <a:srgbClr val="CC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Elipsa 26"/>
          <p:cNvSpPr/>
          <p:nvPr/>
        </p:nvSpPr>
        <p:spPr>
          <a:xfrm>
            <a:off x="4139952" y="6115000"/>
            <a:ext cx="216024" cy="194320"/>
          </a:xfrm>
          <a:prstGeom prst="ellipse">
            <a:avLst/>
          </a:prstGeom>
          <a:solidFill>
            <a:srgbClr val="C00000">
              <a:alpha val="36000"/>
            </a:srgbClr>
          </a:solidFill>
          <a:ln>
            <a:solidFill>
              <a:srgbClr val="CC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Elipsa 27"/>
          <p:cNvSpPr/>
          <p:nvPr/>
        </p:nvSpPr>
        <p:spPr>
          <a:xfrm>
            <a:off x="4432396" y="6115000"/>
            <a:ext cx="216024" cy="194320"/>
          </a:xfrm>
          <a:prstGeom prst="ellipse">
            <a:avLst/>
          </a:prstGeom>
          <a:solidFill>
            <a:srgbClr val="C00000">
              <a:alpha val="36000"/>
            </a:srgbClr>
          </a:solidFill>
          <a:ln>
            <a:solidFill>
              <a:srgbClr val="CC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050" name="Picture 2" descr="C:\Users\Mates\AppData\Local\Microsoft\Windows\Temporary Internet Files\Content.IE5\3VER9UBQ\MC900298449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526219" y="2877749"/>
            <a:ext cx="1820570" cy="12573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  <p:transition spd="slow">
    <p:cut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>
          <a:xfrm>
            <a:off x="2339752" y="836613"/>
            <a:ext cx="6804248" cy="1439862"/>
          </a:xfrm>
        </p:spPr>
        <p:txBody>
          <a:bodyPr anchor="b"/>
          <a:lstStyle/>
          <a:p>
            <a:pPr algn="r" eaLnBrk="1" hangingPunct="1"/>
            <a:r>
              <a:rPr lang="cs-CZ" sz="3200" b="1" dirty="0" smtClean="0">
                <a:latin typeface="Arial" charset="0"/>
                <a:cs typeface="Arial" charset="0"/>
              </a:rPr>
              <a:t>Fyziologické funkce – krevní puls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708920"/>
            <a:ext cx="8229600" cy="4104456"/>
          </a:xfrm>
        </p:spPr>
        <p:txBody>
          <a:bodyPr rtlCol="0">
            <a:normAutofit/>
          </a:bodyPr>
          <a:lstStyle/>
          <a:p>
            <a:pPr marL="0" indent="0" eaLnBrk="1" hangingPunct="1">
              <a:spcBef>
                <a:spcPts val="600"/>
              </a:spcBef>
              <a:buClr>
                <a:srgbClr val="B13F9A"/>
              </a:buClr>
              <a:buSzPct val="73000"/>
              <a:buFont typeface="Arial" charset="0"/>
              <a:buNone/>
              <a:defRPr/>
            </a:pPr>
            <a:r>
              <a:rPr lang="cs-CZ" sz="2800" b="1" dirty="0" smtClean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Měření tepu</a:t>
            </a:r>
          </a:p>
          <a:p>
            <a:pPr marL="0" indent="0" eaLnBrk="1" hangingPunct="1">
              <a:spcBef>
                <a:spcPts val="600"/>
              </a:spcBef>
              <a:buSzPct val="100000"/>
              <a:buNone/>
              <a:defRPr/>
            </a:pPr>
            <a:r>
              <a:rPr lang="cs-CZ" sz="26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Při měření se sledují a hodnotí všechny vlastnosti současně  - jak je tep rychlý, pravidelný a hmatný.</a:t>
            </a:r>
          </a:p>
          <a:p>
            <a:pPr marL="0" indent="0" eaLnBrk="1" hangingPunct="1">
              <a:spcBef>
                <a:spcPts val="600"/>
              </a:spcBef>
              <a:buSzPct val="100000"/>
              <a:buNone/>
              <a:defRPr/>
            </a:pPr>
            <a:r>
              <a:rPr lang="cs-CZ" sz="26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K měření jsou potřeba stopky.</a:t>
            </a:r>
          </a:p>
          <a:p>
            <a:pPr marL="0" indent="0" eaLnBrk="1" hangingPunct="1">
              <a:spcBef>
                <a:spcPts val="600"/>
              </a:spcBef>
              <a:buSzPct val="100000"/>
              <a:buNone/>
              <a:defRPr/>
            </a:pPr>
            <a:r>
              <a:rPr lang="cs-CZ" sz="26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Měřený musí zaujímat stejnou polohu (ležet, sedět).</a:t>
            </a:r>
          </a:p>
          <a:p>
            <a:pPr marL="0" indent="0" eaLnBrk="1" hangingPunct="1">
              <a:spcBef>
                <a:spcPts val="600"/>
              </a:spcBef>
              <a:buSzPct val="100000"/>
              <a:buNone/>
              <a:defRPr/>
            </a:pPr>
            <a:r>
              <a:rPr lang="cs-CZ" sz="26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Nejlépe měřit – tepna blízko povrchu kůže, pod níž je kost - tlakové body.</a:t>
            </a:r>
          </a:p>
          <a:p>
            <a:pPr marL="0" indent="0" eaLnBrk="1" hangingPunct="1">
              <a:spcBef>
                <a:spcPts val="600"/>
              </a:spcBef>
              <a:buSzPct val="100000"/>
              <a:buFont typeface="Wingdings" pitchFamily="2" charset="2"/>
              <a:buChar char="Ø"/>
              <a:defRPr/>
            </a:pPr>
            <a:endParaRPr lang="cs-CZ" sz="2600" dirty="0" smtClean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marL="400050" lvl="1" indent="0" eaLnBrk="1" hangingPunct="1">
              <a:spcBef>
                <a:spcPts val="600"/>
              </a:spcBef>
              <a:buSzPct val="100000"/>
              <a:buFont typeface="Wingdings" pitchFamily="2" charset="2"/>
              <a:buChar char="Ø"/>
              <a:defRPr/>
            </a:pPr>
            <a:endParaRPr lang="cs-CZ" sz="2000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4283968" y="6106610"/>
            <a:ext cx="1770826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 smtClean="0"/>
              <a:t>Obr. č. 2 – Měření krevního pulsu</a:t>
            </a:r>
            <a:endParaRPr lang="cs-CZ" sz="1400" dirty="0"/>
          </a:p>
        </p:txBody>
      </p:sp>
      <p:pic>
        <p:nvPicPr>
          <p:cNvPr id="2" name="Picture 2" descr="C:\Users\Mates\AppData\Local\Microsoft\Windows\Temporary Internet Files\Content.IE5\TMT9U3OI\MP900385421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372200" y="5373216"/>
            <a:ext cx="1776264" cy="126876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 spd="slow">
    <p:cut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>
          <a:xfrm>
            <a:off x="2195736" y="836613"/>
            <a:ext cx="6948264" cy="1439862"/>
          </a:xfrm>
        </p:spPr>
        <p:txBody>
          <a:bodyPr anchor="b"/>
          <a:lstStyle/>
          <a:p>
            <a:pPr algn="r" eaLnBrk="1" hangingPunct="1"/>
            <a:r>
              <a:rPr lang="cs-CZ" sz="3200" b="1" dirty="0" smtClean="0">
                <a:latin typeface="Arial" charset="0"/>
                <a:cs typeface="Arial" charset="0"/>
              </a:rPr>
              <a:t>Fyziologické funkce – krevní puls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564904"/>
            <a:ext cx="8579296" cy="4052193"/>
          </a:xfrm>
        </p:spPr>
        <p:txBody>
          <a:bodyPr rtlCol="0">
            <a:normAutofit/>
          </a:bodyPr>
          <a:lstStyle/>
          <a:p>
            <a:pPr marL="0" indent="0" eaLnBrk="1" hangingPunct="1">
              <a:spcBef>
                <a:spcPts val="600"/>
              </a:spcBef>
              <a:buClr>
                <a:srgbClr val="B13F9A"/>
              </a:buClr>
              <a:buSzPct val="73000"/>
              <a:buFont typeface="Arial" charset="0"/>
              <a:buNone/>
              <a:defRPr/>
            </a:pPr>
            <a:r>
              <a:rPr lang="cs-CZ" sz="2800" b="1" dirty="0" smtClean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Měření tepu</a:t>
            </a:r>
          </a:p>
          <a:p>
            <a:pPr marL="0" indent="0" eaLnBrk="1" hangingPunct="1">
              <a:spcBef>
                <a:spcPts val="600"/>
              </a:spcBef>
              <a:buSzPct val="100000"/>
              <a:buNone/>
              <a:defRPr/>
            </a:pPr>
            <a:r>
              <a:rPr lang="cs-CZ" sz="26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Můžeme měřit na: zápěstní tepně, krkavici, spánkové,           </a:t>
            </a:r>
          </a:p>
          <a:p>
            <a:pPr marL="0" indent="0" eaLnBrk="1" hangingPunct="1">
              <a:spcBef>
                <a:spcPts val="600"/>
              </a:spcBef>
              <a:buSzPct val="100000"/>
              <a:buNone/>
              <a:defRPr/>
            </a:pPr>
            <a:r>
              <a:rPr lang="cs-CZ" sz="26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stehenní a pažní tepně.</a:t>
            </a:r>
          </a:p>
          <a:p>
            <a:pPr marL="0" indent="0" eaLnBrk="1" hangingPunct="1">
              <a:spcBef>
                <a:spcPts val="600"/>
              </a:spcBef>
              <a:buSzPct val="100000"/>
              <a:buNone/>
              <a:defRPr/>
            </a:pPr>
            <a:r>
              <a:rPr lang="cs-CZ" sz="26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Tepnu stiskneme 3 prsty (ne palcem) na palcové straně </a:t>
            </a:r>
            <a:endParaRPr lang="cs-CZ" sz="26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marL="0" indent="0" eaLnBrk="1" hangingPunct="1">
              <a:spcBef>
                <a:spcPts val="600"/>
              </a:spcBef>
              <a:buSzPct val="100000"/>
              <a:buNone/>
              <a:defRPr/>
            </a:pPr>
            <a:r>
              <a:rPr lang="cs-CZ" sz="26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zápěstí.</a:t>
            </a:r>
          </a:p>
          <a:p>
            <a:pPr marL="0" indent="0" eaLnBrk="1" hangingPunct="1">
              <a:spcBef>
                <a:spcPts val="600"/>
              </a:spcBef>
              <a:buSzPct val="100000"/>
              <a:buNone/>
              <a:defRPr/>
            </a:pPr>
            <a:r>
              <a:rPr lang="cs-CZ" sz="26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Počítá se celou minutu, lze ho měřit i digitálně.</a:t>
            </a:r>
            <a:endParaRPr lang="cs-CZ" sz="2000" dirty="0" smtClean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4098" name="Picture 2" descr="C:\Users\Mates\AppData\Local\Microsoft\Windows\Temporary Internet Files\Content.IE5\XSZ3POGD\MC900186012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524328" y="4890480"/>
            <a:ext cx="1427499" cy="1798625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cut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>
          <a:xfrm>
            <a:off x="2339752" y="836613"/>
            <a:ext cx="6804248" cy="1439862"/>
          </a:xfrm>
        </p:spPr>
        <p:txBody>
          <a:bodyPr anchor="b"/>
          <a:lstStyle/>
          <a:p>
            <a:pPr algn="r" eaLnBrk="1" hangingPunct="1"/>
            <a:r>
              <a:rPr lang="cs-CZ" sz="3200" b="1" dirty="0" smtClean="0">
                <a:latin typeface="Arial" charset="0"/>
                <a:cs typeface="Arial" charset="0"/>
              </a:rPr>
              <a:t>Fyziologické funkce – krevní puls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781300"/>
            <a:ext cx="8363272" cy="3816052"/>
          </a:xfrm>
        </p:spPr>
        <p:txBody>
          <a:bodyPr rtlCol="0">
            <a:normAutofit/>
          </a:bodyPr>
          <a:lstStyle/>
          <a:p>
            <a:pPr marL="0" indent="0" eaLnBrk="1" hangingPunct="1">
              <a:spcBef>
                <a:spcPts val="600"/>
              </a:spcBef>
              <a:buClr>
                <a:srgbClr val="B13F9A"/>
              </a:buClr>
              <a:buSzPct val="73000"/>
              <a:buFont typeface="Arial" charset="0"/>
              <a:buNone/>
              <a:defRPr/>
            </a:pPr>
            <a:r>
              <a:rPr lang="cs-CZ" sz="2800" b="1" dirty="0" smtClean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Rychlost</a:t>
            </a:r>
          </a:p>
          <a:p>
            <a:pPr marL="0" indent="0" eaLnBrk="1" hangingPunct="1">
              <a:spcBef>
                <a:spcPts val="600"/>
              </a:spcBef>
              <a:buSzPct val="100000"/>
              <a:buNone/>
              <a:defRPr/>
            </a:pPr>
            <a:r>
              <a:rPr lang="cs-CZ" sz="26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Při stanovení změn se vychází z normálního počtu tepů za 1 min:</a:t>
            </a:r>
          </a:p>
          <a:p>
            <a:pPr marL="400050" lvl="1" indent="0" eaLnBrk="1" hangingPunct="1">
              <a:spcBef>
                <a:spcPts val="600"/>
              </a:spcBef>
              <a:buSzPct val="100000"/>
              <a:buFont typeface="Wingdings" pitchFamily="2" charset="2"/>
              <a:buChar char="Ø"/>
              <a:defRPr/>
            </a:pPr>
            <a:r>
              <a:rPr lang="cs-CZ" sz="2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6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novorozenec – 120–140 tepů/min</a:t>
            </a:r>
          </a:p>
          <a:p>
            <a:pPr marL="400050" lvl="1" indent="0" eaLnBrk="1" hangingPunct="1">
              <a:spcBef>
                <a:spcPts val="600"/>
              </a:spcBef>
              <a:buSzPct val="100000"/>
              <a:buFont typeface="Wingdings" pitchFamily="2" charset="2"/>
              <a:buChar char="Ø"/>
              <a:defRPr/>
            </a:pPr>
            <a:r>
              <a:rPr lang="cs-CZ" sz="26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kojenec – 100–120 tepů/min</a:t>
            </a:r>
          </a:p>
          <a:p>
            <a:pPr marL="400050" lvl="1" indent="0" eaLnBrk="1" hangingPunct="1">
              <a:spcBef>
                <a:spcPts val="600"/>
              </a:spcBef>
              <a:buSzPct val="100000"/>
              <a:buFont typeface="Wingdings" pitchFamily="2" charset="2"/>
              <a:buChar char="Ø"/>
              <a:defRPr/>
            </a:pPr>
            <a:r>
              <a:rPr lang="cs-CZ" sz="26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10leté dítě – 90/min</a:t>
            </a:r>
          </a:p>
          <a:p>
            <a:pPr marL="400050" lvl="1" indent="0" eaLnBrk="1" hangingPunct="1">
              <a:spcBef>
                <a:spcPts val="600"/>
              </a:spcBef>
              <a:buSzPct val="100000"/>
              <a:buFont typeface="Wingdings" pitchFamily="2" charset="2"/>
              <a:buChar char="Ø"/>
              <a:defRPr/>
            </a:pPr>
            <a:r>
              <a:rPr lang="cs-CZ" sz="26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dospělý – 70–80/min.</a:t>
            </a:r>
          </a:p>
          <a:p>
            <a:pPr marL="400050" lvl="1" indent="0" eaLnBrk="1" hangingPunct="1">
              <a:spcBef>
                <a:spcPts val="600"/>
              </a:spcBef>
              <a:buSzPct val="100000"/>
              <a:buFont typeface="Wingdings" pitchFamily="2" charset="2"/>
              <a:buChar char="Ø"/>
              <a:defRPr/>
            </a:pPr>
            <a:endParaRPr lang="cs-CZ" sz="2000" dirty="0" smtClean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5124" name="Picture 4" descr="C:\Users\Mates\AppData\Local\Microsoft\Windows\Temporary Internet Files\Content.IE5\SQQSJE16\MC900056343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059093" y="4197294"/>
            <a:ext cx="2622554" cy="2112026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cut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2000"/>
                                        <p:tgtEl>
                                          <p:spTgt spid="51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>
          <a:xfrm>
            <a:off x="2411760" y="836613"/>
            <a:ext cx="6732240" cy="1439862"/>
          </a:xfrm>
        </p:spPr>
        <p:txBody>
          <a:bodyPr anchor="b"/>
          <a:lstStyle/>
          <a:p>
            <a:pPr algn="r" eaLnBrk="1" hangingPunct="1"/>
            <a:r>
              <a:rPr lang="cs-CZ" sz="3200" b="1" dirty="0" smtClean="0">
                <a:latin typeface="Arial" charset="0"/>
                <a:cs typeface="Arial" charset="0"/>
              </a:rPr>
              <a:t>Fyziologické funkce – krevní puls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2564904"/>
            <a:ext cx="8892480" cy="4032448"/>
          </a:xfrm>
        </p:spPr>
        <p:txBody>
          <a:bodyPr rtlCol="0">
            <a:normAutofit/>
          </a:bodyPr>
          <a:lstStyle/>
          <a:p>
            <a:pPr marL="0" indent="0" eaLnBrk="1" hangingPunct="1">
              <a:spcBef>
                <a:spcPts val="600"/>
              </a:spcBef>
              <a:buClr>
                <a:srgbClr val="B13F9A"/>
              </a:buClr>
              <a:buSzPct val="73000"/>
              <a:buFont typeface="Arial" charset="0"/>
              <a:buNone/>
              <a:defRPr/>
            </a:pPr>
            <a:r>
              <a:rPr lang="cs-CZ" sz="2800" b="1" dirty="0" smtClean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Rychlost</a:t>
            </a:r>
          </a:p>
          <a:p>
            <a:pPr marL="0" indent="0" eaLnBrk="1" hangingPunct="1">
              <a:spcBef>
                <a:spcPts val="600"/>
              </a:spcBef>
              <a:buSzPct val="100000"/>
              <a:buNone/>
              <a:defRPr/>
            </a:pPr>
            <a:r>
              <a:rPr lang="cs-CZ" sz="2600" dirty="0" smtClean="0">
                <a:solidFill>
                  <a:srgbClr val="990033"/>
                </a:solidFill>
                <a:latin typeface="Arial" pitchFamily="34" charset="0"/>
                <a:cs typeface="Arial" pitchFamily="34" charset="0"/>
              </a:rPr>
              <a:t>Tachykardie</a:t>
            </a:r>
            <a:r>
              <a:rPr lang="cs-CZ" sz="26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– zrychlený tep: po zvýšené tělesné námaze, rozrušení, pití kávy, alkoholu, projev chorob (srdeční nedostatečnost, zvýšená funkce štítné žlázy, velké krvácení</a:t>
            </a:r>
            <a:r>
              <a:rPr lang="cs-CZ" sz="26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6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…).</a:t>
            </a:r>
          </a:p>
          <a:p>
            <a:pPr marL="0" indent="0" eaLnBrk="1" hangingPunct="1">
              <a:spcBef>
                <a:spcPts val="600"/>
              </a:spcBef>
              <a:buSzPct val="100000"/>
              <a:buNone/>
              <a:defRPr/>
            </a:pPr>
            <a:r>
              <a:rPr lang="cs-CZ" sz="2600" dirty="0" smtClean="0">
                <a:solidFill>
                  <a:srgbClr val="990033"/>
                </a:solidFill>
                <a:latin typeface="Arial" pitchFamily="34" charset="0"/>
                <a:cs typeface="Arial" pitchFamily="34" charset="0"/>
              </a:rPr>
              <a:t>Bradykardie</a:t>
            </a:r>
            <a:r>
              <a:rPr lang="cs-CZ" sz="26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– zpomalený tep: spánek, naprostý tělesný a psychický klid, vlivem tělesného tréninku</a:t>
            </a:r>
            <a:r>
              <a:rPr lang="cs-CZ" sz="26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,</a:t>
            </a:r>
            <a:r>
              <a:rPr lang="cs-CZ" sz="26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při podchlazení, v bezvědomí a při srdečním infarktu.</a:t>
            </a:r>
          </a:p>
          <a:p>
            <a:pPr marL="0" indent="0" eaLnBrk="1" hangingPunct="1">
              <a:spcBef>
                <a:spcPts val="600"/>
              </a:spcBef>
              <a:buSzPct val="100000"/>
              <a:buFont typeface="Wingdings" pitchFamily="2" charset="2"/>
              <a:buChar char="Ø"/>
              <a:defRPr/>
            </a:pPr>
            <a:endParaRPr lang="cs-CZ" sz="2600" dirty="0" smtClean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marL="400050" lvl="1" indent="0" eaLnBrk="1" hangingPunct="1">
              <a:spcBef>
                <a:spcPts val="600"/>
              </a:spcBef>
              <a:buSzPct val="100000"/>
              <a:buFont typeface="Wingdings" pitchFamily="2" charset="2"/>
              <a:buChar char="Ø"/>
              <a:defRPr/>
            </a:pPr>
            <a:endParaRPr lang="cs-CZ" sz="2000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spd="slow">
    <p:cut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>
          <a:xfrm>
            <a:off x="2411760" y="836613"/>
            <a:ext cx="6732240" cy="1439862"/>
          </a:xfrm>
        </p:spPr>
        <p:txBody>
          <a:bodyPr anchor="b"/>
          <a:lstStyle/>
          <a:p>
            <a:pPr algn="r" eaLnBrk="1" hangingPunct="1"/>
            <a:r>
              <a:rPr lang="cs-CZ" sz="3200" b="1" dirty="0" smtClean="0">
                <a:latin typeface="Arial" charset="0"/>
                <a:cs typeface="Arial" charset="0"/>
              </a:rPr>
              <a:t>Fyziologické funkce – krevní puls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781300"/>
            <a:ext cx="8229600" cy="3816052"/>
          </a:xfrm>
        </p:spPr>
        <p:txBody>
          <a:bodyPr rtlCol="0">
            <a:normAutofit/>
          </a:bodyPr>
          <a:lstStyle/>
          <a:p>
            <a:pPr marL="0" indent="0" eaLnBrk="1" hangingPunct="1">
              <a:spcBef>
                <a:spcPts val="600"/>
              </a:spcBef>
              <a:buClr>
                <a:srgbClr val="B13F9A"/>
              </a:buClr>
              <a:buSzPct val="73000"/>
              <a:buFont typeface="Arial" charset="0"/>
              <a:buNone/>
              <a:defRPr/>
            </a:pPr>
            <a:r>
              <a:rPr lang="cs-CZ" sz="2800" b="1" dirty="0" smtClean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Kvalita</a:t>
            </a:r>
          </a:p>
          <a:p>
            <a:pPr marL="0" indent="0" eaLnBrk="1" hangingPunct="1">
              <a:spcBef>
                <a:spcPts val="600"/>
              </a:spcBef>
              <a:buSzPct val="100000"/>
              <a:buNone/>
              <a:defRPr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Určuje se dle hmatatelnosti prsty.</a:t>
            </a:r>
          </a:p>
          <a:p>
            <a:pPr marL="0" indent="0" eaLnBrk="1" hangingPunct="1">
              <a:spcBef>
                <a:spcPts val="600"/>
              </a:spcBef>
              <a:buSzPct val="100000"/>
              <a:buNone/>
              <a:defRPr/>
            </a:pPr>
            <a:r>
              <a:rPr lang="cs-CZ" sz="2600" dirty="0" smtClean="0">
                <a:solidFill>
                  <a:srgbClr val="990033"/>
                </a:solidFill>
                <a:latin typeface="Arial" pitchFamily="34" charset="0"/>
                <a:cs typeface="Arial" pitchFamily="34" charset="0"/>
              </a:rPr>
              <a:t>Tvrdý tep </a:t>
            </a:r>
            <a:r>
              <a:rPr lang="cs-CZ" sz="26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– tepnu lze těžko stlačit, bývá při vysokém krevním tlaku.</a:t>
            </a:r>
          </a:p>
          <a:p>
            <a:pPr marL="0" indent="0" eaLnBrk="1" hangingPunct="1">
              <a:spcBef>
                <a:spcPts val="600"/>
              </a:spcBef>
              <a:buSzPct val="100000"/>
              <a:buNone/>
              <a:defRPr/>
            </a:pPr>
            <a:r>
              <a:rPr lang="cs-CZ" sz="2600" dirty="0" smtClean="0">
                <a:solidFill>
                  <a:srgbClr val="990033"/>
                </a:solidFill>
                <a:latin typeface="Arial" pitchFamily="34" charset="0"/>
                <a:cs typeface="Arial" pitchFamily="34" charset="0"/>
              </a:rPr>
              <a:t>Měkký tep </a:t>
            </a:r>
            <a:r>
              <a:rPr lang="cs-CZ" sz="26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– tepnu lze lehce stlačit, obtížně změřit – vyžaduje trpělivost, zručnost, citlivost (příznakem nízkého krevního tlaku).</a:t>
            </a:r>
          </a:p>
          <a:p>
            <a:pPr marL="0" indent="0" eaLnBrk="1" hangingPunct="1">
              <a:spcBef>
                <a:spcPts val="600"/>
              </a:spcBef>
              <a:buSzPct val="100000"/>
              <a:buNone/>
              <a:defRPr/>
            </a:pPr>
            <a:r>
              <a:rPr lang="cs-CZ" sz="2600" dirty="0" smtClean="0">
                <a:solidFill>
                  <a:srgbClr val="990033"/>
                </a:solidFill>
                <a:latin typeface="Arial" pitchFamily="34" charset="0"/>
                <a:cs typeface="Arial" pitchFamily="34" charset="0"/>
              </a:rPr>
              <a:t>Nitkový tep </a:t>
            </a:r>
            <a:r>
              <a:rPr lang="cs-CZ" sz="26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– vyskytuje se při šoku.</a:t>
            </a:r>
          </a:p>
          <a:p>
            <a:pPr marL="0" indent="0" eaLnBrk="1" hangingPunct="1">
              <a:spcBef>
                <a:spcPts val="600"/>
              </a:spcBef>
              <a:buSzPct val="100000"/>
              <a:buFont typeface="Wingdings" pitchFamily="2" charset="2"/>
              <a:buChar char="Ø"/>
              <a:defRPr/>
            </a:pPr>
            <a:endParaRPr lang="cs-CZ" sz="2600" dirty="0" smtClean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marL="400050" lvl="1" indent="0" eaLnBrk="1" hangingPunct="1">
              <a:spcBef>
                <a:spcPts val="600"/>
              </a:spcBef>
              <a:buSzPct val="100000"/>
              <a:buFont typeface="Wingdings" pitchFamily="2" charset="2"/>
              <a:buChar char="Ø"/>
              <a:defRPr/>
            </a:pPr>
            <a:endParaRPr lang="cs-CZ" sz="2000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spd="slow">
    <p:cut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>
          <a:xfrm>
            <a:off x="2700338" y="836613"/>
            <a:ext cx="6443662" cy="1439862"/>
          </a:xfrm>
        </p:spPr>
        <p:txBody>
          <a:bodyPr anchor="b"/>
          <a:lstStyle/>
          <a:p>
            <a:pPr algn="r" eaLnBrk="1" hangingPunct="1"/>
            <a:r>
              <a:rPr lang="cs-CZ" sz="2800" b="1" dirty="0" smtClean="0">
                <a:latin typeface="Arial" charset="0"/>
                <a:cs typeface="Arial" charset="0"/>
              </a:rPr>
              <a:t>Fyziologické funkce – krevní puls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781300"/>
            <a:ext cx="8579296" cy="3978652"/>
          </a:xfrm>
        </p:spPr>
        <p:txBody>
          <a:bodyPr rtlCol="0">
            <a:normAutofit/>
          </a:bodyPr>
          <a:lstStyle/>
          <a:p>
            <a:pPr marL="0" indent="0" eaLnBrk="1" hangingPunct="1">
              <a:spcBef>
                <a:spcPts val="600"/>
              </a:spcBef>
              <a:buClr>
                <a:srgbClr val="B13F9A"/>
              </a:buClr>
              <a:buSzPct val="73000"/>
              <a:buFont typeface="Arial" charset="0"/>
              <a:buNone/>
              <a:defRPr/>
            </a:pPr>
            <a:r>
              <a:rPr lang="cs-CZ" sz="2800" b="1" dirty="0" smtClean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Kvalita</a:t>
            </a:r>
          </a:p>
          <a:p>
            <a:pPr marL="0" indent="0" eaLnBrk="1" hangingPunct="1">
              <a:spcBef>
                <a:spcPts val="600"/>
              </a:spcBef>
              <a:buSzPct val="100000"/>
              <a:buNone/>
              <a:defRPr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Zápis: p =…../min + poznámka o kvalitě a pravidelnosti.</a:t>
            </a:r>
          </a:p>
          <a:p>
            <a:pPr marL="0" indent="0" eaLnBrk="1" hangingPunct="1">
              <a:spcBef>
                <a:spcPts val="600"/>
              </a:spcBef>
              <a:buSzPct val="100000"/>
              <a:buNone/>
              <a:defRPr/>
            </a:pPr>
            <a:r>
              <a:rPr lang="cs-CZ" sz="26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Tepovou frekvenci možno zaznamenat i do grafické křivky.</a:t>
            </a:r>
          </a:p>
          <a:p>
            <a:pPr marL="400050" lvl="1" indent="0" eaLnBrk="1" hangingPunct="1">
              <a:spcBef>
                <a:spcPts val="600"/>
              </a:spcBef>
              <a:buSzPct val="100000"/>
              <a:buNone/>
              <a:defRPr/>
            </a:pPr>
            <a:endParaRPr lang="cs-CZ" sz="2000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7596336" y="6021288"/>
            <a:ext cx="1547664" cy="73866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 smtClean="0"/>
              <a:t>   Obr.č.3</a:t>
            </a:r>
          </a:p>
          <a:p>
            <a:r>
              <a:rPr lang="cs-CZ" sz="1400" dirty="0" smtClean="0"/>
              <a:t> – Záznam krevního pulsu</a:t>
            </a:r>
            <a:endParaRPr lang="cs-CZ" sz="1400" dirty="0"/>
          </a:p>
        </p:txBody>
      </p:sp>
      <p:pic>
        <p:nvPicPr>
          <p:cNvPr id="6" name="Obrázek 5" descr="Puls_inv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1763688" y="5013176"/>
            <a:ext cx="5627342" cy="1412776"/>
          </a:xfrm>
          <a:prstGeom prst="rect">
            <a:avLst/>
          </a:prstGeom>
          <a:solidFill>
            <a:srgbClr val="FFFFFF">
              <a:shade val="85000"/>
            </a:srgbClr>
          </a:solidFill>
          <a:ln w="101600" cap="sq">
            <a:solidFill>
              <a:srgbClr val="FDFDFD"/>
            </a:solidFill>
            <a:miter lim="800000"/>
          </a:ln>
          <a:effectLst>
            <a:outerShdw blurRad="57150" dist="37500" dir="7560000" sy="98000" kx="110000" ky="200000" algn="tl" rotWithShape="0">
              <a:srgbClr val="000000">
                <a:alpha val="20000"/>
              </a:srgbClr>
            </a:outerShdw>
          </a:effectLst>
          <a:scene3d>
            <a:camera prst="perspectiveRelaxed">
              <a:rot lat="18960000" lon="0" rev="0"/>
            </a:camera>
            <a:lightRig rig="twoPt" dir="t">
              <a:rot lat="0" lon="0" rev="7200000"/>
            </a:lightRig>
          </a:scene3d>
          <a:sp3d prstMaterial="matte">
            <a:bevelT w="22860" h="12700"/>
            <a:contourClr>
              <a:srgbClr val="FFFFFF"/>
            </a:contourClr>
          </a:sp3d>
        </p:spPr>
      </p:pic>
    </p:spTree>
  </p:cSld>
  <p:clrMapOvr>
    <a:masterClrMapping/>
  </p:clrMapOvr>
  <p:transition spd="slow">
    <p:cut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5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Nadpis 1"/>
          <p:cNvSpPr>
            <a:spLocks noGrp="1"/>
          </p:cNvSpPr>
          <p:nvPr>
            <p:ph type="title"/>
          </p:nvPr>
        </p:nvSpPr>
        <p:spPr>
          <a:xfrm>
            <a:off x="2267744" y="836613"/>
            <a:ext cx="6876256" cy="1439862"/>
          </a:xfrm>
        </p:spPr>
        <p:txBody>
          <a:bodyPr anchor="b"/>
          <a:lstStyle/>
          <a:p>
            <a:pPr algn="r" eaLnBrk="1" hangingPunct="1"/>
            <a:r>
              <a:rPr lang="cs-CZ" sz="3200" b="1" dirty="0" smtClean="0">
                <a:latin typeface="Arial" charset="0"/>
                <a:cs typeface="Arial" charset="0"/>
              </a:rPr>
              <a:t>Fyziologické funkce – krevní puls</a:t>
            </a:r>
          </a:p>
        </p:txBody>
      </p:sp>
      <p:sp>
        <p:nvSpPr>
          <p:cNvPr id="9219" name="Zástupný symbol pro obsah 2"/>
          <p:cNvSpPr>
            <a:spLocks noGrp="1"/>
          </p:cNvSpPr>
          <p:nvPr>
            <p:ph idx="1"/>
          </p:nvPr>
        </p:nvSpPr>
        <p:spPr>
          <a:xfrm>
            <a:off x="457200" y="2781300"/>
            <a:ext cx="8229600" cy="3816350"/>
          </a:xfrm>
        </p:spPr>
        <p:txBody>
          <a:bodyPr/>
          <a:lstStyle/>
          <a:p>
            <a:pPr marL="0" indent="0" eaLnBrk="1" hangingPunct="1">
              <a:buNone/>
            </a:pPr>
            <a:r>
              <a:rPr lang="cs-CZ" sz="2800" b="1" dirty="0" smtClean="0">
                <a:solidFill>
                  <a:srgbClr val="00B0F0"/>
                </a:solidFill>
                <a:latin typeface="Arial" charset="0"/>
                <a:cs typeface="Arial" charset="0"/>
              </a:rPr>
              <a:t>Opakování nového učiva</a:t>
            </a:r>
            <a:endParaRPr lang="cs-CZ" sz="1600" b="1" dirty="0" smtClean="0">
              <a:latin typeface="Arial" charset="0"/>
              <a:cs typeface="Arial" charset="0"/>
            </a:endParaRPr>
          </a:p>
          <a:p>
            <a:pPr marL="457200" indent="-457200" algn="just" eaLnBrk="1" hangingPunct="1">
              <a:buFont typeface="Arial" charset="0"/>
              <a:buAutoNum type="arabicPeriod"/>
              <a:defRPr/>
            </a:pPr>
            <a:r>
              <a:rPr lang="cs-CZ" sz="2600" i="1" dirty="0" smtClean="0">
                <a:latin typeface="Arial" charset="0"/>
                <a:cs typeface="Arial" charset="0"/>
              </a:rPr>
              <a:t>Jaké jsou druhy rytmu krevního tlaku.</a:t>
            </a:r>
            <a:endParaRPr lang="cs-CZ" sz="2600" dirty="0" smtClean="0">
              <a:latin typeface="Arial" charset="0"/>
              <a:cs typeface="Arial" charset="0"/>
            </a:endParaRPr>
          </a:p>
          <a:p>
            <a:pPr marL="457200" indent="-457200" algn="just" eaLnBrk="1" hangingPunct="1">
              <a:buNone/>
              <a:defRPr/>
            </a:pPr>
            <a:r>
              <a:rPr lang="cs-CZ" sz="2600" i="1" dirty="0" smtClean="0">
                <a:latin typeface="Arial" charset="0"/>
                <a:cs typeface="Arial" charset="0"/>
              </a:rPr>
              <a:t> </a:t>
            </a:r>
            <a:r>
              <a:rPr lang="cs-CZ" sz="2600" i="1" dirty="0" smtClean="0">
                <a:solidFill>
                  <a:srgbClr val="990033"/>
                </a:solidFill>
                <a:latin typeface="Arial" charset="0"/>
                <a:cs typeface="Arial" charset="0"/>
              </a:rPr>
              <a:t>- pravidelný, nepravidelný, </a:t>
            </a:r>
            <a:r>
              <a:rPr lang="cs-CZ" sz="2600" i="1" dirty="0" err="1" smtClean="0">
                <a:solidFill>
                  <a:srgbClr val="990033"/>
                </a:solidFill>
                <a:latin typeface="Arial" charset="0"/>
                <a:cs typeface="Arial" charset="0"/>
              </a:rPr>
              <a:t>bigemie</a:t>
            </a:r>
            <a:endParaRPr lang="cs-CZ" sz="2600" i="1" dirty="0" smtClean="0">
              <a:solidFill>
                <a:srgbClr val="990033"/>
              </a:solidFill>
              <a:latin typeface="Arial" charset="0"/>
              <a:cs typeface="Arial" charset="0"/>
            </a:endParaRPr>
          </a:p>
          <a:p>
            <a:pPr marL="457200" indent="-457200" algn="just" eaLnBrk="1" hangingPunct="1">
              <a:buFont typeface="+mj-lt"/>
              <a:buAutoNum type="arabicPeriod" startAt="2"/>
              <a:defRPr/>
            </a:pPr>
            <a:r>
              <a:rPr lang="cs-CZ" sz="2600" i="1" dirty="0" smtClean="0">
                <a:latin typeface="Arial" charset="0"/>
                <a:cs typeface="Arial" charset="0"/>
              </a:rPr>
              <a:t>Na jakém místě nahmatáme nejlepší tep?</a:t>
            </a:r>
          </a:p>
          <a:p>
            <a:pPr marL="457200" lvl="2" indent="-457200" algn="just" eaLnBrk="1" hangingPunct="1">
              <a:buNone/>
              <a:defRPr/>
            </a:pPr>
            <a:r>
              <a:rPr lang="cs-CZ" sz="2600" i="1" dirty="0" smtClean="0">
                <a:latin typeface="Arial" charset="0"/>
                <a:cs typeface="Arial" charset="0"/>
              </a:rPr>
              <a:t> </a:t>
            </a:r>
            <a:r>
              <a:rPr lang="cs-CZ" sz="2600" i="1" dirty="0" smtClean="0">
                <a:solidFill>
                  <a:srgbClr val="990033"/>
                </a:solidFill>
                <a:latin typeface="Arial" charset="0"/>
                <a:cs typeface="Arial" charset="0"/>
              </a:rPr>
              <a:t>- </a:t>
            </a:r>
            <a:r>
              <a:rPr lang="cs-CZ" sz="2600" i="1" dirty="0" smtClean="0">
                <a:solidFill>
                  <a:srgbClr val="990033"/>
                </a:solidFill>
                <a:latin typeface="Arial" pitchFamily="34" charset="0"/>
                <a:cs typeface="Arial" pitchFamily="34" charset="0"/>
              </a:rPr>
              <a:t>tepna - blízko povrchu kůže, pod ní je kost </a:t>
            </a:r>
            <a:endParaRPr lang="cs-CZ" sz="2600" i="1" dirty="0" smtClean="0">
              <a:solidFill>
                <a:srgbClr val="990033"/>
              </a:solidFill>
              <a:latin typeface="Arial" charset="0"/>
              <a:cs typeface="Arial" charset="0"/>
            </a:endParaRPr>
          </a:p>
          <a:p>
            <a:pPr marL="457200" indent="-457200" algn="just" eaLnBrk="1" hangingPunct="1">
              <a:buFont typeface="+mj-lt"/>
              <a:buAutoNum type="arabicPeriod" startAt="3"/>
              <a:defRPr/>
            </a:pPr>
            <a:r>
              <a:rPr lang="cs-CZ" sz="2600" i="1" dirty="0" smtClean="0">
                <a:latin typeface="Arial" charset="0"/>
                <a:cs typeface="Arial" charset="0"/>
              </a:rPr>
              <a:t>Co je to tachykardie a bradykardie?</a:t>
            </a:r>
          </a:p>
          <a:p>
            <a:pPr marL="457200" indent="-457200" eaLnBrk="1" hangingPunct="1">
              <a:buNone/>
              <a:defRPr/>
            </a:pPr>
            <a:r>
              <a:rPr lang="cs-CZ" sz="2600" i="1" dirty="0" smtClean="0">
                <a:latin typeface="Arial" charset="0"/>
                <a:cs typeface="Arial" charset="0"/>
              </a:rPr>
              <a:t> </a:t>
            </a:r>
            <a:r>
              <a:rPr lang="cs-CZ" sz="2600" i="1" dirty="0" smtClean="0">
                <a:solidFill>
                  <a:srgbClr val="990033"/>
                </a:solidFill>
                <a:latin typeface="Arial" charset="0"/>
                <a:cs typeface="Arial" charset="0"/>
              </a:rPr>
              <a:t>-</a:t>
            </a:r>
            <a:r>
              <a:rPr lang="cs-CZ" sz="2600" i="1" dirty="0" smtClean="0">
                <a:solidFill>
                  <a:srgbClr val="990033"/>
                </a:solidFill>
                <a:latin typeface="Arial" pitchFamily="34" charset="0"/>
                <a:cs typeface="Arial" pitchFamily="34" charset="0"/>
              </a:rPr>
              <a:t> tachykardie = zrychlený tep, bradykardie = zpomalený tep</a:t>
            </a:r>
            <a:endParaRPr lang="cs-CZ" sz="2600" i="1" dirty="0" smtClean="0">
              <a:solidFill>
                <a:srgbClr val="990033"/>
              </a:solidFill>
              <a:latin typeface="Arial" charset="0"/>
              <a:cs typeface="Arial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2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2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92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92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92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92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92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92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921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921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921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921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219" grpId="0" uiExpand="1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Nadpis 1"/>
          <p:cNvSpPr>
            <a:spLocks noGrp="1"/>
          </p:cNvSpPr>
          <p:nvPr>
            <p:ph type="title"/>
          </p:nvPr>
        </p:nvSpPr>
        <p:spPr>
          <a:xfrm>
            <a:off x="2195736" y="836613"/>
            <a:ext cx="6948264" cy="1439862"/>
          </a:xfrm>
        </p:spPr>
        <p:txBody>
          <a:bodyPr anchor="b"/>
          <a:lstStyle/>
          <a:p>
            <a:pPr algn="r" eaLnBrk="1" hangingPunct="1"/>
            <a:r>
              <a:rPr lang="cs-CZ" sz="3200" b="1" dirty="0" smtClean="0">
                <a:latin typeface="Arial" charset="0"/>
                <a:cs typeface="Arial" charset="0"/>
              </a:rPr>
              <a:t>Fyziologické funkce – krevní puls</a:t>
            </a:r>
          </a:p>
        </p:txBody>
      </p:sp>
      <p:sp>
        <p:nvSpPr>
          <p:cNvPr id="15363" name="Zástupný symbol pro obsah 2"/>
          <p:cNvSpPr>
            <a:spLocks noGrp="1"/>
          </p:cNvSpPr>
          <p:nvPr>
            <p:ph idx="1"/>
          </p:nvPr>
        </p:nvSpPr>
        <p:spPr>
          <a:xfrm>
            <a:off x="97160" y="2564904"/>
            <a:ext cx="8229600" cy="4293096"/>
          </a:xfrm>
        </p:spPr>
        <p:txBody>
          <a:bodyPr/>
          <a:lstStyle/>
          <a:p>
            <a:pPr marL="0" indent="0" eaLnBrk="1" hangingPunct="1">
              <a:buNone/>
            </a:pPr>
            <a:r>
              <a:rPr lang="cs-CZ" sz="2800" b="1" dirty="0" smtClean="0">
                <a:solidFill>
                  <a:srgbClr val="00B0F0"/>
                </a:solidFill>
                <a:latin typeface="Arial" charset="0"/>
                <a:cs typeface="Arial" charset="0"/>
              </a:rPr>
              <a:t>Opakování nového učiva</a:t>
            </a:r>
          </a:p>
          <a:p>
            <a:pPr marL="457200" indent="-457200" algn="just" eaLnBrk="1" hangingPunct="1">
              <a:buFont typeface="Arial" charset="0"/>
              <a:buNone/>
            </a:pPr>
            <a:r>
              <a:rPr lang="cs-CZ" sz="2600" i="1" dirty="0" smtClean="0">
                <a:latin typeface="Arial" charset="0"/>
                <a:cs typeface="Arial" charset="0"/>
              </a:rPr>
              <a:t>Úkol:</a:t>
            </a:r>
          </a:p>
          <a:p>
            <a:pPr marL="457200" indent="-457200" algn="just" eaLnBrk="1" hangingPunct="1">
              <a:buFont typeface="Arial" charset="0"/>
              <a:buNone/>
            </a:pPr>
            <a:r>
              <a:rPr lang="cs-CZ" sz="2600" i="1" dirty="0" smtClean="0">
                <a:latin typeface="Arial" charset="0"/>
                <a:cs typeface="Arial" charset="0"/>
              </a:rPr>
              <a:t>Nahmatejte si tep, po dobu patnácti vteřin počítejte údery srdce. Toto číslo vynásobte čtyřmi. </a:t>
            </a:r>
          </a:p>
          <a:p>
            <a:pPr marL="457200" indent="-457200" algn="just" eaLnBrk="1" hangingPunct="1">
              <a:buFont typeface="Arial" charset="0"/>
              <a:buNone/>
            </a:pPr>
            <a:endParaRPr lang="cs-CZ" sz="2400" i="1" dirty="0" smtClean="0">
              <a:latin typeface="Arial" charset="0"/>
              <a:cs typeface="Arial" charset="0"/>
            </a:endParaRPr>
          </a:p>
          <a:p>
            <a:pPr marL="457200" indent="-457200" algn="just" eaLnBrk="1" hangingPunct="1">
              <a:buFont typeface="Arial" charset="0"/>
              <a:buNone/>
            </a:pPr>
            <a:endParaRPr lang="cs-CZ" sz="2400" i="1" dirty="0" smtClean="0">
              <a:latin typeface="Arial" charset="0"/>
              <a:cs typeface="Arial" charset="0"/>
            </a:endParaRPr>
          </a:p>
          <a:p>
            <a:pPr marL="457200" indent="-457200" algn="just" eaLnBrk="1" hangingPunct="1">
              <a:buFont typeface="Arial" charset="0"/>
              <a:buNone/>
            </a:pPr>
            <a:r>
              <a:rPr lang="cs-CZ" sz="2600" i="1" dirty="0" smtClean="0">
                <a:latin typeface="Arial" charset="0"/>
                <a:cs typeface="Arial" charset="0"/>
              </a:rPr>
              <a:t>Diskuze:</a:t>
            </a:r>
          </a:p>
          <a:p>
            <a:pPr marL="457200" indent="-457200" algn="just" eaLnBrk="1" hangingPunct="1">
              <a:buFont typeface="Arial" charset="0"/>
              <a:buNone/>
            </a:pPr>
            <a:r>
              <a:rPr lang="cs-CZ" sz="2600" i="1" dirty="0" smtClean="0">
                <a:latin typeface="Arial" charset="0"/>
                <a:cs typeface="Arial" charset="0"/>
              </a:rPr>
              <a:t>Porovnejte svůj tep se spolužáky, diskutujte o tom, jak se liší v závislosti na fyzické kondici.</a:t>
            </a:r>
          </a:p>
          <a:p>
            <a:pPr marL="457200" indent="-457200" eaLnBrk="1" hangingPunct="1">
              <a:buFont typeface="Arial" charset="0"/>
              <a:buNone/>
            </a:pPr>
            <a:endParaRPr lang="cs-CZ" sz="2400" i="1" dirty="0" smtClean="0">
              <a:latin typeface="Arial" charset="0"/>
              <a:cs typeface="Arial" charset="0"/>
            </a:endParaRPr>
          </a:p>
        </p:txBody>
      </p:sp>
      <p:pic>
        <p:nvPicPr>
          <p:cNvPr id="2" name="Picture 2" descr="C:\Users\Mates\AppData\Local\Microsoft\Windows\Temporary Internet Files\Content.IE5\3VER9UBQ\MC900438742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347864" y="4509120"/>
            <a:ext cx="1728192" cy="115212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53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53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536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536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536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536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536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536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536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536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36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Nadpis 1"/>
          <p:cNvSpPr>
            <a:spLocks noGrp="1"/>
          </p:cNvSpPr>
          <p:nvPr>
            <p:ph type="title"/>
          </p:nvPr>
        </p:nvSpPr>
        <p:spPr>
          <a:xfrm>
            <a:off x="2500313" y="0"/>
            <a:ext cx="6443662" cy="1143000"/>
          </a:xfrm>
        </p:spPr>
        <p:txBody>
          <a:bodyPr anchor="b"/>
          <a:lstStyle/>
          <a:p>
            <a:pPr algn="r" eaLnBrk="1" hangingPunct="1"/>
            <a:endParaRPr lang="cs-CZ" sz="2000" b="1" smtClean="0">
              <a:latin typeface="Arial" charset="0"/>
              <a:cs typeface="Arial" charset="0"/>
            </a:endParaRPr>
          </a:p>
        </p:txBody>
      </p:sp>
      <p:sp>
        <p:nvSpPr>
          <p:cNvPr id="16387" name="Zástupný symbol pro obsah 2"/>
          <p:cNvSpPr>
            <a:spLocks noGrp="1"/>
          </p:cNvSpPr>
          <p:nvPr>
            <p:ph idx="1"/>
          </p:nvPr>
        </p:nvSpPr>
        <p:spPr>
          <a:xfrm>
            <a:off x="251520" y="2564904"/>
            <a:ext cx="8784976" cy="4293096"/>
          </a:xfrm>
        </p:spPr>
        <p:txBody>
          <a:bodyPr/>
          <a:lstStyle/>
          <a:p>
            <a:pPr marL="457200" indent="-457200" eaLnBrk="1" hangingPunct="1">
              <a:buFont typeface="Arial" charset="0"/>
              <a:buNone/>
            </a:pPr>
            <a:r>
              <a:rPr lang="cs-CZ" sz="2800" b="1" dirty="0" smtClean="0">
                <a:latin typeface="Arial" charset="0"/>
                <a:cs typeface="Arial" charset="0"/>
              </a:rPr>
              <a:t>Použitá literatura:</a:t>
            </a:r>
          </a:p>
          <a:p>
            <a:pPr marL="457200" indent="-457200" algn="just" eaLnBrk="1" hangingPunct="1">
              <a:buFont typeface="Arial" charset="0"/>
              <a:buNone/>
            </a:pPr>
            <a:r>
              <a:rPr lang="cs-CZ" sz="2600" dirty="0" smtClean="0">
                <a:latin typeface="Arial" charset="0"/>
                <a:cs typeface="Arial" charset="0"/>
              </a:rPr>
              <a:t>NOVÁKOVÁ, R. </a:t>
            </a:r>
            <a:r>
              <a:rPr lang="cs-CZ" sz="2600" i="1" dirty="0" smtClean="0">
                <a:latin typeface="Arial" charset="0"/>
                <a:cs typeface="Arial" charset="0"/>
              </a:rPr>
              <a:t>Pečovatelství I.  </a:t>
            </a:r>
            <a:r>
              <a:rPr lang="cs-CZ" sz="2600" dirty="0" smtClean="0">
                <a:latin typeface="Arial" charset="0"/>
                <a:cs typeface="Arial" charset="0"/>
              </a:rPr>
              <a:t>Praha: Triton. 2008. </a:t>
            </a:r>
          </a:p>
          <a:p>
            <a:pPr marL="457200" indent="-457200" algn="just" eaLnBrk="1" hangingPunct="1">
              <a:buFont typeface="Arial" charset="0"/>
              <a:buNone/>
            </a:pPr>
            <a:r>
              <a:rPr lang="cs-CZ" sz="2600" dirty="0" smtClean="0">
                <a:latin typeface="Arial" charset="0"/>
                <a:cs typeface="Arial" charset="0"/>
              </a:rPr>
              <a:t>ISBN 978-80-7387-085-0</a:t>
            </a:r>
          </a:p>
          <a:p>
            <a:pPr marL="457200" indent="-457200" algn="just" eaLnBrk="1" hangingPunct="1">
              <a:buFont typeface="Arial" charset="0"/>
              <a:buNone/>
            </a:pPr>
            <a:endParaRPr lang="cs-CZ" sz="2600" dirty="0" smtClean="0">
              <a:latin typeface="Arial" charset="0"/>
              <a:cs typeface="Arial" charset="0"/>
            </a:endParaRPr>
          </a:p>
          <a:p>
            <a:pPr marL="457200" indent="-457200" algn="just" eaLnBrk="1" hangingPunct="1">
              <a:buFont typeface="Arial" charset="0"/>
              <a:buNone/>
            </a:pPr>
            <a:r>
              <a:rPr lang="cs-CZ" sz="2600" dirty="0" smtClean="0">
                <a:latin typeface="Arial" charset="0"/>
                <a:cs typeface="Arial" charset="0"/>
              </a:rPr>
              <a:t>HŮSKOVÁ, J., KAŠNÁ, P. </a:t>
            </a:r>
            <a:r>
              <a:rPr lang="cs-CZ" sz="2600" i="1" dirty="0" smtClean="0">
                <a:latin typeface="Arial" charset="0"/>
                <a:cs typeface="Arial" charset="0"/>
              </a:rPr>
              <a:t>Ošetřovatelství – </a:t>
            </a:r>
          </a:p>
          <a:p>
            <a:pPr marL="457200" indent="-457200" algn="just" eaLnBrk="1" hangingPunct="1">
              <a:buFont typeface="Arial" charset="0"/>
              <a:buNone/>
            </a:pPr>
            <a:r>
              <a:rPr lang="cs-CZ" sz="2600" i="1" dirty="0" smtClean="0">
                <a:latin typeface="Arial" charset="0"/>
                <a:cs typeface="Arial" charset="0"/>
              </a:rPr>
              <a:t>ošetřovatelské postupy pro zdravotnické asistenty, </a:t>
            </a:r>
          </a:p>
          <a:p>
            <a:pPr marL="457200" indent="-457200" algn="just" eaLnBrk="1" hangingPunct="1">
              <a:buFont typeface="Arial" charset="0"/>
              <a:buNone/>
            </a:pPr>
            <a:r>
              <a:rPr lang="cs-CZ" sz="2600" i="1" dirty="0" smtClean="0">
                <a:latin typeface="Arial" charset="0"/>
                <a:cs typeface="Arial" charset="0"/>
              </a:rPr>
              <a:t>pracovní sešit II/2.díl. </a:t>
            </a:r>
            <a:r>
              <a:rPr lang="cs-CZ" sz="2600" dirty="0" smtClean="0">
                <a:latin typeface="Arial" charset="0"/>
                <a:cs typeface="Arial" charset="0"/>
              </a:rPr>
              <a:t>Praha: </a:t>
            </a:r>
            <a:r>
              <a:rPr lang="cs-CZ" sz="2600" dirty="0" err="1" smtClean="0">
                <a:latin typeface="Arial" charset="0"/>
                <a:cs typeface="Arial" charset="0"/>
              </a:rPr>
              <a:t>Grada</a:t>
            </a:r>
            <a:r>
              <a:rPr lang="cs-CZ" sz="2600" dirty="0" smtClean="0">
                <a:latin typeface="Arial" charset="0"/>
                <a:cs typeface="Arial" charset="0"/>
              </a:rPr>
              <a:t> </a:t>
            </a:r>
            <a:r>
              <a:rPr lang="cs-CZ" sz="2600" dirty="0" err="1" smtClean="0">
                <a:latin typeface="Arial" charset="0"/>
                <a:cs typeface="Arial" charset="0"/>
              </a:rPr>
              <a:t>Publishink</a:t>
            </a:r>
            <a:r>
              <a:rPr lang="cs-CZ" sz="2600" dirty="0" smtClean="0">
                <a:latin typeface="Arial" charset="0"/>
                <a:cs typeface="Arial" charset="0"/>
              </a:rPr>
              <a:t>, a.s. 2009. </a:t>
            </a:r>
          </a:p>
          <a:p>
            <a:pPr marL="457200" indent="-457200" algn="just" eaLnBrk="1" hangingPunct="1">
              <a:buFont typeface="Arial" charset="0"/>
              <a:buNone/>
            </a:pPr>
            <a:r>
              <a:rPr lang="cs-CZ" sz="2600" dirty="0" smtClean="0">
                <a:latin typeface="Arial" charset="0"/>
                <a:cs typeface="Arial" charset="0"/>
              </a:rPr>
              <a:t>ISBN 978-80-247-2854-4</a:t>
            </a:r>
          </a:p>
        </p:txBody>
      </p:sp>
      <p:pic>
        <p:nvPicPr>
          <p:cNvPr id="16388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806950" y="0"/>
            <a:ext cx="4337050" cy="106045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16389" name="Obdélník 4"/>
          <p:cNvSpPr>
            <a:spLocks noChangeArrowheads="1"/>
          </p:cNvSpPr>
          <p:nvPr/>
        </p:nvSpPr>
        <p:spPr bwMode="auto">
          <a:xfrm>
            <a:off x="2500313" y="1571625"/>
            <a:ext cx="6643687" cy="584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r"/>
            <a:r>
              <a:rPr lang="cs-CZ" sz="3200" b="1" dirty="0" smtClean="0"/>
              <a:t>Použitá literatura a zdroje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Nadpis 1"/>
          <p:cNvSpPr>
            <a:spLocks noGrp="1"/>
          </p:cNvSpPr>
          <p:nvPr>
            <p:ph type="title"/>
          </p:nvPr>
        </p:nvSpPr>
        <p:spPr>
          <a:xfrm>
            <a:off x="2500313" y="0"/>
            <a:ext cx="6443662" cy="1143000"/>
          </a:xfrm>
        </p:spPr>
        <p:txBody>
          <a:bodyPr anchor="b"/>
          <a:lstStyle/>
          <a:p>
            <a:pPr algn="r" eaLnBrk="1" hangingPunct="1"/>
            <a:endParaRPr lang="cs-CZ" sz="2000" b="1" smtClean="0">
              <a:latin typeface="Arial" charset="0"/>
              <a:cs typeface="Arial" charset="0"/>
            </a:endParaRPr>
          </a:p>
        </p:txBody>
      </p:sp>
      <p:sp>
        <p:nvSpPr>
          <p:cNvPr id="17411" name="Zástupný symbol pro obsah 2"/>
          <p:cNvSpPr>
            <a:spLocks noGrp="1"/>
          </p:cNvSpPr>
          <p:nvPr>
            <p:ph idx="1"/>
          </p:nvPr>
        </p:nvSpPr>
        <p:spPr>
          <a:xfrm>
            <a:off x="457200" y="2781300"/>
            <a:ext cx="8229600" cy="3816350"/>
          </a:xfrm>
        </p:spPr>
        <p:txBody>
          <a:bodyPr/>
          <a:lstStyle/>
          <a:p>
            <a:pPr marL="457200" indent="-457200" eaLnBrk="1" hangingPunct="1">
              <a:buFont typeface="Arial" charset="0"/>
              <a:buNone/>
            </a:pPr>
            <a:r>
              <a:rPr lang="cs-CZ" sz="2800" b="1" dirty="0" smtClean="0">
                <a:latin typeface="Arial" charset="0"/>
                <a:cs typeface="Arial" charset="0"/>
              </a:rPr>
              <a:t>Obrazové zdroje:</a:t>
            </a:r>
          </a:p>
          <a:p>
            <a:pPr marL="0" indent="0" eaLnBrk="1" hangingPunct="1">
              <a:buNone/>
            </a:pPr>
            <a:r>
              <a:rPr lang="cs-CZ" sz="2600" dirty="0" smtClean="0">
                <a:latin typeface="Arial" panose="020B0604020202020204" pitchFamily="34" charset="0"/>
                <a:cs typeface="Arial" panose="020B0604020202020204" pitchFamily="34" charset="0"/>
              </a:rPr>
              <a:t>1., 2.  Microsoft obrázková sada</a:t>
            </a:r>
          </a:p>
          <a:p>
            <a:pPr marL="457200" indent="-457200" eaLnBrk="1" hangingPunct="1">
              <a:buNone/>
            </a:pPr>
            <a:r>
              <a:rPr lang="cs-CZ" sz="2600" dirty="0">
                <a:latin typeface="Arial" panose="020B0604020202020204" pitchFamily="34" charset="0"/>
                <a:cs typeface="Arial" panose="020B0604020202020204" pitchFamily="34" charset="0"/>
              </a:rPr>
              <a:t>3</a:t>
            </a:r>
            <a:r>
              <a:rPr lang="cs-CZ" sz="2600" dirty="0" smtClean="0">
                <a:latin typeface="Arial" panose="020B0604020202020204" pitchFamily="34" charset="0"/>
                <a:cs typeface="Arial" panose="020B0604020202020204" pitchFamily="34" charset="0"/>
              </a:rPr>
              <a:t>. 	AUTOR </a:t>
            </a:r>
            <a:r>
              <a:rPr lang="cs-CZ" sz="2600" dirty="0">
                <a:latin typeface="Arial" panose="020B0604020202020204" pitchFamily="34" charset="0"/>
                <a:cs typeface="Arial" panose="020B0604020202020204" pitchFamily="34" charset="0"/>
              </a:rPr>
              <a:t>NEUVEDEN. </a:t>
            </a:r>
            <a:r>
              <a:rPr lang="cs-CZ" sz="2600" i="1" dirty="0">
                <a:latin typeface="Arial" panose="020B0604020202020204" pitchFamily="34" charset="0"/>
                <a:cs typeface="Arial" panose="020B0604020202020204" pitchFamily="34" charset="0"/>
              </a:rPr>
              <a:t>Wikimedia.org</a:t>
            </a:r>
            <a:r>
              <a:rPr lang="cs-CZ" sz="2600" dirty="0">
                <a:latin typeface="Arial" panose="020B0604020202020204" pitchFamily="34" charset="0"/>
                <a:cs typeface="Arial" panose="020B0604020202020204" pitchFamily="34" charset="0"/>
              </a:rPr>
              <a:t> [online]. [cit. </a:t>
            </a:r>
            <a:r>
              <a:rPr lang="cs-CZ" sz="2600" dirty="0" smtClean="0">
                <a:latin typeface="Arial" panose="020B0604020202020204" pitchFamily="34" charset="0"/>
                <a:cs typeface="Arial" panose="020B0604020202020204" pitchFamily="34" charset="0"/>
              </a:rPr>
              <a:t>5.7.2013]. </a:t>
            </a:r>
            <a:r>
              <a:rPr lang="cs-CZ" sz="2600" dirty="0">
                <a:latin typeface="Arial" panose="020B0604020202020204" pitchFamily="34" charset="0"/>
                <a:cs typeface="Arial" panose="020B0604020202020204" pitchFamily="34" charset="0"/>
              </a:rPr>
              <a:t>Dostupný </a:t>
            </a:r>
            <a:r>
              <a:rPr lang="cs-CZ" sz="2600" dirty="0" smtClean="0">
                <a:latin typeface="Arial" panose="020B0604020202020204" pitchFamily="34" charset="0"/>
                <a:cs typeface="Arial" panose="020B0604020202020204" pitchFamily="34" charset="0"/>
              </a:rPr>
              <a:t>na: </a:t>
            </a:r>
            <a:r>
              <a:rPr lang="cs-CZ" sz="26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WWW:http</a:t>
            </a:r>
            <a:r>
              <a:rPr lang="cs-CZ" sz="2600" dirty="0">
                <a:latin typeface="Arial" panose="020B0604020202020204" pitchFamily="34" charset="0"/>
                <a:cs typeface="Arial" panose="020B0604020202020204" pitchFamily="34" charset="0"/>
              </a:rPr>
              <a:t>://upload.wikimedia.org/wikipedia/commons/5/5d/Puls_inv.png </a:t>
            </a:r>
            <a:r>
              <a:rPr lang="cs-CZ" sz="2400" dirty="0"/>
              <a:t/>
            </a:r>
            <a:br>
              <a:rPr lang="cs-CZ" sz="2400" dirty="0"/>
            </a:br>
            <a:endParaRPr lang="cs-CZ" sz="2400" dirty="0" smtClean="0">
              <a:latin typeface="Arial" charset="0"/>
              <a:cs typeface="Arial" charset="0"/>
            </a:endParaRPr>
          </a:p>
          <a:p>
            <a:pPr marL="457200" indent="-457200" eaLnBrk="1" hangingPunct="1">
              <a:buNone/>
            </a:pPr>
            <a:endParaRPr lang="cs-CZ" sz="2400" dirty="0" smtClean="0">
              <a:latin typeface="Arial" charset="0"/>
              <a:cs typeface="Arial" charset="0"/>
            </a:endParaRPr>
          </a:p>
        </p:txBody>
      </p:sp>
      <p:pic>
        <p:nvPicPr>
          <p:cNvPr id="17412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806950" y="0"/>
            <a:ext cx="4337050" cy="106045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17413" name="Obdélník 4"/>
          <p:cNvSpPr>
            <a:spLocks noChangeArrowheads="1"/>
          </p:cNvSpPr>
          <p:nvPr/>
        </p:nvSpPr>
        <p:spPr bwMode="auto">
          <a:xfrm>
            <a:off x="2500313" y="1571625"/>
            <a:ext cx="6643687" cy="86177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r"/>
            <a:r>
              <a:rPr lang="cs-CZ" b="1" dirty="0" smtClean="0"/>
              <a:t> </a:t>
            </a:r>
            <a:r>
              <a:rPr lang="cs-CZ" b="1" dirty="0"/>
              <a:t/>
            </a:r>
            <a:br>
              <a:rPr lang="cs-CZ" b="1" dirty="0"/>
            </a:br>
            <a:r>
              <a:rPr lang="cs-CZ" sz="3200" b="1" dirty="0"/>
              <a:t>Použitá literatura a </a:t>
            </a:r>
            <a:r>
              <a:rPr lang="cs-CZ" sz="3200" b="1" dirty="0" smtClean="0"/>
              <a:t>zdroje</a:t>
            </a:r>
            <a:endParaRPr lang="cs-CZ" sz="32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Nadpis 1"/>
          <p:cNvSpPr>
            <a:spLocks noGrp="1"/>
          </p:cNvSpPr>
          <p:nvPr>
            <p:ph type="title"/>
          </p:nvPr>
        </p:nvSpPr>
        <p:spPr>
          <a:xfrm>
            <a:off x="2500313" y="0"/>
            <a:ext cx="6443662" cy="1143000"/>
          </a:xfrm>
        </p:spPr>
        <p:txBody>
          <a:bodyPr anchor="b"/>
          <a:lstStyle/>
          <a:p>
            <a:pPr algn="r" eaLnBrk="1" hangingPunct="1"/>
            <a:endParaRPr lang="cs-CZ" sz="2000" b="1" smtClean="0">
              <a:latin typeface="Arial" charset="0"/>
              <a:cs typeface="Arial" charset="0"/>
            </a:endParaRPr>
          </a:p>
        </p:txBody>
      </p:sp>
      <p:sp>
        <p:nvSpPr>
          <p:cNvPr id="17411" name="Zástupný symbol pro obsah 2"/>
          <p:cNvSpPr>
            <a:spLocks noGrp="1"/>
          </p:cNvSpPr>
          <p:nvPr>
            <p:ph idx="1"/>
          </p:nvPr>
        </p:nvSpPr>
        <p:spPr>
          <a:xfrm>
            <a:off x="457200" y="2781300"/>
            <a:ext cx="8229600" cy="3816350"/>
          </a:xfrm>
        </p:spPr>
        <p:txBody>
          <a:bodyPr/>
          <a:lstStyle/>
          <a:p>
            <a:pPr marL="0" indent="0" algn="ctr">
              <a:buNone/>
              <a:defRPr/>
            </a:pPr>
            <a:r>
              <a:rPr lang="cs-CZ" sz="2600" dirty="0">
                <a:latin typeface="Arial" charset="0"/>
              </a:rPr>
              <a:t>Autor: Bc. Martina Jeřábková</a:t>
            </a:r>
          </a:p>
          <a:p>
            <a:pPr marL="609600" indent="-609600" algn="ctr">
              <a:buNone/>
              <a:defRPr/>
            </a:pPr>
            <a:r>
              <a:rPr lang="cs-CZ" sz="2600" dirty="0">
                <a:latin typeface="Arial" charset="0"/>
              </a:rPr>
              <a:t>Název díla: Fyziologické funkce </a:t>
            </a:r>
            <a:r>
              <a:rPr lang="cs-CZ" sz="2600" dirty="0" smtClean="0">
                <a:latin typeface="Arial" charset="0"/>
              </a:rPr>
              <a:t>– krevní puls</a:t>
            </a:r>
            <a:endParaRPr lang="cs-CZ" sz="2600" dirty="0">
              <a:latin typeface="Arial" pitchFamily="34" charset="0"/>
              <a:cs typeface="Arial" pitchFamily="34" charset="0"/>
            </a:endParaRPr>
          </a:p>
          <a:p>
            <a:pPr marL="609600" indent="-609600" algn="ctr">
              <a:buNone/>
              <a:defRPr/>
            </a:pPr>
            <a:r>
              <a:rPr lang="cs-CZ" sz="2600" dirty="0">
                <a:latin typeface="Arial" charset="0"/>
              </a:rPr>
              <a:t>Datum vzniku: červenec 2013      </a:t>
            </a:r>
          </a:p>
          <a:p>
            <a:pPr marL="609600" indent="-609600" algn="ctr">
              <a:buNone/>
              <a:defRPr/>
            </a:pPr>
            <a:r>
              <a:rPr lang="cs-CZ" sz="2600" dirty="0">
                <a:latin typeface="Arial" charset="0"/>
              </a:rPr>
              <a:t>                                                                                               Materiál je určen pro bezplatné používání pro potřeby výuky na všech typech škol a školských zařízení. Jakékoliv další využití podléhá autorskému </a:t>
            </a:r>
            <a:r>
              <a:rPr lang="cs-CZ" sz="2600" dirty="0" smtClean="0">
                <a:latin typeface="Arial" charset="0"/>
              </a:rPr>
              <a:t>právu, </a:t>
            </a:r>
            <a:r>
              <a:rPr lang="cs-CZ" sz="2600" dirty="0">
                <a:latin typeface="Arial" charset="0"/>
              </a:rPr>
              <a:t>prezentace je autorským dílem.</a:t>
            </a:r>
          </a:p>
          <a:p>
            <a:pPr marL="0" indent="0" eaLnBrk="1" hangingPunct="1">
              <a:buNone/>
            </a:pPr>
            <a:endParaRPr lang="cs-CZ" sz="2400" dirty="0" smtClean="0">
              <a:latin typeface="Arial" charset="0"/>
              <a:cs typeface="Arial" charset="0"/>
            </a:endParaRPr>
          </a:p>
          <a:p>
            <a:pPr marL="457200" indent="-457200" eaLnBrk="1" hangingPunct="1">
              <a:buNone/>
            </a:pPr>
            <a:endParaRPr lang="cs-CZ" sz="2400" dirty="0" smtClean="0">
              <a:latin typeface="Arial" charset="0"/>
              <a:cs typeface="Arial" charset="0"/>
            </a:endParaRPr>
          </a:p>
        </p:txBody>
      </p:sp>
      <p:pic>
        <p:nvPicPr>
          <p:cNvPr id="17412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806950" y="0"/>
            <a:ext cx="4337050" cy="106045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17413" name="Obdélník 4"/>
          <p:cNvSpPr>
            <a:spLocks noChangeArrowheads="1"/>
          </p:cNvSpPr>
          <p:nvPr/>
        </p:nvSpPr>
        <p:spPr bwMode="auto">
          <a:xfrm>
            <a:off x="2500313" y="1571625"/>
            <a:ext cx="6643687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r"/>
            <a:r>
              <a:rPr lang="cs-CZ" b="1"/>
              <a:t>Obchodní akademie, Střední odborná škola </a:t>
            </a:r>
            <a:br>
              <a:rPr lang="cs-CZ" b="1"/>
            </a:br>
            <a:r>
              <a:rPr lang="cs-CZ" b="1"/>
              <a:t>a Jazyková škola s právem státní jazykové zkoušky, </a:t>
            </a:r>
            <a:br>
              <a:rPr lang="cs-CZ" b="1"/>
            </a:br>
            <a:r>
              <a:rPr lang="cs-CZ" b="1"/>
              <a:t>Hradec Králové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448906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1057</TotalTime>
  <Words>651</Words>
  <Application>Microsoft Office PowerPoint</Application>
  <PresentationFormat>Předvádění na obrazovce (4:3)</PresentationFormat>
  <Paragraphs>100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sady Office</vt:lpstr>
      <vt:lpstr>Obchodní akademie, Střední odborná škola  a Jazyková škola s právem státní jazykové zkoušky,  Hradec Králové</vt:lpstr>
      <vt:lpstr>Fyziologické funkce – krevní puls</vt:lpstr>
      <vt:lpstr>Fyziologické funkce – krevní puls</vt:lpstr>
      <vt:lpstr>Fyziologické funkce – krevní puls</vt:lpstr>
      <vt:lpstr>Fyziologické funkce – krevní puls</vt:lpstr>
      <vt:lpstr>Fyziologické funkce – krevní puls</vt:lpstr>
      <vt:lpstr>Fyziologické funkce – krevní puls</vt:lpstr>
      <vt:lpstr>Fyziologické funkce – krevní puls</vt:lpstr>
      <vt:lpstr>Fyziologické funkce – krevní puls</vt:lpstr>
      <vt:lpstr>Fyziologické funkce – krevní puls</vt:lpstr>
      <vt:lpstr>Fyziologické funkce – krevní puls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Obchodní akademie, Střední odborná škola  a Jazyková škola s právem státní jazykové zkoušky,  Hradec Králové</dc:title>
  <dc:creator>Jana Vitvarová</dc:creator>
  <cp:lastModifiedBy>skola</cp:lastModifiedBy>
  <cp:revision>109</cp:revision>
  <dcterms:created xsi:type="dcterms:W3CDTF">2012-11-30T22:17:21Z</dcterms:created>
  <dcterms:modified xsi:type="dcterms:W3CDTF">2014-05-13T12:49:16Z</dcterms:modified>
</cp:coreProperties>
</file>