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6" r:id="rId4"/>
    <p:sldId id="278" r:id="rId5"/>
    <p:sldId id="279" r:id="rId6"/>
    <p:sldId id="284" r:id="rId7"/>
    <p:sldId id="285" r:id="rId8"/>
    <p:sldId id="286" r:id="rId9"/>
    <p:sldId id="265" r:id="rId10"/>
    <p:sldId id="272" r:id="rId11"/>
    <p:sldId id="287" r:id="rId12"/>
    <p:sldId id="289" r:id="rId13"/>
    <p:sldId id="28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90033"/>
    <a:srgbClr val="CC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84E427A-3D55-4303-BF80-6455036E1DE7}" styleName="Styl s motivem 1 – zvýraznění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0" autoAdjust="0"/>
    <p:restoredTop sz="94628" autoAdjust="0"/>
  </p:normalViewPr>
  <p:slideViewPr>
    <p:cSldViewPr>
      <p:cViewPr>
        <p:scale>
          <a:sx n="90" d="100"/>
          <a:sy n="90" d="100"/>
        </p:scale>
        <p:origin x="-510" y="-4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B0CEC-B8A4-4848-8498-BC61E8456014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C3B7A3-9FBE-4FE8-AABC-2E40DF4829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093FB-7C1E-4610-8481-92BB5C329EB2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2149C4-66E7-4047-90E8-43E1C5D622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9CCBDC-3152-47AE-854E-9D4C7F44CBDE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31537-6937-4B19-AEBC-4324FEC72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E0429-7DF9-4713-96ED-BBAEBC5D3B1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884BC-DF29-4BBE-83BE-FBB74E57AD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0CE556-3B40-4E08-A20D-4CC040DEF0AD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D07D9-44DD-4C73-AC10-7FB9144AFCD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4FEEA8-CFF4-4760-B365-3C7B3FA13836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52B4F-2732-4E47-A018-9C8A4F1987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FC219-CABD-4B9D-9588-595EA5D1A4A0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1DE0C6-B4E5-4CC9-84FE-49854C102B1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91E3E6-343D-470E-BF4A-7FC502604038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008FB-3CBD-45CC-B420-F06B2A3FB8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D95B76-6A7E-4676-8AAB-10CD846593AC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FE5A7-AF28-47D8-89E5-306223BF6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1717D-AA15-4B96-B135-6207E06A6B5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2A9DA2-5766-497B-A7B9-CC553800097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F6CF8F-B764-49F7-8DF2-0DA8A4BC7C53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DA9E6E-2046-4D7C-AFEF-61B030ECD81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85B893-390F-4160-BD53-A361CAA472C5}" type="datetimeFigureOut">
              <a:rPr lang="cs-CZ"/>
              <a:pPr>
                <a:defRPr/>
              </a:pPr>
              <a:t>14.7.2014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3C96F4-54A2-4D94-A796-4D6BADB6ABF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7.wmf"/><Relationship Id="rId5" Type="http://schemas.openxmlformats.org/officeDocument/2006/relationships/package" Target="../embeddings/List_aplikace_Microsoft_Office_Excel2.xlsx"/><Relationship Id="rId4" Type="http://schemas.openxmlformats.org/officeDocument/2006/relationships/package" Target="../embeddings/List_aplikace_Microsoft_Office_Excel1.xlsx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9.wmf"/><Relationship Id="rId5" Type="http://schemas.openxmlformats.org/officeDocument/2006/relationships/package" Target="../embeddings/List_aplikace_Microsoft_Office_Excel4.xlsx"/><Relationship Id="rId4" Type="http://schemas.openxmlformats.org/officeDocument/2006/relationships/package" Target="../embeddings/List_aplikace_Microsoft_Office_Excel3.xlsx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8216766"/>
              </p:ext>
            </p:extLst>
          </p:nvPr>
        </p:nvGraphicFramePr>
        <p:xfrm>
          <a:off x="250825" y="2781300"/>
          <a:ext cx="8569325" cy="38905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323"/>
                <a:gridCol w="6481002"/>
              </a:tblGrid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Autor: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Bc.</a:t>
                      </a:r>
                      <a:r>
                        <a:rPr lang="cs-CZ" sz="1800" b="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Martina Jeřábková</a:t>
                      </a:r>
                      <a:endParaRPr lang="cs-CZ" sz="1800" b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Název materiálu: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VY_32_INOVACE_9_PRIMA_PECE_08</a:t>
                      </a:r>
                    </a:p>
                    <a:p>
                      <a:pPr algn="l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Fyziologické funkce – vyprazdňování stolice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Téma sady: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Přímá </a:t>
                      </a:r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péče a osobní asistence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Obor, ročník: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Sociální</a:t>
                      </a:r>
                      <a:r>
                        <a:rPr lang="cs-CZ" sz="18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 činnost</a:t>
                      </a:r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, 3. ročník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Datum</a:t>
                      </a:r>
                      <a:r>
                        <a:rPr lang="cs-CZ" sz="1800" b="1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vytvoření:</a:t>
                      </a:r>
                      <a:endParaRPr lang="cs-CZ" sz="18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červenec  2013</a:t>
                      </a:r>
                      <a:endParaRPr lang="cs-CZ" sz="18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Anotace: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Vyprazdňování stolice,  poruchy vyprazdňování</a:t>
                      </a: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555398">
                <a:tc>
                  <a:txBody>
                    <a:bodyPr/>
                    <a:lstStyle/>
                    <a:p>
                      <a:r>
                        <a:rPr lang="cs-CZ" sz="1400" b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Metodický</a:t>
                      </a:r>
                      <a:r>
                        <a:rPr lang="cs-CZ" sz="1400" b="1" baseline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obsah:</a:t>
                      </a:r>
                      <a:endParaRPr lang="cs-CZ" sz="14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Výklad nového učiva, opakování učiva</a:t>
                      </a:r>
                      <a:endParaRPr lang="cs-CZ" sz="14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1444" marR="91444" marT="45712" marB="45712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908720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84372"/>
            <a:ext cx="8229600" cy="4013278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Zbytkový produkt trávení.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Vyprazdňování stolice – defekace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reflexní děj	</a:t>
            </a:r>
          </a:p>
          <a:p>
            <a:pPr marL="400050" lvl="1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fyziologická defekace každých 24 hod.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tes\AppData\Local\Microsoft\Windows\Temporary Internet Files\Content.IE5\TMT9U3OI\MC90042614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4664" y="2584372"/>
            <a:ext cx="1512168" cy="35809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300192" y="6165304"/>
            <a:ext cx="28263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č</a:t>
            </a:r>
            <a:r>
              <a:rPr lang="cs-CZ" sz="1400" dirty="0" smtClean="0"/>
              <a:t>. 1 - Trávicí soustava</a:t>
            </a:r>
            <a:endParaRPr lang="cs-CZ" sz="1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363272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Sledujeme: </a:t>
            </a:r>
          </a:p>
          <a:p>
            <a:pPr marL="514350" indent="-514350" eaLnBrk="1" hangingPunct="1">
              <a:spcBef>
                <a:spcPts val="600"/>
              </a:spcBef>
              <a:buSzPct val="100000"/>
              <a:buAutoNum type="arabicParenR"/>
              <a:defRPr/>
            </a:pPr>
            <a:r>
              <a:rPr lang="cs-CZ" sz="26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nožství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zdravý jedinec vyprazdňuje asi 150 g za den (individuálně – někdo jednou za 3 dny).</a:t>
            </a:r>
          </a:p>
          <a:p>
            <a:pPr marL="514350" indent="-514350" eaLnBrk="1" hangingPunct="1">
              <a:spcBef>
                <a:spcPts val="600"/>
              </a:spcBef>
              <a:buSzPct val="100000"/>
              <a:buFont typeface="Arial" charset="0"/>
              <a:buAutoNum type="arabicParenR"/>
              <a:defRPr/>
            </a:pPr>
            <a:r>
              <a:rPr lang="cs-CZ" sz="26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onzistence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- dána obsahem vody, normální stolice obsahuje asi 75 % vody.</a:t>
            </a:r>
          </a:p>
          <a:p>
            <a:pPr marL="514350" indent="-514350" eaLnBrk="1" hangingPunct="1">
              <a:spcBef>
                <a:spcPts val="600"/>
              </a:spcBef>
              <a:buSzPct val="100000"/>
              <a:buFont typeface="Arial" charset="0"/>
              <a:buAutoNum type="arabicParenR"/>
              <a:defRPr/>
            </a:pPr>
            <a:r>
              <a:rPr lang="cs-CZ" sz="26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var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- ovlivněn konzistencí a anatomií konečníku.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</a:t>
            </a:r>
            <a:br>
              <a:rPr lang="cs-CZ" sz="3200" b="1" dirty="0" smtClean="0">
                <a:latin typeface="Arial" charset="0"/>
                <a:cs typeface="Arial" charset="0"/>
              </a:rPr>
            </a:br>
            <a:r>
              <a:rPr lang="cs-CZ" sz="3200" b="1" dirty="0">
                <a:latin typeface="Arial" charset="0"/>
                <a:cs typeface="Arial" charset="0"/>
              </a:rPr>
              <a:t>−</a:t>
            </a:r>
            <a:r>
              <a:rPr lang="cs-CZ" sz="3200" b="1" dirty="0" smtClean="0">
                <a:latin typeface="Arial" charset="0"/>
                <a:cs typeface="Arial" charset="0"/>
              </a:rPr>
              <a:t>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636912"/>
            <a:ext cx="8964488" cy="407670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4) </a:t>
            </a:r>
            <a:r>
              <a:rPr lang="cs-CZ" sz="26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ápach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5) </a:t>
            </a:r>
            <a:r>
              <a:rPr lang="cs-CZ" sz="2600" dirty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arva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- dána složením potravy a množstvím žlučových barviv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hnědá, žlutá, nazelenalá, </a:t>
            </a:r>
          </a:p>
          <a:p>
            <a:pPr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černá, světlá až bílá, načervenalá.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83" name="Picture 11" descr="C:\Users\Mates\AppData\Local\Microsoft\Windows\Temporary Internet Files\Content.IE5\TMT9U3OI\MP90044843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4221088"/>
            <a:ext cx="2664296" cy="17782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6" name="TextovéPole 15"/>
          <p:cNvSpPr txBox="1"/>
          <p:nvPr/>
        </p:nvSpPr>
        <p:spPr>
          <a:xfrm>
            <a:off x="4932040" y="6022963"/>
            <a:ext cx="43619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/>
              <a:t>Obr. </a:t>
            </a:r>
            <a:r>
              <a:rPr lang="cs-CZ" sz="1400" dirty="0"/>
              <a:t>č</a:t>
            </a:r>
            <a:r>
              <a:rPr lang="cs-CZ" sz="1400" dirty="0" smtClean="0"/>
              <a:t>. 2 - Vlastnosti potravin upravují stolici </a:t>
            </a:r>
            <a:endParaRPr lang="cs-CZ" sz="14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507288" cy="4032746"/>
          </a:xfrm>
        </p:spPr>
        <p:txBody>
          <a:bodyPr rtlCol="0">
            <a:normAutofit lnSpcReduction="10000"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Poruchy při 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Zácpa (obstipace)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- obtížné a bolestivé vyprazdňování tuhé stolice.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pl-PL" sz="2600" dirty="0" smtClean="0">
                <a:latin typeface="Arial" pitchFamily="34" charset="0"/>
                <a:cs typeface="Arial" pitchFamily="34" charset="0"/>
              </a:rPr>
              <a:t>Stolice je málo bohatá na vodu.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Symptomatická, jako nemoc, přechodná, chronická.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Vznik: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nepravidelný pracovní režim, nízká tělesná aktivita, nevhodná výživa, psychické vypětí, věk.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Léčba: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vyvarovat se faktorům vzniku, medikamentózní léčba (laxativa), klyzma.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28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Poruchy při 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Plynatost (nadýmání – meteorismus)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nadměrný obsah plynů v trávicí trubici.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Příčiny: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polykání vzduchu (kuřáci), strava, neprůchodnost střev.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Léčba: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zvýšená tělesná aktivita, polohování, rektální rourka, </a:t>
            </a: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medikamenta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, vhodná výživa.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686800" cy="407670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Poruchy při 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Průjem (</a:t>
            </a:r>
            <a:r>
              <a:rPr lang="cs-CZ" sz="2600" dirty="0" err="1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diarrhoe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časté vyprazdňování řídké stolice.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Zrychlená peristaltika střev.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Příčiny: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střevní infekce, dietní chyba, alergeny, psychika, léky (ATB), psychika (stres, tréma).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Metabolický rozvrat a dehydratace.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Léčba: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zvýšená hygiena, dieta, zvýšený přísun tekutin, medikamentózní léčba.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 rtlCol="0">
            <a:normAutofit/>
          </a:bodyPr>
          <a:lstStyle/>
          <a:p>
            <a:pPr marL="0" indent="0" eaLnBrk="1" hangingPunct="1">
              <a:spcBef>
                <a:spcPts val="600"/>
              </a:spcBef>
              <a:buClr>
                <a:srgbClr val="B13F9A"/>
              </a:buClr>
              <a:buSzPct val="73000"/>
              <a:buFont typeface="Arial" charset="0"/>
              <a:buNone/>
              <a:defRPr/>
            </a:pPr>
            <a:r>
              <a:rPr lang="cs-CZ" sz="2800" b="1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Hygienické vyprazdňování stolice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Klient chodící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probíhá běžným způsobem, místnost WC – madla.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Klient částečně pohyblivý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pojízdný klozet s kolečky.</a:t>
            </a: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Klient ležící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sz="26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vykonává potřebu na lůžku – podložní mísy.</a:t>
            </a: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Tx/>
              <a:buChar char="-"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None/>
              <a:defRPr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spcBef>
                <a:spcPts val="600"/>
              </a:spcBef>
              <a:buSzPct val="100000"/>
              <a:buFont typeface="Wingdings" pitchFamily="2" charset="2"/>
              <a:buChar char="Ø"/>
              <a:defRPr/>
            </a:pPr>
            <a:endParaRPr lang="cs-CZ" sz="24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cs-CZ" sz="1600" b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AutoNum type="arabicPeriod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Co sledujeme u stolice?</a:t>
            </a:r>
            <a:endParaRPr lang="cs-CZ" sz="26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množství, konzistence, tvar, barva, zápach</a:t>
            </a:r>
          </a:p>
          <a:p>
            <a:pPr marL="457200" indent="-457200" eaLnBrk="1" hangingPunct="1">
              <a:buFont typeface="+mj-lt"/>
              <a:buAutoNum type="arabicPeriod" startAt="2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Jaké je hmotnost denní stolice zdravého člověka?</a:t>
            </a:r>
          </a:p>
          <a:p>
            <a:pPr marL="457200" lvl="2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</a:t>
            </a:r>
            <a:r>
              <a:rPr lang="cs-CZ" sz="2600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150 g</a:t>
            </a:r>
            <a:endParaRPr lang="cs-CZ" sz="2600" i="1" dirty="0" smtClean="0">
              <a:solidFill>
                <a:srgbClr val="990033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+mj-lt"/>
              <a:buAutoNum type="arabicPeriod" startAt="3"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Vyjmenujte poruchy při vyprazdňování stolice.</a:t>
            </a:r>
          </a:p>
          <a:p>
            <a:pPr marL="457200" indent="-457200" eaLnBrk="1" hangingPunct="1">
              <a:buNone/>
              <a:defRPr/>
            </a:pPr>
            <a:r>
              <a:rPr lang="cs-CZ" sz="2600" i="1" dirty="0" smtClean="0">
                <a:latin typeface="Arial" charset="0"/>
                <a:cs typeface="Arial" charset="0"/>
              </a:rPr>
              <a:t> </a:t>
            </a:r>
            <a:r>
              <a:rPr lang="cs-CZ" sz="2600" i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- průjem, zácpa, plynatost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vyprazdňování stolice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564904"/>
            <a:ext cx="8435280" cy="4293096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  <a:endParaRPr lang="cs-CZ" sz="28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Do odstavce B zapište </a:t>
            </a:r>
            <a:r>
              <a:rPr lang="cs-CZ" sz="2600" i="1" dirty="0">
                <a:latin typeface="Arial" charset="0"/>
                <a:cs typeface="Arial" charset="0"/>
              </a:rPr>
              <a:t>s</a:t>
            </a:r>
            <a:r>
              <a:rPr lang="cs-CZ" sz="2600" i="1" dirty="0" smtClean="0">
                <a:latin typeface="Arial" charset="0"/>
                <a:cs typeface="Arial" charset="0"/>
              </a:rPr>
              <a:t>právné znění slov, jejich význam do sloupce C.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528763" y="1403350"/>
          <a:ext cx="1227137" cy="373063"/>
        </p:xfrm>
        <a:graphic>
          <a:graphicData uri="http://schemas.openxmlformats.org/presentationml/2006/ole">
            <p:oleObj spid="_x0000_s8232" name="List" r:id="rId4" imgW="1226838" imgH="373452" progId="Excel.Sheet.12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51506958"/>
              </p:ext>
            </p:extLst>
          </p:nvPr>
        </p:nvGraphicFramePr>
        <p:xfrm>
          <a:off x="755576" y="4005064"/>
          <a:ext cx="6264498" cy="2646362"/>
        </p:xfrm>
        <a:graphic>
          <a:graphicData uri="http://schemas.openxmlformats.org/presentationml/2006/ole">
            <p:oleObj spid="_x0000_s8233" name="List" r:id="rId5" imgW="5608310" imgH="2933772" progId="Excel.Sheet.12">
              <p:embed/>
            </p:oleObj>
          </a:graphicData>
        </a:graphic>
      </p:graphicFrame>
      <p:pic>
        <p:nvPicPr>
          <p:cNvPr id="8206" name="Picture 14" descr="C:\Users\Mates\AppData\Local\Microsoft\Windows\Temporary Internet Files\Content.IE5\TMT9U3OI\MC90033426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80312" y="4725144"/>
            <a:ext cx="1512168" cy="1463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>
          <a:xfrm>
            <a:off x="2700338" y="836613"/>
            <a:ext cx="6443662" cy="1439862"/>
          </a:xfrm>
        </p:spPr>
        <p:txBody>
          <a:bodyPr anchor="b"/>
          <a:lstStyle/>
          <a:p>
            <a:pPr algn="r" eaLnBrk="1" hangingPunct="1"/>
            <a:r>
              <a:rPr lang="cs-CZ" sz="3200" b="1" dirty="0" smtClean="0">
                <a:latin typeface="Arial" charset="0"/>
                <a:cs typeface="Arial" charset="0"/>
              </a:rPr>
              <a:t>Fyziologické funkce –  vyprazdňování stolice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81300"/>
            <a:ext cx="8229600" cy="3816350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Arial" charset="0"/>
                <a:cs typeface="Arial" charset="0"/>
              </a:rPr>
              <a:t>Opakování nového učiva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600" i="1" dirty="0" smtClean="0">
                <a:latin typeface="Arial" charset="0"/>
                <a:cs typeface="Arial" charset="0"/>
              </a:rPr>
              <a:t>Řešení.</a:t>
            </a: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i="1" dirty="0" smtClean="0">
              <a:latin typeface="Arial" charset="0"/>
              <a:cs typeface="Arial" charset="0"/>
            </a:endParaRP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528763" y="1403350"/>
          <a:ext cx="1227137" cy="373063"/>
        </p:xfrm>
        <a:graphic>
          <a:graphicData uri="http://schemas.openxmlformats.org/presentationml/2006/ole">
            <p:oleObj spid="_x0000_s9256" name="List" r:id="rId4" imgW="1226838" imgH="373452" progId="Excel.Sheet.12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033597438"/>
              </p:ext>
            </p:extLst>
          </p:nvPr>
        </p:nvGraphicFramePr>
        <p:xfrm>
          <a:off x="611560" y="3933056"/>
          <a:ext cx="6502698" cy="2646363"/>
        </p:xfrm>
        <a:graphic>
          <a:graphicData uri="http://schemas.openxmlformats.org/presentationml/2006/ole">
            <p:oleObj spid="_x0000_s9257" name="List" r:id="rId5" imgW="5608310" imgH="2933772" progId="Excel.Sheet.12">
              <p:embed/>
            </p:oleObj>
          </a:graphicData>
        </a:graphic>
      </p:graphicFrame>
      <p:pic>
        <p:nvPicPr>
          <p:cNvPr id="9220" name="Picture 4" descr="C:\Users\Mates\AppData\Local\Microsoft\Windows\Temporary Internet Files\Content.IE5\SQQSJE16\MC90007874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36296" y="2780928"/>
            <a:ext cx="1474381" cy="20075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79512" y="2781300"/>
            <a:ext cx="8507288" cy="4076700"/>
          </a:xfrm>
        </p:spPr>
        <p:txBody>
          <a:bodyPr/>
          <a:lstStyle/>
          <a:p>
            <a:pPr marL="457200" indent="-457200" eaLnBrk="1" hangingPunct="1">
              <a:buFont typeface="Arial" charset="0"/>
              <a:buNone/>
            </a:pPr>
            <a:r>
              <a:rPr lang="cs-CZ" sz="2800" b="1" dirty="0" smtClean="0">
                <a:latin typeface="Arial" charset="0"/>
                <a:cs typeface="Arial" charset="0"/>
              </a:rPr>
              <a:t>Použitá literatura: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NOVÁKOVÁ, R. </a:t>
            </a:r>
            <a:r>
              <a:rPr lang="cs-CZ" sz="2400" i="1" dirty="0" smtClean="0">
                <a:latin typeface="Arial" charset="0"/>
                <a:cs typeface="Arial" charset="0"/>
              </a:rPr>
              <a:t>Pečovatelství I.  </a:t>
            </a:r>
            <a:r>
              <a:rPr lang="cs-CZ" sz="2400" dirty="0" smtClean="0">
                <a:latin typeface="Arial" charset="0"/>
                <a:cs typeface="Arial" charset="0"/>
              </a:rPr>
              <a:t>Praha: Triton. 1. vydání.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2008. s.119.ISBN 978-80-7387-085-0</a:t>
            </a:r>
            <a:endParaRPr lang="cs-CZ" sz="2400" dirty="0"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HŮSKOVÁ, J., KAŠNÁ, P. </a:t>
            </a:r>
            <a:r>
              <a:rPr lang="cs-CZ" sz="2400" i="1" dirty="0" smtClean="0">
                <a:latin typeface="Arial" charset="0"/>
                <a:cs typeface="Arial" charset="0"/>
              </a:rPr>
              <a:t>Ošetřovatelství – ošetřovatelské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i="1" dirty="0" smtClean="0">
                <a:latin typeface="Arial" charset="0"/>
                <a:cs typeface="Arial" charset="0"/>
              </a:rPr>
              <a:t>postupy pro zdravotnické asistenty, pracovní sešit II/2.díl.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Praha: </a:t>
            </a:r>
            <a:r>
              <a:rPr lang="cs-CZ" sz="2400" dirty="0" err="1" smtClean="0">
                <a:latin typeface="Arial" charset="0"/>
                <a:cs typeface="Arial" charset="0"/>
              </a:rPr>
              <a:t>Grada</a:t>
            </a:r>
            <a:r>
              <a:rPr lang="cs-CZ" sz="2400" dirty="0" smtClean="0">
                <a:latin typeface="Arial" charset="0"/>
                <a:cs typeface="Arial" charset="0"/>
              </a:rPr>
              <a:t> </a:t>
            </a:r>
            <a:r>
              <a:rPr lang="cs-CZ" sz="2400" dirty="0" err="1" smtClean="0">
                <a:latin typeface="Arial" charset="0"/>
                <a:cs typeface="Arial" charset="0"/>
              </a:rPr>
              <a:t>Publishink</a:t>
            </a:r>
            <a:r>
              <a:rPr lang="cs-CZ" sz="2400" dirty="0" smtClean="0">
                <a:latin typeface="Arial" charset="0"/>
                <a:cs typeface="Arial" charset="0"/>
              </a:rPr>
              <a:t>, a.s. 1. vydání. 2009. s. 88. ISBN </a:t>
            </a:r>
          </a:p>
          <a:p>
            <a:pPr marL="457200" indent="-457200" eaLnBrk="1" hangingPunct="1">
              <a:buFont typeface="Arial" charset="0"/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978-80-247-2854-4</a:t>
            </a:r>
          </a:p>
          <a:p>
            <a:pPr marL="457200" lvl="0" indent="-457200" eaLnBrk="1" hangingPunct="1">
              <a:buNone/>
            </a:pPr>
            <a:r>
              <a:rPr lang="cs-CZ" sz="2800" b="1" dirty="0">
                <a:solidFill>
                  <a:prstClr val="black"/>
                </a:solidFill>
                <a:latin typeface="Arial" charset="0"/>
                <a:cs typeface="Arial" charset="0"/>
              </a:rPr>
              <a:t>Obrazové zdroje:</a:t>
            </a:r>
          </a:p>
          <a:p>
            <a:pPr marL="457200" lvl="0" indent="-457200" eaLnBrk="1" hangingPunct="1">
              <a:buNone/>
            </a:pPr>
            <a:r>
              <a:rPr lang="cs-CZ" sz="2400" dirty="0">
                <a:solidFill>
                  <a:prstClr val="black"/>
                </a:solidFill>
                <a:latin typeface="Arial" charset="0"/>
                <a:cs typeface="Arial" charset="0"/>
              </a:rPr>
              <a:t>1.–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2. </a:t>
            </a:r>
            <a:r>
              <a:rPr lang="cs-CZ" sz="2400" dirty="0">
                <a:solidFill>
                  <a:prstClr val="black"/>
                </a:solidFill>
                <a:latin typeface="Arial" charset="0"/>
                <a:cs typeface="Arial" charset="0"/>
              </a:rPr>
              <a:t>Microsoft obrázková </a:t>
            </a:r>
            <a:r>
              <a:rPr lang="cs-CZ" sz="2400" dirty="0" smtClean="0">
                <a:solidFill>
                  <a:prstClr val="black"/>
                </a:solidFill>
                <a:latin typeface="Arial" charset="0"/>
                <a:cs typeface="Arial" charset="0"/>
              </a:rPr>
              <a:t>sada – www.office.</a:t>
            </a:r>
            <a:r>
              <a:rPr lang="cs-CZ" sz="2400" dirty="0" err="1" smtClean="0">
                <a:solidFill>
                  <a:prstClr val="black"/>
                </a:solidFill>
                <a:latin typeface="Arial" charset="0"/>
                <a:cs typeface="Arial" charset="0"/>
              </a:rPr>
              <a:t>microsoft.com</a:t>
            </a:r>
            <a:endParaRPr lang="cs-CZ" sz="2400" dirty="0">
              <a:solidFill>
                <a:prstClr val="black"/>
              </a:solidFill>
              <a:latin typeface="Arial" charset="0"/>
              <a:cs typeface="Arial" charset="0"/>
            </a:endParaRPr>
          </a:p>
          <a:p>
            <a:pPr marL="457200" indent="-457200" eaLnBrk="1" hangingPunct="1">
              <a:buFont typeface="Arial" charset="0"/>
              <a:buNone/>
            </a:pPr>
            <a:endParaRPr lang="cs-CZ" sz="2400" dirty="0">
              <a:latin typeface="Arial" charset="0"/>
              <a:cs typeface="Arial" charset="0"/>
            </a:endParaRPr>
          </a:p>
        </p:txBody>
      </p:sp>
      <p:pic>
        <p:nvPicPr>
          <p:cNvPr id="1638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6389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sz="3200" b="1" dirty="0" smtClean="0"/>
              <a:t>Použitá literatura a zdroje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39386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>
          <a:xfrm>
            <a:off x="2500313" y="0"/>
            <a:ext cx="6443662" cy="1143000"/>
          </a:xfrm>
        </p:spPr>
        <p:txBody>
          <a:bodyPr anchor="b"/>
          <a:lstStyle/>
          <a:p>
            <a:pPr algn="r" eaLnBrk="1" hangingPunct="1"/>
            <a:endParaRPr lang="cs-CZ" sz="2000" b="1" smtClean="0">
              <a:latin typeface="Arial" charset="0"/>
              <a:cs typeface="Arial" charset="0"/>
            </a:endParaRP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2636912"/>
            <a:ext cx="8229600" cy="4032448"/>
          </a:xfrm>
        </p:spPr>
        <p:txBody>
          <a:bodyPr/>
          <a:lstStyle/>
          <a:p>
            <a:pPr marL="0" indent="0" algn="ctr">
              <a:buNone/>
              <a:defRPr/>
            </a:pPr>
            <a:r>
              <a:rPr lang="cs-CZ" sz="2600" dirty="0">
                <a:latin typeface="Arial" charset="0"/>
              </a:rPr>
              <a:t>Autor: Bc. Martina Jeřábková</a:t>
            </a: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Název díla: Fyziologické funkce </a:t>
            </a:r>
            <a:r>
              <a:rPr lang="cs-CZ" sz="2600" dirty="0" smtClean="0">
                <a:latin typeface="Arial" charset="0"/>
              </a:rPr>
              <a:t> – vyprazdňování stolice</a:t>
            </a: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 marL="609600" indent="-609600" algn="ctr">
              <a:buNone/>
              <a:defRPr/>
            </a:pPr>
            <a:r>
              <a:rPr lang="cs-CZ" sz="2600" dirty="0">
                <a:latin typeface="Arial" charset="0"/>
              </a:rPr>
              <a:t>Datum vzniku: červenec 2013      </a:t>
            </a:r>
            <a:r>
              <a:rPr lang="cs-CZ" sz="2600" dirty="0" smtClean="0">
                <a:latin typeface="Arial" charset="0"/>
              </a:rPr>
              <a:t>                                                                                               </a:t>
            </a:r>
            <a:r>
              <a:rPr lang="cs-CZ" sz="2600" dirty="0">
                <a:latin typeface="Arial" charset="0"/>
              </a:rPr>
              <a:t>Materiál je určen pro bezplatné používání pro potřeby výuky na všech typech škol a školských zařízení. Jakékoliv další využití podléhá autorskému právu,  prezentace je autorským dílem.</a:t>
            </a:r>
          </a:p>
          <a:p>
            <a:pPr marL="0" indent="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pPr marL="457200" indent="-457200" eaLnBrk="1" hangingPunct="1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17413" name="Obdélník 4"/>
          <p:cNvSpPr>
            <a:spLocks noChangeArrowheads="1"/>
          </p:cNvSpPr>
          <p:nvPr/>
        </p:nvSpPr>
        <p:spPr bwMode="auto">
          <a:xfrm>
            <a:off x="2500313" y="1571625"/>
            <a:ext cx="664368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/>
              <a:t>Obchodní akademie, Střední odborná škola </a:t>
            </a:r>
            <a:br>
              <a:rPr lang="cs-CZ" b="1"/>
            </a:br>
            <a:r>
              <a:rPr lang="cs-CZ" b="1"/>
              <a:t>a Jazyková škola s právem státní jazykové zkoušky, </a:t>
            </a:r>
            <a:br>
              <a:rPr lang="cs-CZ" b="1"/>
            </a:br>
            <a:r>
              <a:rPr lang="cs-CZ" b="1"/>
              <a:t>Hradec Králové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2559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1256</TotalTime>
  <Words>615</Words>
  <Application>Microsoft Office PowerPoint</Application>
  <PresentationFormat>Předvádění na obrazovce (4:3)</PresentationFormat>
  <Paragraphs>120</Paragraphs>
  <Slides>13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List</vt:lpstr>
      <vt:lpstr>Obchodní akademie, Střední odborná škola  a Jazyková škola s právem státní jazykové zkoušky,  Hradec Králové</vt:lpstr>
      <vt:lpstr>Fyziologické funkce – vyprazdňování stolice</vt:lpstr>
      <vt:lpstr>Fyziologické funkce – vyprazdňování stolice</vt:lpstr>
      <vt:lpstr>Fyziologické funkce – − vyprazdňování stolice</vt:lpstr>
      <vt:lpstr>Fyziologické funkce – vyprazdňování stolice</vt:lpstr>
      <vt:lpstr>Fyziologické funkce – vyprazdňování stolice</vt:lpstr>
      <vt:lpstr>Fyziologické funkce – vyprazdňování stolice</vt:lpstr>
      <vt:lpstr>Fyziologické funkce – vyprazdňování stolice</vt:lpstr>
      <vt:lpstr>Fyziologické funkce – vyprazdňování stolice</vt:lpstr>
      <vt:lpstr>Fyziologické funkce – vyprazdňování stolice</vt:lpstr>
      <vt:lpstr>Fyziologické funkce –  vyprazdňování stolice</vt:lpstr>
      <vt:lpstr>Snímek 12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Dum</cp:lastModifiedBy>
  <cp:revision>132</cp:revision>
  <dcterms:created xsi:type="dcterms:W3CDTF">2012-11-30T22:17:21Z</dcterms:created>
  <dcterms:modified xsi:type="dcterms:W3CDTF">2014-07-14T11:42:28Z</dcterms:modified>
</cp:coreProperties>
</file>