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67" r:id="rId11"/>
    <p:sldId id="286" r:id="rId12"/>
    <p:sldId id="265" r:id="rId13"/>
    <p:sldId id="272" r:id="rId14"/>
    <p:sldId id="287" r:id="rId15"/>
    <p:sldId id="291" r:id="rId16"/>
    <p:sldId id="292" r:id="rId17"/>
    <p:sldId id="274" r:id="rId18"/>
    <p:sldId id="288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6" autoAdjust="0"/>
    <p:restoredTop sz="94628" autoAdjust="0"/>
  </p:normalViewPr>
  <p:slideViewPr>
    <p:cSldViewPr>
      <p:cViewPr>
        <p:scale>
          <a:sx n="75" d="100"/>
          <a:sy n="75" d="100"/>
        </p:scale>
        <p:origin x="-147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0CEC-B8A4-4848-8498-BC61E8456014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B7A3-9FBE-4FE8-AABC-2E40DF4829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93FB-7C1E-4610-8481-92BB5C329EB2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49C4-66E7-4047-90E8-43E1C5D62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CBDC-3152-47AE-854E-9D4C7F44CBDE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1537-6937-4B19-AEBC-4324FEC72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E0429-7DF9-4713-96ED-BBAEBC5D3B1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884BC-DF29-4BBE-83BE-FBB74E57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56-3B40-4E08-A20D-4CC040DEF0AD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D07D9-44DD-4C73-AC10-7FB9144AF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FEEA8-CFF4-4760-B365-3C7B3FA13836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2B4F-2732-4E47-A018-9C8A4F198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219-CABD-4B9D-9588-595EA5D1A4A0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E0C6-B4E5-4CC9-84FE-49854C102B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3E6-343D-470E-BF4A-7FC50260403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08FB-3CBD-45CC-B420-F06B2A3FB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5B76-6A7E-4676-8AAB-10CD846593AC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E5A7-AF28-47D8-89E5-306223BF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1717D-AA15-4B96-B135-6207E06A6B5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A9DA2-5766-497B-A7B9-CC5538000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CF8F-B764-49F7-8DF2-0DA8A4BC7C53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9E6E-2046-4D7C-AFEF-61B030EC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5B893-390F-4160-BD53-A361CAA472C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3C96F4-54A2-4D94-A796-4D6BADB6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684604"/>
              </p:ext>
            </p:extLst>
          </p:nvPr>
        </p:nvGraphicFramePr>
        <p:xfrm>
          <a:off x="250825" y="2781300"/>
          <a:ext cx="8569325" cy="3890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Bc.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Martina Jeřábková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VY_32_INOVACE_9_PRIMA_PECE_09</a:t>
                      </a:r>
                      <a:endParaRPr lang="cs-CZ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Fyziatrie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Přímá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péče a osobní asistence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Fyziatrie,  fyzioterapie,  kineziologický rozbor,  fyzikální podněty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 opakování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Fyziatrie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Obor využívající fyzikálních podnětů k léčbě, diagnostice a prevenci poruch pohybového systému (např. vodou, vzduchem, elektrickými proudy, světlem, teplem, masáže).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Prostřednictvím pohybu a fyzioterapeutických postupů se cíleně ovlivňuje i funkce ostatních systémů včetně funkcí psychických.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Fyzioterapie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Nejzdravější způsob léčby bolestí pohybového aparátu. </a:t>
            </a:r>
            <a:endParaRPr lang="cs-CZ" sz="2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Provádí fyzioterapeut (vzdělání dle schválených studijních programů MZČR).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Diagnostika a cíle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Kineziologické postupy a testy.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FontTx/>
              <a:buChar char="-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Zachování a obnovení optimální funkce pohybového systému – pohyb (jeden ze základních atributů pojmu zdraví) působí na ostatní funkce organismu.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Kineziologický rozbor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Komplexní vyšetření prováděné fyzioterapeuty.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Navazuje na předchozí vyšetření odbornými lékaři.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Souhrn vyšetřovacích metod, které využívá fyzioterapeut ke stanovení aktuálního zdravotního stavu klienta a na základě svého zjištění pak sestaví terapeutický plán.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Fyzioterapeut využívá znalostí z anatomie, biomechaniky a kineziologie.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Obsah kineziologického vyšetření: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vyšetření pohledem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vyšetření pohmatem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vyšetření základních pohybových stereotypů,     svalových koordinací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vyšetření svalové síly (tzv. svalový test)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vyšetření rozsahu kloubní pohyblivosti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- metrická měření.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Obsah kineziologického vyšetření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Zjištění stavu měkkých tkání, zkrácených a ochablých svalových struktur - svalové nerovnováhy = příčina bolestivých obtíží klienta.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Podklad pro stanovení rehabilitačního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plánu.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Mates\AppData\Local\Microsoft\Windows\Temporary Internet Files\Content.IE5\SQQSJE16\MC90035903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3829" y="4862141"/>
            <a:ext cx="1806854" cy="1385316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5220072" y="573325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600" dirty="0" smtClean="0"/>
          </a:p>
          <a:p>
            <a:r>
              <a:rPr lang="cs-CZ" sz="1600" dirty="0" smtClean="0"/>
              <a:t>     </a:t>
            </a:r>
            <a:endParaRPr lang="cs-CZ" sz="16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507288" cy="3816350"/>
          </a:xfrm>
        </p:spPr>
        <p:txBody>
          <a:bodyPr rtlCol="0">
            <a:normAutofit fontScale="92500"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3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Rozdělení fyzikálních podnětů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1. mechanické a pohybové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mechanoterapie – masáže, polohování, pasivní       cvičení    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kinezioterapie - pohyb - kondiční cvičení.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2. tepelné a světelné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termoterapie – léčebná aplikace tepla nebo chladu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fototerapie – sluneční záření, léčení světlem, světelnými paprsky.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None/>
              <a:defRPr/>
            </a:pP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0505" y="2745084"/>
            <a:ext cx="8229600" cy="3996284"/>
          </a:xfrm>
        </p:spPr>
        <p:txBody>
          <a:bodyPr rtlCol="0">
            <a:normAutofit fontScale="25000" lnSpcReduction="2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112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Rozdělení fyzikálních podnětů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10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3. vodní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10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hydroterapie – vodoléčba - plavání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10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400" dirty="0">
                <a:latin typeface="Arial" pitchFamily="34" charset="0"/>
                <a:cs typeface="Arial" pitchFamily="34" charset="0"/>
              </a:rPr>
              <a:t>balneoterapie – lázeňská léčba - využívání vod s příměsí železa, síry </a:t>
            </a:r>
            <a:r>
              <a:rPr lang="cs-CZ" sz="10400" dirty="0" smtClean="0">
                <a:latin typeface="Arial" pitchFamily="34" charset="0"/>
                <a:cs typeface="Arial" pitchFamily="34" charset="0"/>
              </a:rPr>
              <a:t>…</a:t>
            </a:r>
            <a:endParaRPr lang="cs-CZ" sz="10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10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4. elektrické 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10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elektroterapie.</a:t>
            </a:r>
            <a:endParaRPr lang="cs-CZ" sz="10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10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5. vlivem podnebí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10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klimatoterapie - léčení v příznivém nebo léčebném podnebí.</a:t>
            </a:r>
          </a:p>
          <a:p>
            <a:pPr marL="400050" lvl="1" indent="0" algn="just" eaLnBrk="1" hangingPunct="1">
              <a:spcBef>
                <a:spcPts val="600"/>
              </a:spcBef>
              <a:buSzPct val="100000"/>
              <a:buNone/>
              <a:defRPr/>
            </a:pPr>
            <a:endParaRPr lang="cs-CZ" sz="10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00050" lvl="1" indent="0" algn="just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10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                        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                           </a:t>
            </a: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C:\Users\Mates\AppData\Local\Microsoft\Windows\Temporary Internet Files\Content.IE5\XSZ3POGD\MC9002034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780928"/>
            <a:ext cx="2133539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Fyziatrie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Fyzikálních podnětů se využívá ve formě procedur – soubor procedur = léčebná kúra.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Možná adaptace organismu na podněty.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Procedury se nejčastěji aplikují v rámci komplexní péče.</a:t>
            </a: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Fyziatrie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Fyziatrie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Při využívání více fyzikálních podnětů je důležitá správná kombinace - nejúčelnější soustředění těchto metod je v lázeňství → kromě fyzikálních podnětů se využívá i účinku klimatu, dietologie a farmaceutické léčby.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endParaRPr lang="cs-CZ" sz="26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3075" name="Picture 3" descr="C:\Users\Mates\AppData\Local\Microsoft\Windows\Temporary Internet Files\Content.IE5\XSZ3POGD\MP9004387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5517232"/>
            <a:ext cx="1656184" cy="1109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C:\Users\Mates\AppData\Local\Microsoft\Windows\Temporary Internet Files\Content.IE5\XSZ3POGD\MP90039884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517232"/>
            <a:ext cx="1512168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Fyziatrie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179512" y="2781300"/>
            <a:ext cx="8507288" cy="40767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  <a:endParaRPr lang="cs-CZ" sz="1600" b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Vyjmenujte některé fyzikální podněty.</a:t>
            </a: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mechanické, vodní, podnebné, tepelné, elektrické.</a:t>
            </a:r>
          </a:p>
          <a:p>
            <a:pPr marL="457200" indent="-457200" eaLnBrk="1" hangingPunct="1">
              <a:buFont typeface="+mj-lt"/>
              <a:buAutoNum type="arabicPeriod" startAt="2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Jaké jsou způsoby kineziologického vyšetření?</a:t>
            </a: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</a:t>
            </a: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vyšetření pohmatem, pohledem, svalový test, metrická měření, vyšetření rozsahu kloubní pohyblivosti.</a:t>
            </a:r>
            <a:endParaRPr lang="cs-CZ" sz="26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Fyziatrie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Otázky k zamyšlení. Zkuste podle obrázků odhadnout, jaký má pacient problém, v jaké části těla a popište terapii, kterou podstupuje.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1600" dirty="0">
                <a:latin typeface="Arial" charset="0"/>
                <a:cs typeface="Arial" charset="0"/>
              </a:rPr>
              <a:t> </a:t>
            </a:r>
            <a:r>
              <a:rPr lang="cs-CZ" sz="1600" dirty="0" smtClean="0">
                <a:latin typeface="Arial" charset="0"/>
                <a:cs typeface="Arial" charset="0"/>
              </a:rPr>
              <a:t>                                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pic>
        <p:nvPicPr>
          <p:cNvPr id="4101" name="Picture 5" descr="C:\Users\Mates\AppData\Local\Microsoft\Windows\Temporary Internet Files\Content.IE5\SQQSJE16\MC9004041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5" y="4725144"/>
            <a:ext cx="1565275" cy="1816100"/>
          </a:xfrm>
          <a:prstGeom prst="rect">
            <a:avLst/>
          </a:prstGeom>
          <a:noFill/>
        </p:spPr>
      </p:pic>
      <p:pic>
        <p:nvPicPr>
          <p:cNvPr id="4104" name="Picture 8" descr="C:\Users\Mates\AppData\Local\Microsoft\Windows\Temporary Internet Files\Content.IE5\XSZ3POGD\MC9003102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5099184"/>
            <a:ext cx="1820570" cy="1068019"/>
          </a:xfrm>
          <a:prstGeom prst="rect">
            <a:avLst/>
          </a:prstGeom>
          <a:noFill/>
        </p:spPr>
      </p:pic>
      <p:pic>
        <p:nvPicPr>
          <p:cNvPr id="4106" name="Picture 10" descr="C:\Users\Mates\AppData\Local\Microsoft\Windows\Temporary Internet Files\Content.IE5\3VER9UBQ\MC90035902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581128"/>
            <a:ext cx="1536192" cy="18150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Fyziatrie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Řešení.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lvl="0" indent="-457200" eaLnBrk="1" hangingPunct="1">
              <a:buNone/>
            </a:pPr>
            <a:r>
              <a:rPr lang="cs-CZ" sz="2400" i="1" dirty="0" smtClean="0">
                <a:latin typeface="Arial" charset="0"/>
                <a:cs typeface="Arial" charset="0"/>
              </a:rPr>
              <a:t>                      </a:t>
            </a: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3933056"/>
            <a:ext cx="54312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       </a:t>
            </a:r>
            <a:r>
              <a:rPr lang="cs-CZ" sz="2600" dirty="0" smtClean="0"/>
              <a:t>Problém s pohybovým aparátem.</a:t>
            </a:r>
          </a:p>
          <a:p>
            <a:r>
              <a:rPr lang="cs-CZ" sz="2600" dirty="0" smtClean="0"/>
              <a:t>    Rehabilitace.</a:t>
            </a:r>
            <a:endParaRPr lang="cs-CZ" sz="2600" dirty="0"/>
          </a:p>
        </p:txBody>
      </p:sp>
      <p:pic>
        <p:nvPicPr>
          <p:cNvPr id="5122" name="Picture 2" descr="C:\Users\Mates\AppData\Local\Microsoft\Windows\Temporary Internet Files\Content.IE5\SQQSJE16\MC9004041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0808" y="3501008"/>
            <a:ext cx="2326668" cy="25953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allAtOnce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Fyziatrie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Řešení.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lvl="0" indent="-457200" eaLnBrk="1" hangingPunct="1">
              <a:buNone/>
            </a:pPr>
            <a:r>
              <a:rPr lang="cs-CZ" sz="2400" i="1" dirty="0" smtClean="0">
                <a:latin typeface="Arial" charset="0"/>
                <a:cs typeface="Arial" charset="0"/>
              </a:rPr>
              <a:t>                      </a:t>
            </a: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pic>
        <p:nvPicPr>
          <p:cNvPr id="4106" name="Picture 10" descr="C:\Users\Mates\AppData\Local\Microsoft\Windows\Temporary Internet Files\Content.IE5\3VER9UBQ\MC9003590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895182"/>
            <a:ext cx="2328280" cy="248614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12030" y="4005064"/>
            <a:ext cx="526874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Problém s krční páteří.</a:t>
            </a:r>
          </a:p>
          <a:p>
            <a:r>
              <a:rPr lang="cs-CZ" sz="2600" dirty="0" smtClean="0"/>
              <a:t>Masážní techniky.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3933056"/>
            <a:ext cx="5325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  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07399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allAtOnce"/>
      <p:bldP spid="8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Fyziatrie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Řešení.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lvl="0" indent="-457200" eaLnBrk="1" hangingPunct="1">
              <a:buNone/>
            </a:pPr>
            <a:r>
              <a:rPr lang="cs-CZ" sz="2400" i="1" dirty="0" smtClean="0">
                <a:latin typeface="Arial" charset="0"/>
                <a:cs typeface="Arial" charset="0"/>
              </a:rPr>
              <a:t>                      </a:t>
            </a:r>
            <a:endParaRPr lang="cs-CZ" sz="16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pic>
        <p:nvPicPr>
          <p:cNvPr id="4104" name="Picture 8" descr="C:\Users\Mates\AppData\Local\Microsoft\Windows\Temporary Internet Files\Content.IE5\XSZ3POGD\MC9003102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933056"/>
            <a:ext cx="3044706" cy="216023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12030" y="4221088"/>
            <a:ext cx="30678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Bolesti zad.</a:t>
            </a:r>
          </a:p>
          <a:p>
            <a:r>
              <a:rPr lang="cs-CZ" sz="2600" dirty="0" smtClean="0"/>
              <a:t>Masážní techniky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3933056"/>
            <a:ext cx="5325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  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1753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allAtOnce"/>
      <p:bldP spid="9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88060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400" b="1" dirty="0" smtClean="0">
                <a:latin typeface="Arial" charset="0"/>
                <a:cs typeface="Arial" charset="0"/>
              </a:rPr>
              <a:t>Použitá literatura:</a:t>
            </a:r>
            <a:endParaRPr lang="cs-CZ" sz="2800" b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ROZSYPALOVÁ, M., HALADOVÁ, E., ŠAFRÁNKOVÁ,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A. </a:t>
            </a:r>
            <a:r>
              <a:rPr lang="cs-CZ" sz="2600" i="1" dirty="0" smtClean="0">
                <a:latin typeface="Arial" charset="0"/>
                <a:cs typeface="Arial" charset="0"/>
              </a:rPr>
              <a:t>Ošetřovatelství II.  </a:t>
            </a:r>
            <a:r>
              <a:rPr lang="cs-CZ" sz="2600" dirty="0" smtClean="0">
                <a:latin typeface="Arial" charset="0"/>
                <a:cs typeface="Arial" charset="0"/>
              </a:rPr>
              <a:t>Praha: </a:t>
            </a:r>
            <a:r>
              <a:rPr lang="cs-CZ" sz="2600" dirty="0" err="1" smtClean="0">
                <a:latin typeface="Arial" charset="0"/>
                <a:cs typeface="Arial" charset="0"/>
              </a:rPr>
              <a:t>Imformatorium</a:t>
            </a:r>
            <a:r>
              <a:rPr lang="cs-CZ" sz="2600" dirty="0" smtClean="0">
                <a:latin typeface="Arial" charset="0"/>
                <a:cs typeface="Arial" charset="0"/>
              </a:rPr>
              <a:t>. 2002.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smtClean="0">
                <a:latin typeface="Arial" charset="0"/>
                <a:cs typeface="Arial" charset="0"/>
              </a:rPr>
              <a:t>ISBN 80-86073-97-1</a:t>
            </a: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HŮSKOVÁ, J., KAŠNÁ, P. </a:t>
            </a:r>
            <a:r>
              <a:rPr lang="cs-CZ" sz="2600" i="1" dirty="0" smtClean="0">
                <a:latin typeface="Arial" charset="0"/>
                <a:cs typeface="Arial" charset="0"/>
              </a:rPr>
              <a:t>Ošetřovatelství </a:t>
            </a:r>
            <a:r>
              <a:rPr lang="cs-CZ" sz="2600" i="1" dirty="0">
                <a:latin typeface="Arial" charset="0"/>
                <a:cs typeface="Arial" charset="0"/>
              </a:rPr>
              <a:t> </a:t>
            </a:r>
            <a:endParaRPr lang="cs-CZ" sz="26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ošetřovatelské postupy pro zdravotnické asistenty,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pracovní sešit II/2.díl. </a:t>
            </a:r>
            <a:r>
              <a:rPr lang="cs-CZ" sz="2600" dirty="0" smtClean="0">
                <a:latin typeface="Arial" charset="0"/>
                <a:cs typeface="Arial" charset="0"/>
              </a:rPr>
              <a:t>Praha: </a:t>
            </a:r>
            <a:r>
              <a:rPr lang="cs-CZ" sz="2600" dirty="0" err="1" smtClean="0">
                <a:latin typeface="Arial" charset="0"/>
                <a:cs typeface="Arial" charset="0"/>
              </a:rPr>
              <a:t>Grada</a:t>
            </a:r>
            <a:r>
              <a:rPr lang="cs-CZ" sz="2600" dirty="0" smtClean="0">
                <a:latin typeface="Arial" charset="0"/>
                <a:cs typeface="Arial" charset="0"/>
              </a:rPr>
              <a:t> </a:t>
            </a:r>
            <a:r>
              <a:rPr lang="cs-CZ" sz="2600" dirty="0" err="1" smtClean="0">
                <a:latin typeface="Arial" charset="0"/>
                <a:cs typeface="Arial" charset="0"/>
              </a:rPr>
              <a:t>Publishink</a:t>
            </a:r>
            <a:r>
              <a:rPr lang="cs-CZ" sz="2600" dirty="0" smtClean="0">
                <a:latin typeface="Arial" charset="0"/>
                <a:cs typeface="Arial" charset="0"/>
              </a:rPr>
              <a:t>, a.s.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2009. ISBN 978-80-247-2854-4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</a:pPr>
            <a:r>
              <a:rPr lang="cs-CZ" sz="2800" b="1" dirty="0">
                <a:latin typeface="Arial" charset="0"/>
                <a:cs typeface="Arial" charset="0"/>
              </a:rPr>
              <a:t>Obrazové zdroje:</a:t>
            </a:r>
          </a:p>
          <a:p>
            <a:pPr marL="457200" indent="-457200" eaLnBrk="1" hangingPunct="1">
              <a:buNone/>
            </a:pPr>
            <a:r>
              <a:rPr lang="cs-CZ" sz="1400" dirty="0">
                <a:latin typeface="Arial" charset="0"/>
                <a:cs typeface="Arial" charset="0"/>
              </a:rPr>
              <a:t>Microsoft obrázková sada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699792" y="1772816"/>
            <a:ext cx="6336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200" b="1" dirty="0"/>
              <a:t>Použitá literatura  a 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cs-CZ" sz="2600" dirty="0">
                <a:latin typeface="Arial" charset="0"/>
              </a:rPr>
              <a:t>Autor: Bc. Martina Jeřábková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Název díla: </a:t>
            </a:r>
            <a:r>
              <a:rPr lang="cs-CZ" sz="2600" dirty="0" smtClean="0">
                <a:latin typeface="Arial" charset="0"/>
              </a:rPr>
              <a:t>Fyziatrie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Datum vzniku: červenec 2013      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                                                                                               Materiál je určen pro bezplatné používání pro potřeby výuky na všech typech škol a školských zařízení. Jakékoliv další využití podléhá autorskému právu,  prezentace je autorským dílem.</a:t>
            </a: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/>
              <a:t>Obchodní akademie, Střední odborná škola </a:t>
            </a:r>
            <a:br>
              <a:rPr lang="cs-CZ" b="1"/>
            </a:br>
            <a:r>
              <a:rPr lang="cs-CZ" b="1"/>
              <a:t>a Jazyková škola s právem státní jazykové zkoušky, </a:t>
            </a:r>
            <a:br>
              <a:rPr lang="cs-CZ" b="1"/>
            </a:br>
            <a:r>
              <a:rPr lang="cs-CZ" b="1"/>
              <a:t>Hradec Králové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04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599</Words>
  <Application>Microsoft Office PowerPoint</Application>
  <PresentationFormat>Předvádění na obrazovce (4:3)</PresentationFormat>
  <Paragraphs>153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Obchodní akademie, Střední odborná škola  a Jazyková škola s právem státní jazykové zkoušky,  Hradec Králové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Fyziatrie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94</cp:revision>
  <dcterms:created xsi:type="dcterms:W3CDTF">2012-11-30T22:17:21Z</dcterms:created>
  <dcterms:modified xsi:type="dcterms:W3CDTF">2014-05-13T12:55:54Z</dcterms:modified>
</cp:coreProperties>
</file>