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9" r:id="rId4"/>
    <p:sldId id="280" r:id="rId5"/>
    <p:sldId id="281" r:id="rId6"/>
    <p:sldId id="282" r:id="rId7"/>
    <p:sldId id="283" r:id="rId8"/>
    <p:sldId id="284" r:id="rId9"/>
    <p:sldId id="285" r:id="rId10"/>
    <p:sldId id="286" r:id="rId11"/>
    <p:sldId id="287" r:id="rId12"/>
    <p:sldId id="288" r:id="rId13"/>
    <p:sldId id="289" r:id="rId14"/>
    <p:sldId id="290" r:id="rId15"/>
    <p:sldId id="291" r:id="rId16"/>
    <p:sldId id="292" r:id="rId17"/>
    <p:sldId id="265" r:id="rId18"/>
    <p:sldId id="293" r:id="rId19"/>
    <p:sldId id="274" r:id="rId20"/>
    <p:sldId id="275" r:id="rId21"/>
    <p:sldId id="295" r:id="rId2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240" autoAdjust="0"/>
    <p:restoredTop sz="95865" autoAdjust="0"/>
  </p:normalViewPr>
  <p:slideViewPr>
    <p:cSldViewPr>
      <p:cViewPr>
        <p:scale>
          <a:sx n="95" d="100"/>
          <a:sy n="95" d="100"/>
        </p:scale>
        <p:origin x="-912" y="-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FB0CEC-B8A4-4848-8498-BC61E8456014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C3B7A3-9FBE-4FE8-AABC-2E40DF4829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093FB-7C1E-4610-8481-92BB5C329EB2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2149C4-66E7-4047-90E8-43E1C5D622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9CCBDC-3152-47AE-854E-9D4C7F44CBDE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31537-6937-4B19-AEBC-4324FEC722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2E0429-7DF9-4713-96ED-BBAEBC5D3B18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7884BC-DF29-4BBE-83BE-FBB74E57AD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0CE556-3B40-4E08-A20D-4CC040DEF0AD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D07D9-44DD-4C73-AC10-7FB9144AFC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4FEEA8-CFF4-4760-B365-3C7B3FA13836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452B4F-2732-4E47-A018-9C8A4F1987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BFC219-CABD-4B9D-9588-595EA5D1A4A0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1DE0C6-B4E5-4CC9-84FE-49854C102B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91E3E6-343D-470E-BF4A-7FC502604038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008FB-3CBD-45CC-B420-F06B2A3FB8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D95B76-6A7E-4676-8AAB-10CD846593AC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7FE5A7-AF28-47D8-89E5-306223BF62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61717D-AA15-4B96-B135-6207E06A6B55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2A9DA2-5766-497B-A7B9-CC55380009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F6CF8F-B764-49F7-8DF2-0DA8A4BC7C53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DA9E6E-2046-4D7C-AFEF-61B030ECD8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585B893-390F-4160-BD53-A361CAA472C5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E3C96F4-54A2-4D94-A796-4D6BADB6AB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0300567"/>
              </p:ext>
            </p:extLst>
          </p:nvPr>
        </p:nvGraphicFramePr>
        <p:xfrm>
          <a:off x="250825" y="2781300"/>
          <a:ext cx="8569325" cy="38905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Bc.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Martina Jeřábková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VY_32_INOVACE_9_PRIMA_PECE_10</a:t>
                      </a:r>
                      <a:endParaRPr lang="cs-CZ" sz="1800" b="1" i="0" u="none" strike="noStrike" dirty="0" smtClean="0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Vývojové, zdravotní a sociální změny v životě člověka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Přímá </a:t>
                      </a:r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péče a osobní asistence</a:t>
                      </a: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Sociální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činnost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červenec 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Vývojové,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 zdravotní a sociální změny v životě člověka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učiva, opakování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411760" y="836613"/>
            <a:ext cx="6732240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Vývojové, zdravotní </a:t>
            </a:r>
            <a:br>
              <a:rPr lang="cs-CZ" sz="3200" b="1" dirty="0" smtClean="0">
                <a:latin typeface="Arial" charset="0"/>
                <a:cs typeface="Arial" charset="0"/>
              </a:rPr>
            </a:br>
            <a:r>
              <a:rPr lang="cs-CZ" sz="3200" b="1" dirty="0" smtClean="0">
                <a:latin typeface="Arial" charset="0"/>
                <a:cs typeface="Arial" charset="0"/>
              </a:rPr>
              <a:t>a sociální změny v životě člověka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 lnSpcReduction="10000"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Trebuchet MS"/>
              </a:rPr>
              <a:t>Fáze životního cyklu člověka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Arial" pitchFamily="34" charset="0"/>
              <a:buChar char="•"/>
              <a:defRPr/>
            </a:pPr>
            <a:r>
              <a:rPr lang="cs-CZ" sz="2600" dirty="0" smtClean="0">
                <a:solidFill>
                  <a:prstClr val="black"/>
                </a:solidFill>
                <a:latin typeface="Trebuchet MS"/>
              </a:rPr>
              <a:t> 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nitroděložní období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Arial" pitchFamily="34" charset="0"/>
              <a:buChar char="•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novorozenecké období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Arial" pitchFamily="34" charset="0"/>
              <a:buChar char="•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kojenecké období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Arial" pitchFamily="34" charset="0"/>
              <a:buChar char="•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období batolete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Arial" pitchFamily="34" charset="0"/>
              <a:buChar char="•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předškolní věk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Arial" pitchFamily="34" charset="0"/>
              <a:buChar char="•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školní věk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Arial" pitchFamily="34" charset="0"/>
              <a:buChar char="•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dospívání – puberta.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411760" y="836613"/>
            <a:ext cx="6732240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Vývojové, zdravotní</a:t>
            </a:r>
            <a:br>
              <a:rPr lang="cs-CZ" sz="3200" b="1" dirty="0" smtClean="0">
                <a:latin typeface="Arial" charset="0"/>
                <a:cs typeface="Arial" charset="0"/>
              </a:rPr>
            </a:br>
            <a:r>
              <a:rPr lang="cs-CZ" sz="3200" b="1" dirty="0" smtClean="0">
                <a:latin typeface="Arial" charset="0"/>
                <a:cs typeface="Arial" charset="0"/>
              </a:rPr>
              <a:t> a sociální změny v životě člověka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Trebuchet MS"/>
              </a:rPr>
              <a:t>Fáze životního cyklu člověka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Arial" pitchFamily="34" charset="0"/>
              <a:buChar char="•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období dorostového věku - adolescence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Arial" pitchFamily="34" charset="0"/>
              <a:buChar char="•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dospělost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Arial" pitchFamily="34" charset="0"/>
              <a:buChar char="•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stáří.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endParaRPr lang="cs-CZ" sz="2600" dirty="0" smtClean="0">
              <a:solidFill>
                <a:prstClr val="black"/>
              </a:solidFill>
              <a:latin typeface="Trebuchet MS"/>
            </a:endParaRPr>
          </a:p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Obr. č. 1                                         Obr. č. 2</a:t>
            </a:r>
          </a:p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       - Dětství                                          - Stáří</a:t>
            </a:r>
          </a:p>
        </p:txBody>
      </p:sp>
      <p:pic>
        <p:nvPicPr>
          <p:cNvPr id="1026" name="Picture 2" descr="C:\Users\Mates\AppData\Local\Microsoft\Windows\Temporary Internet Files\Content.IE5\XSZ3POGD\MP90042213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4813163"/>
            <a:ext cx="2339752" cy="15592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0" name="Picture 6" descr="C:\Users\Mates\AppData\Local\Microsoft\Windows\Temporary Internet Files\Content.IE5\SQQSJE16\MP90042766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39752" y="4874125"/>
            <a:ext cx="1512168" cy="15376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411760" y="836613"/>
            <a:ext cx="6732240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Vývojové, zdravotní</a:t>
            </a:r>
            <a:br>
              <a:rPr lang="cs-CZ" sz="3200" b="1" dirty="0" smtClean="0">
                <a:latin typeface="Arial" charset="0"/>
                <a:cs typeface="Arial" charset="0"/>
              </a:rPr>
            </a:br>
            <a:r>
              <a:rPr lang="cs-CZ" sz="3200" b="1" dirty="0" smtClean="0">
                <a:latin typeface="Arial" charset="0"/>
                <a:cs typeface="Arial" charset="0"/>
              </a:rPr>
              <a:t> a sociální změny v životě člověka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 fontScale="92500"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Trebuchet MS"/>
              </a:rPr>
              <a:t>Nitroděložní období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ývoj zárodku tj. etapa embryonální 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(početí – 2. měsíc)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Fáze:</a:t>
            </a:r>
          </a:p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	3. týden  - základy pro vznik všech orgánových soustav </a:t>
            </a:r>
          </a:p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 	6. týden  - vznikají základy prstů a ucha</a:t>
            </a:r>
          </a:p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	8. týden  - vznikají jednotlivé orgány, zárodek se 100× 		      zvětší</a:t>
            </a:r>
          </a:p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     	   - jsou vytvořeny téměř kompletní ruce a nohy.</a:t>
            </a:r>
          </a:p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95736" y="6309320"/>
            <a:ext cx="268028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č. 3 - </a:t>
            </a:r>
            <a:r>
              <a:rPr lang="cs-CZ" sz="1400" dirty="0"/>
              <a:t>S</a:t>
            </a:r>
            <a:r>
              <a:rPr lang="cs-CZ" sz="1400" dirty="0" smtClean="0"/>
              <a:t>táří embrya 8 týdnů</a:t>
            </a:r>
            <a:endParaRPr lang="cs-CZ" sz="1400" dirty="0"/>
          </a:p>
        </p:txBody>
      </p:sp>
      <p:pic>
        <p:nvPicPr>
          <p:cNvPr id="10" name="Obrázek 9" descr="embry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5536" y="5445224"/>
            <a:ext cx="1835696" cy="12288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411760" y="836613"/>
            <a:ext cx="6732240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Vývojové, zdravotní </a:t>
            </a:r>
            <a:br>
              <a:rPr lang="cs-CZ" sz="3200" b="1" dirty="0" smtClean="0">
                <a:latin typeface="Arial" charset="0"/>
                <a:cs typeface="Arial" charset="0"/>
              </a:rPr>
            </a:br>
            <a:r>
              <a:rPr lang="cs-CZ" sz="3200" b="1" dirty="0" smtClean="0">
                <a:latin typeface="Arial" charset="0"/>
                <a:cs typeface="Arial" charset="0"/>
              </a:rPr>
              <a:t>a sociální změny v životě člověka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 fontScale="92500" lnSpcReduction="20000"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Trebuchet MS"/>
              </a:rPr>
              <a:t>Nitroděložní období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ývoj plodu tj. etapa fetální 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(9.týden – porod).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Probíhá vývoj orgánových systémů, růst plodu a diferenciace orgánů.</a:t>
            </a:r>
          </a:p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	- od 7. měsíce jsou orgánové soustavy připraveny k 	přežití při předčasném porodu</a:t>
            </a:r>
          </a:p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	-  na konci etapy dítě v děloze polyká plodovou vodu, 	saje si paleček, dokáže zatínat pěstičky, otvírá a zavírá 	oči, slyší hlas matky, může ho budit hlasitá hudba apod.       	=&gt; plod není zcela izolován, reaguje na řadu podnětů</a:t>
            </a:r>
          </a:p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 	</a:t>
            </a: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411760" y="836613"/>
            <a:ext cx="6732240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Vývojové, zdravotní</a:t>
            </a:r>
            <a:br>
              <a:rPr lang="cs-CZ" sz="3200" b="1" dirty="0" smtClean="0">
                <a:latin typeface="Arial" charset="0"/>
                <a:cs typeface="Arial" charset="0"/>
              </a:rPr>
            </a:br>
            <a:r>
              <a:rPr lang="cs-CZ" sz="3200" b="1" dirty="0" smtClean="0">
                <a:latin typeface="Arial" charset="0"/>
                <a:cs typeface="Arial" charset="0"/>
              </a:rPr>
              <a:t> a sociální změny v životě člověka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7931224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Trebuchet MS"/>
              </a:rPr>
              <a:t>Novorozenecké období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Narození – 4. týden života.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Délka cca 50 cm při hmotnosti 3,0-3,5 kg</a:t>
            </a:r>
            <a:b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 novorozenec se postupně adaptuje na vnější prostředí.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NS není zdaleka rozvinuta; modré oči =&gt; nevidí přesně tvary a barvy.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L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ebeční kryt není zcela uzavřen.</a:t>
            </a: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411760" y="836613"/>
            <a:ext cx="6732240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Vývojové, zdravotní </a:t>
            </a:r>
            <a:br>
              <a:rPr lang="cs-CZ" sz="3200" b="1" dirty="0" smtClean="0">
                <a:latin typeface="Arial" charset="0"/>
                <a:cs typeface="Arial" charset="0"/>
              </a:rPr>
            </a:br>
            <a:r>
              <a:rPr lang="cs-CZ" sz="3200" b="1" dirty="0" smtClean="0">
                <a:latin typeface="Arial" charset="0"/>
                <a:cs typeface="Arial" charset="0"/>
              </a:rPr>
              <a:t>a sociální změny v životě člověka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4076700"/>
          </a:xfrm>
        </p:spPr>
        <p:txBody>
          <a:bodyPr rtlCol="0">
            <a:no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Trebuchet MS"/>
              </a:rPr>
              <a:t>Novorozenecké období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Reflexy: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sací: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chopnost ihned se živit mateřským mlékem – ideální teplota, skladba (protilátky), produkci mléka zajišťuje hormon 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prolaktin.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i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uchopovací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i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polykací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i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dýchací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None/>
              <a:defRPr/>
            </a:pPr>
            <a:endParaRPr lang="cs-CZ" sz="2000" i="1" dirty="0" smtClean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- Potřeby pro dítě: jídlo, teplo, spánek, bezpečí, cit.</a:t>
            </a:r>
          </a:p>
        </p:txBody>
      </p:sp>
      <p:pic>
        <p:nvPicPr>
          <p:cNvPr id="3077" name="Picture 5" descr="C:\Users\Mates\AppData\Local\Microsoft\Windows\Temporary Internet Files\Content.IE5\XSZ3POGD\MC90035906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4437112"/>
            <a:ext cx="1338682" cy="1820570"/>
          </a:xfrm>
          <a:prstGeom prst="rect">
            <a:avLst/>
          </a:prstGeom>
          <a:noFill/>
        </p:spPr>
      </p:pic>
      <p:pic>
        <p:nvPicPr>
          <p:cNvPr id="3078" name="Picture 6" descr="C:\Users\Mates\AppData\Local\Microsoft\Windows\Temporary Internet Files\Content.IE5\SQQSJE16\MC90036099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4509120"/>
            <a:ext cx="1442850" cy="169484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411760" y="836613"/>
            <a:ext cx="6732240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Vývojové, zdravotní</a:t>
            </a:r>
            <a:br>
              <a:rPr lang="cs-CZ" sz="3200" b="1" dirty="0" smtClean="0">
                <a:latin typeface="Arial" charset="0"/>
                <a:cs typeface="Arial" charset="0"/>
              </a:rPr>
            </a:br>
            <a:r>
              <a:rPr lang="cs-CZ" sz="3200" b="1" dirty="0" smtClean="0">
                <a:latin typeface="Arial" charset="0"/>
                <a:cs typeface="Arial" charset="0"/>
              </a:rPr>
              <a:t> a sociální změny v životě člověka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960738"/>
          </a:xfrm>
        </p:spPr>
        <p:txBody>
          <a:bodyPr rtlCol="0">
            <a:no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Trebuchet MS"/>
              </a:rPr>
              <a:t>Kojenecké období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Do 1. roku života.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Délka těla 75 cm a hmotnost 10 kg.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Odkázáno na péči. 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Intenzivní růst, fyzický i psychický vývoj, rozvoj očí a mozku.</a:t>
            </a: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411760" y="836613"/>
            <a:ext cx="6732240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Vývojové, zdravotní</a:t>
            </a:r>
            <a:br>
              <a:rPr lang="cs-CZ" sz="3200" b="1" dirty="0" smtClean="0">
                <a:latin typeface="Arial" charset="0"/>
                <a:cs typeface="Arial" charset="0"/>
              </a:rPr>
            </a:br>
            <a:r>
              <a:rPr lang="cs-CZ" sz="3200" b="1" dirty="0" smtClean="0">
                <a:latin typeface="Arial" charset="0"/>
                <a:cs typeface="Arial" charset="0"/>
              </a:rPr>
              <a:t> a sociální změny v životě člověka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199" y="2564904"/>
            <a:ext cx="8501831" cy="4293096"/>
          </a:xfrm>
        </p:spPr>
        <p:txBody>
          <a:bodyPr rtlCol="0">
            <a:no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Trebuchet MS"/>
              </a:rPr>
              <a:t>Období batolete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pl-PL" sz="2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pl-PL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 začátku 2. roku do konce 3. roku života.</a:t>
            </a:r>
            <a:endParaRPr lang="cs-CZ" sz="2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Hmotnost 15 kg.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Intenzivní motorický a neuropsychický vývoj.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Osamostatňuje se - příjem potravy, udržování čistoty, stále dokonalejší řeč a smyslové vnímání.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Chůze a pohyby, přestává nosit pleny; koncem 3. roku se prořezává všech 20 zubů mléčného chrupu.</a:t>
            </a: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411760" y="836613"/>
            <a:ext cx="6732240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Vývojové, zdravotní </a:t>
            </a:r>
            <a:br>
              <a:rPr lang="cs-CZ" sz="3200" b="1" dirty="0" smtClean="0">
                <a:latin typeface="Arial" charset="0"/>
                <a:cs typeface="Arial" charset="0"/>
              </a:rPr>
            </a:br>
            <a:r>
              <a:rPr lang="cs-CZ" sz="3200" b="1" dirty="0" smtClean="0">
                <a:latin typeface="Arial" charset="0"/>
                <a:cs typeface="Arial" charset="0"/>
              </a:rPr>
              <a:t>a sociální změny v životě člověka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920"/>
            <a:ext cx="8229600" cy="3888730"/>
          </a:xfrm>
        </p:spPr>
        <p:txBody>
          <a:bodyPr rtlCol="0">
            <a:no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Trebuchet MS"/>
              </a:rPr>
              <a:t>Předškolní věk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pl-PL" sz="2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pl-PL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ezi ukončeným 3. a 6. rokem života.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pl-PL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Rozvoj paměti, učení,   percepce (vnímání), pohybu; prořezávání 1. zubů trvalého chrupu.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pl-PL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Velmi se mění postava (vytahuje se); rozvíjí se CNS a vegetativní funkce.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pl-PL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Hlavní činností je hra.</a:t>
            </a:r>
            <a:endParaRPr lang="cs-CZ" sz="2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 descr="C:\Users\Mates\AppData\Local\Microsoft\Windows\Temporary Internet Files\Content.IE5\TMT9U3OI\MP90043933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5" y="2780928"/>
            <a:ext cx="1656673" cy="19442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411760" y="836613"/>
            <a:ext cx="6732240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Vývojové, zdravotní </a:t>
            </a:r>
            <a:br>
              <a:rPr lang="cs-CZ" sz="3200" b="1" dirty="0" smtClean="0">
                <a:latin typeface="Arial" charset="0"/>
                <a:cs typeface="Arial" charset="0"/>
              </a:rPr>
            </a:br>
            <a:r>
              <a:rPr lang="cs-CZ" sz="3200" b="1" dirty="0" smtClean="0">
                <a:latin typeface="Arial" charset="0"/>
                <a:cs typeface="Arial" charset="0"/>
              </a:rPr>
              <a:t>a sociální změny v životě člověka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920"/>
            <a:ext cx="8579296" cy="4149080"/>
          </a:xfrm>
        </p:spPr>
        <p:txBody>
          <a:bodyPr rtlCol="0">
            <a:no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Trebuchet MS"/>
              </a:rPr>
              <a:t>Školní věk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pl-PL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Rozlišujeme: 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pl-PL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pl-PL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MLADŠÍ ŠKOLNÍ VĚK </a:t>
            </a:r>
            <a:r>
              <a:rPr lang="pl-PL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→ 6.-12. rok</a:t>
            </a:r>
            <a:br>
              <a:rPr lang="pl-PL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r>
              <a:rPr lang="pl-PL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pl-PL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STARŠÍ ŠKOLNÍ VĚK </a:t>
            </a:r>
            <a:r>
              <a:rPr lang="pl-PL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→ 12.-15. rok. 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pl-PL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Převažující činností je učení.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pl-PL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Rozvoj paměti - od konkrétního k abstraktnímu uvažování.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pl-PL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Relativně se zmenšuje poměr hlavy na celkové výšce postavy.</a:t>
            </a:r>
            <a:endParaRPr lang="cs-CZ" sz="2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948264" y="4725144"/>
            <a:ext cx="37295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4 – Školní věk</a:t>
            </a:r>
            <a:endParaRPr lang="cs-CZ" sz="1400" dirty="0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411760" y="836613"/>
            <a:ext cx="6732240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Vývojové, zdravotní </a:t>
            </a:r>
            <a:br>
              <a:rPr lang="cs-CZ" sz="3200" b="1" dirty="0" smtClean="0">
                <a:latin typeface="Arial" charset="0"/>
                <a:cs typeface="Arial" charset="0"/>
              </a:rPr>
            </a:br>
            <a:r>
              <a:rPr lang="cs-CZ" sz="3200" b="1" dirty="0" smtClean="0">
                <a:latin typeface="Arial" charset="0"/>
                <a:cs typeface="Arial" charset="0"/>
              </a:rPr>
              <a:t>a sociální změny v životě člověka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920"/>
            <a:ext cx="8579296" cy="3960440"/>
          </a:xfrm>
        </p:spPr>
        <p:txBody>
          <a:bodyPr rtlCol="0">
            <a:no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Trebuchet MS"/>
              </a:rPr>
              <a:t>Puberta – dospívání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pl-PL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Změny somatické, fyziologické a psychosociální, nastávají v souvislosti se zahájením činností gonád (pohlavní žlázy).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endParaRPr lang="pl-PL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400" dirty="0" smtClean="0"/>
              <a:t> </a:t>
            </a:r>
            <a:r>
              <a:rPr lang="cs-CZ" sz="2400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U</a:t>
            </a: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 dívek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mezi 11. až 13. rokem.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U chlapců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mezi 13. až 15. rokem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pl-PL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pl-PL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endParaRPr lang="pl-PL" sz="2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197" name="Picture 5" descr="C:\Users\Mates\AppData\Local\Microsoft\Windows\Temporary Internet Files\Content.IE5\XSZ3POGD\MC90035876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97250" y="4365104"/>
            <a:ext cx="861301" cy="119444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411760" y="836613"/>
            <a:ext cx="6732240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Vývojové, zdravotní a sociální změny v životě člověka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920"/>
            <a:ext cx="8229600" cy="3888730"/>
          </a:xfrm>
        </p:spPr>
        <p:txBody>
          <a:bodyPr rtlCol="0">
            <a:no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Trebuchet MS"/>
              </a:rPr>
              <a:t>Období dorostového věku - adolescence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pl-PL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pl-PL" sz="2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pl-PL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bdobí od cca 15 do 18 let života.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pl-PL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Puberta končí (mezi 16. a 18. rokem).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pl-PL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Dosaženo pohlavní zralosti × plná fyzická, psychosociální zralost až ve 21 letech - ukončen růst těla do výšky (u dívek většinou již v 18 letech), dále dochází k dotváření postavy.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endParaRPr lang="pl-PL" sz="2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411760" y="836613"/>
            <a:ext cx="6732240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Vývojové, zdravotní a sociální změny v životě člověka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920"/>
            <a:ext cx="8229600" cy="3888730"/>
          </a:xfrm>
        </p:spPr>
        <p:txBody>
          <a:bodyPr rtlCol="0">
            <a:no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Trebuchet MS"/>
              </a:rPr>
              <a:t>Dospělost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pl-PL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Za dospělého považujeme člověka od 21. nebo až 24. roku života.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pl-PL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Největší fyzická a psychická aktivita (schopnost zabezpečit vývoj další generace; největší pravděpodobnost pro zdravý vývoj novorozence poskytují 21leté matky; průměrná reprodukční doba je 27 let).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endParaRPr lang="pl-PL" sz="2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411760" y="836613"/>
            <a:ext cx="6732240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Vývojové, zdravotní</a:t>
            </a:r>
            <a:br>
              <a:rPr lang="cs-CZ" sz="3200" b="1" dirty="0" smtClean="0">
                <a:latin typeface="Arial" charset="0"/>
                <a:cs typeface="Arial" charset="0"/>
              </a:rPr>
            </a:br>
            <a:r>
              <a:rPr lang="cs-CZ" sz="3200" b="1" dirty="0" smtClean="0">
                <a:latin typeface="Arial" charset="0"/>
                <a:cs typeface="Arial" charset="0"/>
              </a:rPr>
              <a:t> a sociální změny v životě člověka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920"/>
            <a:ext cx="8229600" cy="4149080"/>
          </a:xfrm>
        </p:spPr>
        <p:txBody>
          <a:bodyPr rtlCol="0">
            <a:no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Trebuchet MS"/>
              </a:rPr>
              <a:t>Dospělost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pl-PL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pl-PL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  <a:r>
              <a:rPr lang="pl-PL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ozlišujeme: </a:t>
            </a:r>
            <a:r>
              <a:rPr lang="pl-PL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PLNÁ DOSPĚLOST </a:t>
            </a:r>
            <a:r>
              <a:rPr lang="pl-PL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 konec studií, začátek 		   zaměstnání; na vrcholu fyzických sil 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pl-PL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		   (20.-30. rok).</a:t>
            </a:r>
            <a:br>
              <a:rPr lang="pl-PL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r>
              <a:rPr lang="pl-PL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		   </a:t>
            </a:r>
            <a:r>
              <a:rPr lang="pl-PL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ZRALOST</a:t>
            </a:r>
            <a:r>
              <a:rPr lang="pl-PL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- kariéra, děti, práce; určitá 			   rovnováha duševních a tělesných sil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pl-PL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		   (30.-45. rok).</a:t>
            </a:r>
            <a:br>
              <a:rPr lang="pl-PL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r>
              <a:rPr lang="pl-PL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		   </a:t>
            </a:r>
            <a:r>
              <a:rPr lang="pl-PL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STŘEDNÍ VĚK </a:t>
            </a:r>
            <a:r>
              <a:rPr lang="pl-PL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 převažující činnost práce, 		   zkušenosti zúročeny; ubývají fyzické síly 		   (45.-60. rok).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67544" y="6381328"/>
            <a:ext cx="22322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5</a:t>
            </a:r>
            <a:r>
              <a:rPr lang="cs-CZ" sz="1400" dirty="0"/>
              <a:t> </a:t>
            </a:r>
            <a:r>
              <a:rPr lang="cs-CZ" sz="1400" dirty="0" smtClean="0"/>
              <a:t>- Dospělost</a:t>
            </a:r>
            <a:endParaRPr lang="cs-CZ" sz="1400" dirty="0"/>
          </a:p>
        </p:txBody>
      </p:sp>
      <p:pic>
        <p:nvPicPr>
          <p:cNvPr id="11273" name="Picture 9" descr="C:\Users\Mates\AppData\Local\Microsoft\Windows\Temporary Internet Files\Content.IE5\XSZ3POGD\MP90044238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3645024"/>
            <a:ext cx="1709936" cy="25649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1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411760" y="836613"/>
            <a:ext cx="6732240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Vývojové, zdravotní</a:t>
            </a:r>
            <a:br>
              <a:rPr lang="cs-CZ" sz="3200" b="1" dirty="0" smtClean="0">
                <a:latin typeface="Arial" charset="0"/>
                <a:cs typeface="Arial" charset="0"/>
              </a:rPr>
            </a:br>
            <a:r>
              <a:rPr lang="cs-CZ" sz="3200" b="1" dirty="0" smtClean="0">
                <a:latin typeface="Arial" charset="0"/>
                <a:cs typeface="Arial" charset="0"/>
              </a:rPr>
              <a:t> a sociální změny v životě člověka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686800" cy="4248472"/>
          </a:xfrm>
        </p:spPr>
        <p:txBody>
          <a:bodyPr rtlCol="0">
            <a:no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Trebuchet MS"/>
              </a:rPr>
              <a:t>Stáří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pl-PL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pl-PL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pl-PL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ad 60. rokem života.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pl-PL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Zeslabování výkonnosti orgánových soustav, mění se struktura pojivové tkáně → snížení síly meziobratlových plotének → snížení výšky těla; ochabuje kůže, vznik vrásek.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pl-PL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Smrt = zástava činnosti mozku (nikoliv srdce).</a:t>
            </a:r>
          </a:p>
        </p:txBody>
      </p:sp>
      <p:pic>
        <p:nvPicPr>
          <p:cNvPr id="12294" name="Picture 6" descr="C:\Users\Mates\AppData\Local\Microsoft\Windows\Temporary Internet Files\Content.IE5\XSZ3POGD\MC90024056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39844" y="4715819"/>
            <a:ext cx="1224136" cy="129405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411760" y="836613"/>
            <a:ext cx="6732240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Vývojové, zdravotní</a:t>
            </a:r>
            <a:br>
              <a:rPr lang="cs-CZ" sz="3200" b="1" dirty="0" smtClean="0">
                <a:latin typeface="Arial" charset="0"/>
                <a:cs typeface="Arial" charset="0"/>
              </a:rPr>
            </a:br>
            <a:r>
              <a:rPr lang="cs-CZ" sz="3200" b="1" dirty="0" smtClean="0">
                <a:latin typeface="Arial" charset="0"/>
                <a:cs typeface="Arial" charset="0"/>
              </a:rPr>
              <a:t> a sociální změny v životě člověka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Opakování nového učiva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cs-CZ" sz="1600" b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AutoNum type="arabicPeriod"/>
              <a:defRPr/>
            </a:pPr>
            <a:r>
              <a:rPr lang="cs-CZ" sz="2400" i="1" dirty="0" smtClean="0">
                <a:latin typeface="Arial" charset="0"/>
                <a:cs typeface="Arial" charset="0"/>
              </a:rPr>
              <a:t>Vyjmenujte fáze životního cyklu člověka .</a:t>
            </a:r>
            <a:endParaRPr lang="cs-CZ" sz="24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  <a:defRPr/>
            </a:pPr>
            <a:r>
              <a:rPr lang="cs-CZ" sz="2400" i="1" dirty="0" smtClean="0">
                <a:latin typeface="Arial" charset="0"/>
                <a:cs typeface="Arial" charset="0"/>
              </a:rPr>
              <a:t> </a:t>
            </a:r>
            <a:r>
              <a:rPr lang="cs-CZ" sz="24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- </a:t>
            </a:r>
            <a:r>
              <a:rPr lang="cs-CZ" sz="18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nitroděložní, novorozenecké, kojenecké, batolecí, předškolní věk, školní věk, puberta, </a:t>
            </a:r>
            <a:r>
              <a:rPr lang="cs-CZ" sz="1800" i="1" dirty="0" err="1" smtClean="0">
                <a:solidFill>
                  <a:srgbClr val="990033"/>
                </a:solidFill>
                <a:latin typeface="Arial" charset="0"/>
                <a:cs typeface="Arial" charset="0"/>
              </a:rPr>
              <a:t>adolesence</a:t>
            </a:r>
            <a:r>
              <a:rPr lang="cs-CZ" sz="18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, dospělost, stáří</a:t>
            </a:r>
          </a:p>
          <a:p>
            <a:pPr marL="457200" indent="-457200" eaLnBrk="1" hangingPunct="1">
              <a:buFont typeface="+mj-lt"/>
              <a:buAutoNum type="arabicPeriod" startAt="2"/>
              <a:defRPr/>
            </a:pPr>
            <a:r>
              <a:rPr lang="cs-CZ" sz="2400" i="1" dirty="0" smtClean="0">
                <a:latin typeface="Arial" charset="0"/>
                <a:cs typeface="Arial" charset="0"/>
              </a:rPr>
              <a:t>Do kolikátého týdne života se dítě nazývá novorozeně?</a:t>
            </a:r>
          </a:p>
          <a:p>
            <a:pPr marL="457200" indent="-457200" eaLnBrk="1" hangingPunct="1">
              <a:buNone/>
              <a:defRPr/>
            </a:pPr>
            <a:r>
              <a:rPr lang="cs-CZ" sz="2400" i="1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 - </a:t>
            </a:r>
            <a:r>
              <a:rPr lang="cs-CZ" sz="18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do 4. týdne</a:t>
            </a:r>
            <a:endParaRPr lang="cs-CZ" sz="1800" i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+mj-lt"/>
              <a:buAutoNum type="arabicPeriod" startAt="3"/>
              <a:defRPr/>
            </a:pPr>
            <a:r>
              <a:rPr lang="cs-CZ" sz="2400" i="1" dirty="0" smtClean="0">
                <a:latin typeface="Arial" charset="0"/>
                <a:cs typeface="Arial" charset="0"/>
              </a:rPr>
              <a:t>V jakých letech zažívají dívky a chlapci pubertu?</a:t>
            </a:r>
          </a:p>
          <a:p>
            <a:pPr marL="457200" indent="-457200" eaLnBrk="1" hangingPunct="1">
              <a:buNone/>
              <a:defRPr/>
            </a:pPr>
            <a:r>
              <a:rPr lang="cs-CZ" sz="2400" i="1" dirty="0" smtClean="0">
                <a:latin typeface="Arial" charset="0"/>
                <a:cs typeface="Arial" charset="0"/>
              </a:rPr>
              <a:t> </a:t>
            </a:r>
            <a:r>
              <a:rPr lang="cs-CZ" sz="24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-</a:t>
            </a: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dívky 11-13 let, chlapci 13-15 let</a:t>
            </a:r>
            <a:endParaRPr lang="cs-CZ" sz="1800" i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411760" y="836613"/>
            <a:ext cx="6732240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Vývojové, zdravotní</a:t>
            </a:r>
            <a:br>
              <a:rPr lang="cs-CZ" sz="3200" b="1" dirty="0" smtClean="0">
                <a:latin typeface="Arial" charset="0"/>
                <a:cs typeface="Arial" charset="0"/>
              </a:rPr>
            </a:br>
            <a:r>
              <a:rPr lang="cs-CZ" sz="3200" b="1" dirty="0" smtClean="0">
                <a:latin typeface="Arial" charset="0"/>
                <a:cs typeface="Arial" charset="0"/>
              </a:rPr>
              <a:t> a sociální změny v životě člověka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Opakování nového učiva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cs-CZ" sz="1600" b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+mj-lt"/>
              <a:buAutoNum type="arabicPeriod" startAt="4"/>
              <a:defRPr/>
            </a:pPr>
            <a:r>
              <a:rPr lang="cs-CZ" sz="2400" i="1" dirty="0" smtClean="0">
                <a:latin typeface="Arial" charset="0"/>
                <a:cs typeface="Arial" charset="0"/>
              </a:rPr>
              <a:t>Na jaké fáze dělíme dospělost?</a:t>
            </a:r>
            <a:endParaRPr lang="cs-CZ" sz="24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  <a:defRPr/>
            </a:pPr>
            <a:r>
              <a:rPr lang="cs-CZ" sz="2400" i="1" dirty="0" smtClean="0">
                <a:latin typeface="Arial" charset="0"/>
                <a:cs typeface="Arial" charset="0"/>
              </a:rPr>
              <a:t> </a:t>
            </a:r>
            <a:r>
              <a:rPr lang="cs-CZ" sz="18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- plná dospělost (20.-30. rok),  zralost (30.-45. rok), střední věk (45.-60. rok)</a:t>
            </a:r>
          </a:p>
          <a:p>
            <a:pPr marL="457200" indent="-457200" eaLnBrk="1" hangingPunct="1">
              <a:buFont typeface="+mj-lt"/>
              <a:buAutoNum type="arabicPeriod" startAt="5"/>
              <a:defRPr/>
            </a:pPr>
            <a:r>
              <a:rPr lang="cs-CZ" sz="2400" i="1" dirty="0" smtClean="0">
                <a:latin typeface="Arial" charset="0"/>
                <a:cs typeface="Arial" charset="0"/>
              </a:rPr>
              <a:t>Jak staré matky mají největší šanci pro zdravý vývoj novorozence, jaká je průměrná reprodukční doba? </a:t>
            </a:r>
          </a:p>
          <a:p>
            <a:pPr marL="457200" indent="-457200" eaLnBrk="1" hangingPunct="1">
              <a:buNone/>
              <a:defRPr/>
            </a:pPr>
            <a:r>
              <a:rPr lang="cs-CZ" sz="18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- 21leté, průměrná reprodukční doba 27 let</a:t>
            </a:r>
          </a:p>
          <a:p>
            <a:pPr marL="457200" indent="-457200" eaLnBrk="1" hangingPunct="1">
              <a:buFont typeface="+mj-lt"/>
              <a:buAutoNum type="arabicPeriod" startAt="6"/>
              <a:defRPr/>
            </a:pPr>
            <a:r>
              <a:rPr lang="cs-CZ" sz="2400" i="1" dirty="0" smtClean="0">
                <a:latin typeface="Arial" charset="0"/>
                <a:cs typeface="Arial" charset="0"/>
              </a:rPr>
              <a:t>Co jsou to gonády? </a:t>
            </a:r>
          </a:p>
          <a:p>
            <a:pPr marL="457200" indent="-457200" eaLnBrk="1" hangingPunct="1">
              <a:buNone/>
              <a:defRPr/>
            </a:pPr>
            <a:r>
              <a:rPr lang="cs-CZ" sz="18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-</a:t>
            </a:r>
            <a:r>
              <a:rPr lang="cs-CZ" sz="18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 pohlavní žlázy </a:t>
            </a:r>
            <a:endParaRPr lang="cs-CZ" sz="1800" i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2500313" y="0"/>
            <a:ext cx="6443662" cy="1143000"/>
          </a:xfrm>
        </p:spPr>
        <p:txBody>
          <a:bodyPr anchor="b"/>
          <a:lstStyle/>
          <a:p>
            <a:pPr algn="r" eaLnBrk="1" hangingPunct="1"/>
            <a:endParaRPr 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457200" indent="-457200" eaLnBrk="1" hangingPunct="1">
              <a:buFont typeface="Arial" charset="0"/>
              <a:buNone/>
            </a:pPr>
            <a:r>
              <a:rPr lang="cs-CZ" sz="2400" b="1" dirty="0" smtClean="0">
                <a:latin typeface="Arial" charset="0"/>
                <a:cs typeface="Arial" charset="0"/>
              </a:rPr>
              <a:t>Použitá literatura: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ROZSYPALOVÁ, M., HALADOVÁ, E., ŠAFRÁNKOVÁ, A.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400" i="1" dirty="0" smtClean="0">
                <a:latin typeface="Arial" charset="0"/>
                <a:cs typeface="Arial" charset="0"/>
              </a:rPr>
              <a:t>Ošetřovatelství II.  </a:t>
            </a:r>
            <a:r>
              <a:rPr lang="cs-CZ" sz="2400" dirty="0" smtClean="0">
                <a:latin typeface="Arial" charset="0"/>
                <a:cs typeface="Arial" charset="0"/>
              </a:rPr>
              <a:t>Praha: </a:t>
            </a:r>
            <a:r>
              <a:rPr lang="cs-CZ" sz="2400" dirty="0" err="1" smtClean="0">
                <a:latin typeface="Arial" charset="0"/>
                <a:cs typeface="Arial" charset="0"/>
              </a:rPr>
              <a:t>Imformatorium</a:t>
            </a:r>
            <a:r>
              <a:rPr lang="cs-CZ" sz="2400" dirty="0" smtClean="0">
                <a:latin typeface="Arial" charset="0"/>
                <a:cs typeface="Arial" charset="0"/>
              </a:rPr>
              <a:t>. 2002. ISBN 80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86073-97-1</a:t>
            </a:r>
          </a:p>
          <a:p>
            <a:pPr marL="457200" indent="-457200" eaLnBrk="1" hangingPunct="1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HŮSKOVÁ, J., KAŠNÁ, P. </a:t>
            </a:r>
            <a:r>
              <a:rPr lang="cs-CZ" sz="2400" i="1" dirty="0" smtClean="0">
                <a:latin typeface="Arial" charset="0"/>
                <a:cs typeface="Arial" charset="0"/>
              </a:rPr>
              <a:t>Ošetřovatelství -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400" i="1" dirty="0" smtClean="0">
                <a:latin typeface="Arial" charset="0"/>
                <a:cs typeface="Arial" charset="0"/>
              </a:rPr>
              <a:t>ošetřovatelské postupy pro zdravotnické asistenty, pracovní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400" i="1" dirty="0" smtClean="0">
                <a:latin typeface="Arial" charset="0"/>
                <a:cs typeface="Arial" charset="0"/>
              </a:rPr>
              <a:t>sešit II/2.díl. </a:t>
            </a:r>
            <a:r>
              <a:rPr lang="cs-CZ" sz="2400" dirty="0" smtClean="0">
                <a:latin typeface="Arial" charset="0"/>
                <a:cs typeface="Arial" charset="0"/>
              </a:rPr>
              <a:t>Praha: </a:t>
            </a:r>
            <a:r>
              <a:rPr lang="cs-CZ" sz="2400" dirty="0" err="1" smtClean="0">
                <a:latin typeface="Arial" charset="0"/>
                <a:cs typeface="Arial" charset="0"/>
              </a:rPr>
              <a:t>Grada</a:t>
            </a:r>
            <a:r>
              <a:rPr lang="cs-CZ" sz="2400" dirty="0" smtClean="0">
                <a:latin typeface="Arial" charset="0"/>
                <a:cs typeface="Arial" charset="0"/>
              </a:rPr>
              <a:t> </a:t>
            </a:r>
            <a:r>
              <a:rPr lang="cs-CZ" sz="2400" dirty="0" err="1" smtClean="0">
                <a:latin typeface="Arial" charset="0"/>
                <a:cs typeface="Arial" charset="0"/>
              </a:rPr>
              <a:t>Publishink</a:t>
            </a:r>
            <a:r>
              <a:rPr lang="cs-CZ" sz="2400" dirty="0" smtClean="0">
                <a:latin typeface="Arial" charset="0"/>
                <a:cs typeface="Arial" charset="0"/>
              </a:rPr>
              <a:t>, a.s. 2009. ISBN 978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80-247-2854-4</a:t>
            </a:r>
          </a:p>
        </p:txBody>
      </p:sp>
      <p:pic>
        <p:nvPicPr>
          <p:cNvPr id="1638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6389" name="Obdélník 4"/>
          <p:cNvSpPr>
            <a:spLocks noChangeArrowheads="1"/>
          </p:cNvSpPr>
          <p:nvPr/>
        </p:nvSpPr>
        <p:spPr bwMode="auto">
          <a:xfrm>
            <a:off x="2500313" y="1571625"/>
            <a:ext cx="6643687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sz="3200" b="1" dirty="0" smtClean="0"/>
              <a:t>Použitá literatura a zdroje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2500313" y="0"/>
            <a:ext cx="6443662" cy="1143000"/>
          </a:xfrm>
        </p:spPr>
        <p:txBody>
          <a:bodyPr anchor="b"/>
          <a:lstStyle/>
          <a:p>
            <a:pPr algn="r" eaLnBrk="1" hangingPunct="1"/>
            <a:endParaRPr 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457200" indent="-457200" eaLnBrk="1" hangingPunct="1">
              <a:buFont typeface="Arial" charset="0"/>
              <a:buNone/>
            </a:pPr>
            <a:r>
              <a:rPr lang="cs-CZ" sz="2400" b="1" dirty="0" smtClean="0">
                <a:latin typeface="Arial" charset="0"/>
                <a:cs typeface="Arial" charset="0"/>
              </a:rPr>
              <a:t>Obrazové zdroje:</a:t>
            </a:r>
          </a:p>
          <a:p>
            <a:pPr marL="0" indent="0" eaLnBrk="1" hangingPunct="1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1. – 2., </a:t>
            </a:r>
            <a:r>
              <a:rPr lang="cs-CZ" sz="2400" dirty="0">
                <a:latin typeface="Arial" charset="0"/>
                <a:cs typeface="Arial" charset="0"/>
              </a:rPr>
              <a:t>4</a:t>
            </a:r>
            <a:r>
              <a:rPr lang="cs-CZ" sz="2400" dirty="0" smtClean="0">
                <a:latin typeface="Arial" charset="0"/>
                <a:cs typeface="Arial" charset="0"/>
              </a:rPr>
              <a:t>. – </a:t>
            </a:r>
            <a:r>
              <a:rPr lang="cs-CZ" sz="2400" dirty="0">
                <a:latin typeface="Arial" charset="0"/>
                <a:cs typeface="Arial" charset="0"/>
              </a:rPr>
              <a:t>5</a:t>
            </a:r>
            <a:r>
              <a:rPr lang="cs-CZ" sz="2400" dirty="0" smtClean="0">
                <a:latin typeface="Arial" charset="0"/>
                <a:cs typeface="Arial" charset="0"/>
              </a:rPr>
              <a:t>. Microsoft obrázková sada</a:t>
            </a:r>
          </a:p>
          <a:p>
            <a:pPr marL="457200" indent="-457200" eaLnBrk="1" hangingPunct="1">
              <a:buNone/>
            </a:pPr>
            <a:r>
              <a:rPr lang="cs-CZ" sz="2400" dirty="0">
                <a:latin typeface="Arial" charset="0"/>
                <a:cs typeface="Arial" charset="0"/>
              </a:rPr>
              <a:t>3</a:t>
            </a:r>
            <a:r>
              <a:rPr lang="cs-CZ" sz="2400" smtClean="0">
                <a:latin typeface="Arial" charset="0"/>
                <a:cs typeface="Arial" charset="0"/>
              </a:rPr>
              <a:t>. 	</a:t>
            </a:r>
            <a:r>
              <a:rPr lang="cs-CZ" sz="2400" smtClean="0"/>
              <a:t>LUNAR </a:t>
            </a:r>
            <a:r>
              <a:rPr lang="cs-CZ" sz="2400" dirty="0"/>
              <a:t>CAUSTIC. </a:t>
            </a:r>
            <a:r>
              <a:rPr lang="cs-CZ" sz="2400" i="1" dirty="0"/>
              <a:t>Wikimedia</a:t>
            </a:r>
            <a:r>
              <a:rPr lang="cs-CZ" sz="2400" dirty="0"/>
              <a:t>.</a:t>
            </a:r>
            <a:r>
              <a:rPr lang="cs-CZ" sz="2400" i="1" dirty="0"/>
              <a:t>org</a:t>
            </a:r>
            <a:r>
              <a:rPr lang="cs-CZ" sz="2400" dirty="0"/>
              <a:t> [online]. [cit. 9.1.2014</a:t>
            </a:r>
            <a:r>
              <a:rPr lang="cs-CZ" sz="2400" dirty="0" smtClean="0"/>
              <a:t>]. Dostupný </a:t>
            </a:r>
            <a:r>
              <a:rPr lang="cs-CZ" sz="2400" dirty="0"/>
              <a:t>na WWW: https://commons.wikimedia.org/wiki/File:Human_Embryo_-_Approximately_8_weeks_estimated_gestational_age.jpg</a:t>
            </a:r>
            <a:endParaRPr lang="cs-CZ" sz="24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1741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7413" name="Obdélník 4"/>
          <p:cNvSpPr>
            <a:spLocks noChangeArrowheads="1"/>
          </p:cNvSpPr>
          <p:nvPr/>
        </p:nvSpPr>
        <p:spPr bwMode="auto">
          <a:xfrm>
            <a:off x="2500313" y="1571625"/>
            <a:ext cx="6643687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sz="3200" b="1" dirty="0" smtClean="0"/>
              <a:t>Použitá literatura a zdroje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2500313" y="0"/>
            <a:ext cx="6443662" cy="1143000"/>
          </a:xfrm>
        </p:spPr>
        <p:txBody>
          <a:bodyPr anchor="b"/>
          <a:lstStyle/>
          <a:p>
            <a:pPr algn="r" eaLnBrk="1" hangingPunct="1"/>
            <a:endParaRPr 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0" indent="0" algn="ctr">
              <a:buNone/>
              <a:defRPr/>
            </a:pPr>
            <a:r>
              <a:rPr lang="cs-CZ" sz="2400" dirty="0">
                <a:latin typeface="Arial" charset="0"/>
              </a:rPr>
              <a:t>Autor: Bc. Martina Jeřábková</a:t>
            </a:r>
          </a:p>
          <a:p>
            <a:pPr marL="609600" indent="-609600" algn="ctr">
              <a:buNone/>
              <a:defRPr/>
            </a:pPr>
            <a:r>
              <a:rPr lang="cs-CZ" sz="2400" dirty="0">
                <a:latin typeface="Arial" charset="0"/>
              </a:rPr>
              <a:t>Název díla: </a:t>
            </a:r>
            <a:r>
              <a:rPr lang="cs-CZ" sz="2400" smtClean="0">
                <a:latin typeface="Arial" charset="0"/>
              </a:rPr>
              <a:t>Vývojové změny</a:t>
            </a:r>
          </a:p>
          <a:p>
            <a:pPr marL="609600" indent="-609600" algn="ctr">
              <a:buNone/>
              <a:defRPr/>
            </a:pPr>
            <a:r>
              <a:rPr lang="cs-CZ" sz="2400" smtClean="0">
                <a:latin typeface="Arial" charset="0"/>
              </a:rPr>
              <a:t>Datum </a:t>
            </a:r>
            <a:r>
              <a:rPr lang="cs-CZ" sz="2400" dirty="0">
                <a:latin typeface="Arial" charset="0"/>
              </a:rPr>
              <a:t>vzniku: červenec 2013      </a:t>
            </a:r>
          </a:p>
          <a:p>
            <a:pPr marL="609600" indent="-609600" algn="ctr">
              <a:buNone/>
              <a:defRPr/>
            </a:pPr>
            <a:r>
              <a:rPr lang="cs-CZ" sz="2400" dirty="0">
                <a:latin typeface="Arial" charset="0"/>
              </a:rPr>
              <a:t>                                                                                               Materiál je určen pro bezplatné používání pro potřeby výuky na všech typech škol a školských zařízení. Jakékoliv další využití podléhá autorskému právu,  prezentace je autorským dílem.</a:t>
            </a:r>
          </a:p>
          <a:p>
            <a:pPr marL="457200" indent="-457200" eaLnBrk="1" hangingPunct="1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1741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7413" name="Obdélník 4"/>
          <p:cNvSpPr>
            <a:spLocks noChangeArrowheads="1"/>
          </p:cNvSpPr>
          <p:nvPr/>
        </p:nvSpPr>
        <p:spPr bwMode="auto">
          <a:xfrm>
            <a:off x="2500313" y="1571625"/>
            <a:ext cx="664368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/>
              <a:t>Obchodní akademie, Střední odborná škola </a:t>
            </a:r>
            <a:br>
              <a:rPr lang="cs-CZ" b="1"/>
            </a:br>
            <a:r>
              <a:rPr lang="cs-CZ" b="1"/>
              <a:t>a Jazyková škola s právem státní jazykové zkoušky, </a:t>
            </a:r>
            <a:br>
              <a:rPr lang="cs-CZ" b="1"/>
            </a:br>
            <a:r>
              <a:rPr lang="cs-CZ" b="1"/>
              <a:t>Hradec Králové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043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998</TotalTime>
  <Words>971</Words>
  <Application>Microsoft Office PowerPoint</Application>
  <PresentationFormat>Předvádění na obrazovce (4:3)</PresentationFormat>
  <Paragraphs>155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Obchodní akademie, Střední odborná škola  a Jazyková škola s právem státní jazykové zkoušky,  Hradec Králové</vt:lpstr>
      <vt:lpstr>Vývojové, zdravotní  a sociální změny v životě člověka</vt:lpstr>
      <vt:lpstr>Vývojové, zdravotní  a sociální změny v životě člověka</vt:lpstr>
      <vt:lpstr>Vývojové, zdravotní  a sociální změny v životě člověka</vt:lpstr>
      <vt:lpstr>Vývojové, zdravotní  a sociální změny v životě člověka</vt:lpstr>
      <vt:lpstr>Vývojové, zdravotní  a sociální změny v životě člověka</vt:lpstr>
      <vt:lpstr>Vývojové, zdravotní  a sociální změny v životě člověka</vt:lpstr>
      <vt:lpstr>Vývojové, zdravotní  a sociální změny v životě člověka</vt:lpstr>
      <vt:lpstr>Vývojové, zdravotní  a sociální změny v životě člověka</vt:lpstr>
      <vt:lpstr>Vývojové, zdravotní  a sociální změny v životě člověka</vt:lpstr>
      <vt:lpstr>Vývojové, zdravotní  a sociální změny v životě člověka</vt:lpstr>
      <vt:lpstr>Vývojové, zdravotní  a sociální změny v životě člověka</vt:lpstr>
      <vt:lpstr>Vývojové, zdravotní a sociální změny v životě člověka</vt:lpstr>
      <vt:lpstr>Vývojové, zdravotní a sociální změny v životě člověka</vt:lpstr>
      <vt:lpstr>Vývojové, zdravotní  a sociální změny v životě člověka</vt:lpstr>
      <vt:lpstr>Vývojové, zdravotní  a sociální změny v životě člověka</vt:lpstr>
      <vt:lpstr>Vývojové, zdravotní  a sociální změny v životě člověka</vt:lpstr>
      <vt:lpstr>Vývojové, zdravotní  a sociální změny v životě člověka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skola</cp:lastModifiedBy>
  <cp:revision>97</cp:revision>
  <dcterms:created xsi:type="dcterms:W3CDTF">2012-11-30T22:17:21Z</dcterms:created>
  <dcterms:modified xsi:type="dcterms:W3CDTF">2014-05-13T13:03:06Z</dcterms:modified>
</cp:coreProperties>
</file>