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77" r:id="rId6"/>
    <p:sldId id="259" r:id="rId7"/>
    <p:sldId id="264" r:id="rId8"/>
    <p:sldId id="282" r:id="rId9"/>
    <p:sldId id="260" r:id="rId10"/>
    <p:sldId id="266" r:id="rId11"/>
    <p:sldId id="279" r:id="rId12"/>
    <p:sldId id="265" r:id="rId13"/>
    <p:sldId id="272" r:id="rId14"/>
    <p:sldId id="280" r:id="rId15"/>
    <p:sldId id="274" r:id="rId16"/>
    <p:sldId id="28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4" autoAdjust="0"/>
    <p:restoredTop sz="94628" autoAdjust="0"/>
  </p:normalViewPr>
  <p:slideViewPr>
    <p:cSldViewPr>
      <p:cViewPr>
        <p:scale>
          <a:sx n="75" d="100"/>
          <a:sy n="75" d="100"/>
        </p:scale>
        <p:origin x="-948" y="-6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4538629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VY_32_INOVACE_9_PRIMA_PECE_11</a:t>
                      </a: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Slunění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Slunění,  sluneční záření,  druhy záření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Slunění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Slunění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sz="2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ejběžnější a nejvyužívanější světelná procedura.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přiměřené míře podporuje zdraví.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sz="2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adměrné slunění zdraví poškozuje.</a:t>
            </a:r>
          </a:p>
          <a:p>
            <a:pPr marL="0" indent="0" algn="just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sz="2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zařování probíhá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místně nebo celkově.</a:t>
            </a:r>
            <a:endParaRPr lang="cs-CZ" sz="26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600" dirty="0" smtClean="0">
              <a:solidFill>
                <a:prstClr val="black"/>
              </a:solidFill>
              <a:latin typeface="Trebuchet MS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Slunění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Sluneční záření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ělí se na tři složky: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Tx/>
              <a:buChar char="-"/>
              <a:defRPr/>
            </a:pP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iditelné světlo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nfračervené záření - IČ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ltrafialové záření – UV.</a:t>
            </a:r>
          </a:p>
          <a:p>
            <a:pPr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</a:pPr>
            <a:endParaRPr lang="cs-CZ" sz="26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026" name="Picture 2" descr="C:\Users\Mates\AppData\Local\Microsoft\Windows\Temporary Internet Files\Content.IE5\XSZ3POGD\MP9004010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429000"/>
            <a:ext cx="3384376" cy="22553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5292080" y="5733257"/>
            <a:ext cx="36894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č</a:t>
            </a:r>
            <a:r>
              <a:rPr lang="cs-CZ" sz="1400" dirty="0" smtClean="0"/>
              <a:t>. 1 – Sluneční záření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Slunění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332412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Viditelné světlo</a:t>
            </a:r>
          </a:p>
          <a:p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 organismu přijímáno kůží a oční sítnicí                             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umožňuje vidění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uměle připravené – žárovka, zářivka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tato část elektromagnetického spektra se</a:t>
            </a:r>
          </a:p>
          <a:p>
            <a:pPr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   také označuje jako </a:t>
            </a: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světelné spektrum.</a:t>
            </a:r>
            <a:endParaRPr lang="cs-CZ" sz="2600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2052" name="Picture 4" descr="C:\Users\Mates\AppData\Local\Microsoft\Windows\Temporary Internet Files\Content.IE5\XSZ3POGD\MP9003860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501008"/>
            <a:ext cx="1697332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6444208" y="5949280"/>
            <a:ext cx="38015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2 – Umělé osvětlení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Slunění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Infračervené záření - IČ</a:t>
            </a:r>
          </a:p>
          <a:p>
            <a:pPr marL="0" indent="0"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epelná složka slunečního záření - ohřívá kůži, malá část proniká do podkoží - podporuje tvorbu podkožního tuku.</a:t>
            </a:r>
          </a:p>
          <a:p>
            <a:pPr marL="0" indent="0"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atří do </a:t>
            </a:r>
            <a:r>
              <a:rPr lang="cs-CZ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teploléčby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droje IČ záření:</a:t>
            </a:r>
          </a:p>
          <a:p>
            <a:pPr lvl="1"/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přirozené (Slunce)</a:t>
            </a:r>
          </a:p>
          <a:p>
            <a:pPr lvl="1"/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umělé – </a:t>
            </a:r>
            <a:r>
              <a:rPr lang="cs-CZ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infra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-zářiče (Solux, Horské slunce).</a:t>
            </a:r>
          </a:p>
          <a:p>
            <a:pPr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</a:pPr>
            <a:endParaRPr lang="cs-CZ" sz="26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Slunění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Infračervené záření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činky:</a:t>
            </a:r>
            <a:endParaRPr lang="pl-PL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673100" lvl="1" indent="-27305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eritrem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zčervenání</a:t>
            </a:r>
            <a:endParaRPr lang="pt-BR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673100" lvl="1" indent="-27305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prohřátí kůže – při vyšších stupních než  43 °C bolest</a:t>
            </a:r>
          </a:p>
          <a:p>
            <a:pPr marL="673100" lvl="1" indent="-27305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vazodilatace – rozšíření krevních cév</a:t>
            </a:r>
          </a:p>
          <a:p>
            <a:pPr marL="673100" lvl="1" indent="-27305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analgetický – tlumí bolest</a:t>
            </a:r>
          </a:p>
          <a:p>
            <a:pPr marL="673100" lvl="1" indent="-27305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pocení.</a:t>
            </a:r>
          </a:p>
          <a:p>
            <a:pPr marL="273050" indent="-27305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endParaRPr lang="cs-CZ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Slunění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36912"/>
            <a:ext cx="8229600" cy="3816350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Infračervené záření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anose="020B0604020202020204" pitchFamily="34" charset="0"/>
                <a:cs typeface="Arial" pitchFamily="34" charset="0"/>
              </a:rPr>
              <a:t>Indikace: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anose="020B0604020202020204" pitchFamily="34" charset="0"/>
                <a:cs typeface="Arial" pitchFamily="34" charset="0"/>
              </a:rPr>
              <a:t>při bolestivých stavech (př. po vytržení zubů),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anose="020B0604020202020204" pitchFamily="34" charset="0"/>
                <a:cs typeface="Arial" pitchFamily="34" charset="0"/>
              </a:rPr>
              <a:t>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artróz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záněty šlach, nervů,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DNA – z nezdravé výživy, usazování kyseliny močové v kloubech.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Slunění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Infračervené záření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Kontraindikace: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horečnaté stavy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vysoký TK (140/90)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sklerotické změny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plicní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tuberkulóza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stavy po ozáření rentgenem.</a:t>
            </a:r>
          </a:p>
        </p:txBody>
      </p:sp>
    </p:spTree>
    <p:extLst>
      <p:ext uri="{BB962C8B-B14F-4D97-AF65-F5344CB8AC3E}">
        <p14:creationId xmlns:p14="http://schemas.microsoft.com/office/powerpoint/2010/main" xmlns="" val="229997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Slunění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Ultrafialové záření - UV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nemá účinky tepelné 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začíná hranicí vnímavosti oka na fialovou barvu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druhé straně hraničí s rentgenovým zářením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účinky větší než u IČ záření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dochází k fotochemickým dějům v kůži a k vstřebávání vzniklých produktů.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Slunění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78571"/>
            <a:ext cx="8229600" cy="381635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Ultrafialové záření</a:t>
            </a: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Účinky:</a:t>
            </a:r>
          </a:p>
          <a:p>
            <a:pPr marL="400050" lvl="1" indent="0" eaLnBrk="1" hangingPunct="1">
              <a:buFont typeface="Arial" pitchFamily="34" charset="0"/>
              <a:buChar char="•"/>
            </a:pP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pigmentace</a:t>
            </a:r>
          </a:p>
          <a:p>
            <a:pPr marL="400050" lvl="1" indent="0"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tvorba vitamínu D</a:t>
            </a:r>
          </a:p>
          <a:p>
            <a:pPr marL="400050" lvl="1" indent="0"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baktericidní účinek</a:t>
            </a:r>
          </a:p>
          <a:p>
            <a:pPr marL="400050" lvl="1" indent="0" eaLnBrk="1" hangingPunct="1">
              <a:buFont typeface="Arial" pitchFamily="34" charset="0"/>
              <a:buChar char="•"/>
            </a:pPr>
            <a:r>
              <a:rPr lang="cs-CZ" sz="26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dráždivý účinek.</a:t>
            </a:r>
          </a:p>
          <a:p>
            <a:pPr marL="400050" lvl="1" indent="0" eaLnBrk="1" hangingPunct="1">
              <a:buFont typeface="Arial" pitchFamily="34" charset="0"/>
              <a:buChar char="•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6381328"/>
            <a:ext cx="18473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Slunění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Ultrafialové záření</a:t>
            </a: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Účinky:</a:t>
            </a:r>
          </a:p>
          <a:p>
            <a:pPr marL="400050" lvl="1" indent="0" eaLnBrk="1" hangingPunct="1">
              <a:buFont typeface="Arial" pitchFamily="34" charset="0"/>
              <a:buChar char="•"/>
            </a:pP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hojení ran</a:t>
            </a:r>
          </a:p>
          <a:p>
            <a:pPr marL="400050" lvl="1" indent="0"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lehké snížení krevního cukru</a:t>
            </a:r>
            <a:endParaRPr lang="cs-CZ" sz="2600" kern="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buFont typeface="Arial" pitchFamily="34" charset="0"/>
              <a:buChar char="•"/>
            </a:pPr>
            <a:r>
              <a:rPr lang="cs-CZ" sz="26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povzbudivý účinek psychický</a:t>
            </a:r>
          </a:p>
          <a:p>
            <a:pPr marL="400050" lvl="1" indent="0" eaLnBrk="1" hangingPunct="1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Negativní účinky - negativně působí na oční sítnici, karcinogenní.</a:t>
            </a:r>
          </a:p>
          <a:p>
            <a:pPr marL="400050" lvl="1" indent="0" eaLnBrk="1" hangingPunct="1">
              <a:buFont typeface="Arial" pitchFamily="34" charset="0"/>
              <a:buChar char="•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6381328"/>
            <a:ext cx="18473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Slunění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107504" y="2636912"/>
            <a:ext cx="8579296" cy="4104456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Vyjmenujte tři složky slunečního záření.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viditelné světlo, UV záření, IČ záření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Vysvětlete pojmy </a:t>
            </a:r>
            <a:r>
              <a:rPr lang="cs-CZ" sz="2600" i="1" dirty="0" err="1" smtClean="0">
                <a:latin typeface="Arial" charset="0"/>
                <a:cs typeface="Arial" charset="0"/>
              </a:rPr>
              <a:t>eritrem</a:t>
            </a:r>
            <a:r>
              <a:rPr lang="cs-CZ" sz="2600" i="1" dirty="0" smtClean="0">
                <a:latin typeface="Arial" charset="0"/>
                <a:cs typeface="Arial" charset="0"/>
              </a:rPr>
              <a:t> a </a:t>
            </a:r>
            <a:r>
              <a:rPr lang="cs-CZ" sz="2600" i="1" dirty="0" err="1" smtClean="0">
                <a:latin typeface="Arial" charset="0"/>
                <a:cs typeface="Arial" charset="0"/>
              </a:rPr>
              <a:t>vazodilatace</a:t>
            </a:r>
            <a:r>
              <a:rPr lang="cs-CZ" sz="2600" i="1" dirty="0" smtClean="0">
                <a:latin typeface="Arial" charset="0"/>
                <a:cs typeface="Arial" charset="0"/>
              </a:rPr>
              <a:t>.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i="1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eritrem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= zčervenání, </a:t>
            </a:r>
            <a:r>
              <a:rPr lang="cs-CZ" sz="2600" i="1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vazodilatace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= rozšíření krevních cév 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Jaké jsou pozitivní účinky UV záření?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hojení ran, lehké snížení krevního cukru, povzbudivý účinek psychický</a:t>
            </a:r>
          </a:p>
          <a:p>
            <a:pPr marL="457200" indent="-457200" eaLnBrk="1" hangingPunct="1"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Slunění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Spojte výrazy, které k sobě patří.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Viditelné světlo  			pigmentace       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UV záření				</a:t>
            </a:r>
            <a:r>
              <a:rPr lang="cs-CZ" sz="2600" i="1" dirty="0" err="1" smtClean="0">
                <a:latin typeface="Arial" charset="0"/>
                <a:cs typeface="Arial" charset="0"/>
              </a:rPr>
              <a:t>eritrem</a:t>
            </a:r>
            <a:endParaRPr lang="cs-CZ" sz="26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IČ záření				nemá tepelné účinky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UV záření				umožňuje vidění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1032" name="Picture 8" descr="C:\Users\Mates\AppData\Local\Microsoft\Windows\Temporary Internet Files\Content.IE5\TMT9U3OI\MC9004419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653136"/>
            <a:ext cx="1520825" cy="1797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Slunění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Řešení.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6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Viditelné světlo  			pigmentace       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UV záření				</a:t>
            </a:r>
            <a:r>
              <a:rPr lang="cs-CZ" sz="2600" i="1" dirty="0" err="1" smtClean="0">
                <a:latin typeface="Arial" charset="0"/>
                <a:cs typeface="Arial" charset="0"/>
              </a:rPr>
              <a:t>eritrem</a:t>
            </a:r>
            <a:endParaRPr lang="cs-CZ" sz="26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IČ záření				nemá tepelné účinky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UV záření				umožňuje vidění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2051720" y="4997276"/>
            <a:ext cx="302433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1797844" y="4971156"/>
            <a:ext cx="324036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2051720" y="4474976"/>
            <a:ext cx="2952328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339752" y="4725144"/>
            <a:ext cx="259228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Users\Mates\AppData\Local\Microsoft\Windows\Temporary Internet Files\Content.IE5\SQQSJE16\MC9004419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780928"/>
            <a:ext cx="2160240" cy="13932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Použitá literatura: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ROZSYPALOVÁ, M., HALADOVÁ, E., ŠAFRÁNKOVÁ, A.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i="1" dirty="0" smtClean="0">
                <a:latin typeface="Arial" charset="0"/>
                <a:cs typeface="Arial" charset="0"/>
              </a:rPr>
              <a:t>Ošetřovatelství II.  </a:t>
            </a:r>
            <a:r>
              <a:rPr lang="cs-CZ" sz="2000" dirty="0" smtClean="0">
                <a:latin typeface="Arial" charset="0"/>
                <a:cs typeface="Arial" charset="0"/>
              </a:rPr>
              <a:t>Praha: </a:t>
            </a:r>
            <a:r>
              <a:rPr lang="cs-CZ" sz="20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000" dirty="0" smtClean="0">
                <a:latin typeface="Arial" charset="0"/>
                <a:cs typeface="Arial" charset="0"/>
              </a:rPr>
              <a:t>. 2002. ISBN 80-86073-97-1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0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HŮSKOVÁ, J., KAŠNÁ, P. </a:t>
            </a:r>
            <a:r>
              <a:rPr lang="cs-CZ" sz="2000" i="1" dirty="0" smtClean="0">
                <a:latin typeface="Arial" charset="0"/>
                <a:cs typeface="Arial" charset="0"/>
              </a:rPr>
              <a:t>Ošetřovatelství - ošetřovatelské postupy pro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i="1" dirty="0" smtClean="0">
                <a:latin typeface="Arial" charset="0"/>
                <a:cs typeface="Arial" charset="0"/>
              </a:rPr>
              <a:t>zdravotnické asistenty, pracovní sešit II/2.díl. </a:t>
            </a:r>
            <a:r>
              <a:rPr lang="cs-CZ" sz="2000" dirty="0" smtClean="0">
                <a:latin typeface="Arial" charset="0"/>
                <a:cs typeface="Arial" charset="0"/>
              </a:rPr>
              <a:t>Praha: </a:t>
            </a:r>
            <a:r>
              <a:rPr lang="cs-CZ" sz="2000" dirty="0" err="1" smtClean="0">
                <a:latin typeface="Arial" charset="0"/>
                <a:cs typeface="Arial" charset="0"/>
              </a:rPr>
              <a:t>Grada</a:t>
            </a:r>
            <a:r>
              <a:rPr lang="cs-CZ" sz="2000" dirty="0" smtClean="0">
                <a:latin typeface="Arial" charset="0"/>
                <a:cs typeface="Arial" charset="0"/>
              </a:rPr>
              <a:t> </a:t>
            </a:r>
            <a:r>
              <a:rPr lang="cs-CZ" sz="2000" dirty="0" err="1" smtClean="0">
                <a:latin typeface="Arial" charset="0"/>
                <a:cs typeface="Arial" charset="0"/>
              </a:rPr>
              <a:t>Publishink</a:t>
            </a:r>
            <a:r>
              <a:rPr lang="cs-CZ" sz="2000" dirty="0" smtClean="0">
                <a:latin typeface="Arial" charset="0"/>
                <a:cs typeface="Arial" charset="0"/>
              </a:rPr>
              <a:t>,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a.s. 2009. ISBN 978-80-247-2854-4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1. – 2. Microsoft obrázková </a:t>
            </a:r>
            <a:r>
              <a:rPr lang="cs-CZ" sz="2000" dirty="0" smtClean="0">
                <a:latin typeface="Arial" charset="0"/>
                <a:cs typeface="Arial" charset="0"/>
              </a:rPr>
              <a:t>sada – www.office.</a:t>
            </a:r>
            <a:r>
              <a:rPr lang="cs-CZ" sz="2000" dirty="0" err="1" smtClean="0">
                <a:latin typeface="Arial" charset="0"/>
                <a:cs typeface="Arial" charset="0"/>
              </a:rPr>
              <a:t>microsoft.com</a:t>
            </a:r>
            <a:endParaRPr lang="cs-CZ" sz="20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 literatura a zdroje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Název díla: </a:t>
            </a:r>
            <a:r>
              <a:rPr lang="cs-CZ" sz="2600" dirty="0" smtClean="0">
                <a:latin typeface="Arial" charset="0"/>
              </a:rPr>
              <a:t>Slunění</a:t>
            </a:r>
          </a:p>
          <a:p>
            <a:pPr marL="609600" indent="-609600" algn="ctr">
              <a:buNone/>
              <a:defRPr/>
            </a:pPr>
            <a:r>
              <a:rPr lang="cs-CZ" sz="2600" dirty="0" smtClean="0">
                <a:latin typeface="Arial" charset="0"/>
              </a:rPr>
              <a:t>Datum </a:t>
            </a:r>
            <a:r>
              <a:rPr lang="cs-CZ" sz="2600" dirty="0">
                <a:latin typeface="Arial" charset="0"/>
              </a:rPr>
              <a:t>vzniku: červenec 2013      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b="1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8976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874</TotalTime>
  <Words>503</Words>
  <Application>Microsoft Office PowerPoint</Application>
  <PresentationFormat>Předvádění na obrazovce (4:3)</PresentationFormat>
  <Paragraphs>130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Obchodní akademie, Střední odborná škola  a Jazyková škola s právem státní jazykové zkoušky,  Hradec Králové</vt:lpstr>
      <vt:lpstr>Slunění</vt:lpstr>
      <vt:lpstr>Slunění</vt:lpstr>
      <vt:lpstr>Slunění</vt:lpstr>
      <vt:lpstr>Slunění</vt:lpstr>
      <vt:lpstr>Slunění</vt:lpstr>
      <vt:lpstr>Slunění</vt:lpstr>
      <vt:lpstr>Slunění</vt:lpstr>
      <vt:lpstr>Slunění</vt:lpstr>
      <vt:lpstr>Slunění</vt:lpstr>
      <vt:lpstr>Slunění</vt:lpstr>
      <vt:lpstr>Slunění</vt:lpstr>
      <vt:lpstr>Slunění</vt:lpstr>
      <vt:lpstr>Slunění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85</cp:revision>
  <dcterms:created xsi:type="dcterms:W3CDTF">2012-11-30T22:17:21Z</dcterms:created>
  <dcterms:modified xsi:type="dcterms:W3CDTF">2014-07-14T11:39:41Z</dcterms:modified>
</cp:coreProperties>
</file>