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7" r:id="rId4"/>
    <p:sldId id="268" r:id="rId5"/>
    <p:sldId id="277" r:id="rId6"/>
    <p:sldId id="259" r:id="rId7"/>
    <p:sldId id="264" r:id="rId8"/>
    <p:sldId id="260" r:id="rId9"/>
    <p:sldId id="266" r:id="rId10"/>
    <p:sldId id="265" r:id="rId11"/>
    <p:sldId id="272" r:id="rId12"/>
    <p:sldId id="278" r:id="rId13"/>
    <p:sldId id="274" r:id="rId14"/>
    <p:sldId id="275" r:id="rId15"/>
    <p:sldId id="279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12" autoAdjust="0"/>
    <p:restoredTop sz="94628" autoAdjust="0"/>
  </p:normalViewPr>
  <p:slideViewPr>
    <p:cSldViewPr>
      <p:cViewPr>
        <p:scale>
          <a:sx n="75" d="100"/>
          <a:sy n="75" d="100"/>
        </p:scale>
        <p:origin x="-1470" y="-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FB0CEC-B8A4-4848-8498-BC61E8456014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C3B7A3-9FBE-4FE8-AABC-2E40DF4829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093FB-7C1E-4610-8481-92BB5C329EB2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149C4-66E7-4047-90E8-43E1C5D622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9CCBDC-3152-47AE-854E-9D4C7F44CBDE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31537-6937-4B19-AEBC-4324FEC722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2E0429-7DF9-4713-96ED-BBAEBC5D3B18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884BC-DF29-4BBE-83BE-FBB74E57AD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CE556-3B40-4E08-A20D-4CC040DEF0AD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D07D9-44DD-4C73-AC10-7FB9144AFC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4FEEA8-CFF4-4760-B365-3C7B3FA13836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452B4F-2732-4E47-A018-9C8A4F1987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BFC219-CABD-4B9D-9588-595EA5D1A4A0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1DE0C6-B4E5-4CC9-84FE-49854C102B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91E3E6-343D-470E-BF4A-7FC502604038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008FB-3CBD-45CC-B420-F06B2A3FB8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D95B76-6A7E-4676-8AAB-10CD846593AC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7FE5A7-AF28-47D8-89E5-306223BF62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61717D-AA15-4B96-B135-6207E06A6B55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2A9DA2-5766-497B-A7B9-CC55380009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F6CF8F-B764-49F7-8DF2-0DA8A4BC7C53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DA9E6E-2046-4D7C-AFEF-61B030ECD8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85B893-390F-4160-BD53-A361CAA472C5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E3C96F4-54A2-4D94-A796-4D6BADB6A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2026839"/>
              </p:ext>
            </p:extLst>
          </p:nvPr>
        </p:nvGraphicFramePr>
        <p:xfrm>
          <a:off x="250825" y="2781300"/>
          <a:ext cx="8569325" cy="38905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Bc.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Martina Jeřábková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VY_32_INOVACE_9_PRIMA_PECE_12</a:t>
                      </a:r>
                      <a:endParaRPr lang="cs-CZ" sz="1800" b="1" i="0" u="none" strike="noStrike" dirty="0" smtClean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 fontAlgn="b"/>
                      <a:r>
                        <a:rPr lang="cs-CZ" sz="1800" b="1" i="0" u="none" strike="noStrike" baseline="0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Plavání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Přímá </a:t>
                      </a: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péče a osobní asistence</a:t>
                      </a: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činnost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červenec 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Plavání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 plavecké způsoby,  účinky plavání,  teplota vody, tlak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 opakování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Plavání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Plavání</a:t>
            </a:r>
          </a:p>
          <a:p>
            <a:pPr marL="0" indent="0" algn="just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Horizontální pohyb v tekutém prostředí.</a:t>
            </a:r>
          </a:p>
          <a:p>
            <a:pPr marL="0" indent="0" algn="just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Nejmenší úrazové riziko při sportu .</a:t>
            </a:r>
          </a:p>
          <a:p>
            <a:pPr marL="0" indent="0" algn="just" eaLnBrk="1" hangingPunct="1">
              <a:spcBef>
                <a:spcPts val="600"/>
              </a:spcBef>
              <a:buClr>
                <a:srgbClr val="B13F9A"/>
              </a:buClr>
              <a:buSzPct val="73000"/>
              <a:buFontTx/>
              <a:buChar char="-"/>
              <a:defRPr/>
            </a:pPr>
            <a:endParaRPr lang="cs-CZ" sz="26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buFont typeface="Arial" pitchFamily="34" charset="0"/>
              <a:buChar char="•"/>
            </a:pPr>
            <a:r>
              <a:rPr lang="cs-CZ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Statické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 (leh na vodě).</a:t>
            </a:r>
            <a:endParaRPr lang="cs-CZ" sz="2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buFont typeface="Arial" pitchFamily="34" charset="0"/>
              <a:buChar char="•"/>
            </a:pPr>
            <a:r>
              <a:rPr lang="cs-CZ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Dynamické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 (pohyb v před) – možno využít i jako odporové cvičení – plavání se zátěží, proti proudu.</a:t>
            </a:r>
            <a:endParaRPr lang="cs-CZ" sz="2600" b="1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endParaRPr lang="cs-CZ" sz="2600" dirty="0" smtClean="0">
              <a:solidFill>
                <a:prstClr val="black"/>
              </a:solidFill>
              <a:latin typeface="Trebuchet MS"/>
            </a:endParaRPr>
          </a:p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Plavání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507288" cy="3816350"/>
          </a:xfrm>
        </p:spPr>
        <p:txBody>
          <a:bodyPr/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Plavecké způsoby</a:t>
            </a:r>
          </a:p>
          <a:p>
            <a:pPr lvl="1" eaLnBrk="1" hangingPunct="1">
              <a:buFont typeface="Arial" pitchFamily="34" charset="0"/>
              <a:buChar char="•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Z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nak</a:t>
            </a:r>
          </a:p>
          <a:p>
            <a:pPr lvl="1" eaLnBrk="1" hangingPunct="1">
              <a:buFont typeface="Arial" pitchFamily="34" charset="0"/>
              <a:buChar char="•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rsa</a:t>
            </a:r>
          </a:p>
          <a:p>
            <a:pPr lvl="2" eaLnBrk="1" hangingPunct="1">
              <a:buFont typeface="Wingdings" pitchFamily="2" charset="2"/>
              <a:buChar char="ü"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nejzdravější se správným dýcháním</a:t>
            </a:r>
          </a:p>
          <a:p>
            <a:pPr lvl="1" eaLnBrk="1" hangingPunct="1">
              <a:buFont typeface="Arial" pitchFamily="34" charset="0"/>
              <a:buChar char="•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K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raul</a:t>
            </a:r>
          </a:p>
          <a:p>
            <a:pPr lvl="1" eaLnBrk="1" hangingPunct="1">
              <a:buFont typeface="Arial" pitchFamily="34" charset="0"/>
              <a:buChar char="•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otýlek (delfín)</a:t>
            </a:r>
          </a:p>
          <a:p>
            <a:pPr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</a:pPr>
            <a:endParaRPr lang="cs-CZ" sz="2600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4100" name="Picture 4" descr="C:\Users\Mates\AppData\Local\Microsoft\Windows\Temporary Internet Files\Content.IE5\XSZ3POGD\MP90040677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4797152"/>
            <a:ext cx="2664296" cy="177550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Obdélník 4"/>
          <p:cNvSpPr/>
          <p:nvPr/>
        </p:nvSpPr>
        <p:spPr>
          <a:xfrm>
            <a:off x="7308304" y="5949280"/>
            <a:ext cx="194421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Obr. č. 1</a:t>
            </a:r>
            <a:r>
              <a:rPr lang="cs-CZ" sz="1400" dirty="0"/>
              <a:t> </a:t>
            </a:r>
            <a:r>
              <a:rPr lang="cs-CZ" sz="1400" dirty="0" smtClean="0"/>
              <a:t>- Motýlek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Plavání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Účinky plavání</a:t>
            </a:r>
          </a:p>
          <a:p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otužování                             </a:t>
            </a:r>
          </a:p>
          <a:p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pozitivně ovlivňuje srdečně cévní systém</a:t>
            </a:r>
          </a:p>
          <a:p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zlepšuje prokrvení, uvolnění a růst svalů</a:t>
            </a:r>
          </a:p>
          <a:p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zlepšuje peristaltiku střev</a:t>
            </a:r>
          </a:p>
          <a:p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zvyšuje a udržuje kloubní pohyblivost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odstraňuje nedostatky VDT.</a:t>
            </a:r>
          </a:p>
          <a:p>
            <a:pPr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</a:pPr>
            <a:endParaRPr lang="cs-CZ" sz="2600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Plavání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Účinky plavání</a:t>
            </a:r>
          </a:p>
          <a:p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zvyšuje chuť k jídlu                             </a:t>
            </a:r>
          </a:p>
          <a:p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podporuje tvorbu podkožního tuku</a:t>
            </a:r>
          </a:p>
          <a:p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prohlubuje spánek</a:t>
            </a:r>
          </a:p>
          <a:p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zvyšuje energický výdej</a:t>
            </a:r>
          </a:p>
          <a:p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zlepšuje psychický stav.</a:t>
            </a:r>
          </a:p>
          <a:p>
            <a:pPr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</a:pPr>
            <a:endParaRPr lang="cs-CZ" sz="2600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Plavání</a:t>
            </a:r>
            <a:endParaRPr lang="cs-CZ" sz="32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Teplota vody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ejvhodnější pro plavání 24-25 °C</a:t>
            </a: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 pro skoky do vody 25-26 °C.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ndiferentní teplota - teplota lidského těla </a:t>
            </a:r>
            <a:r>
              <a:rPr lang="cs-CZ" sz="2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nepociťujeme ani chlad ani teplo = 36-37 °C.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eplá voda do </a:t>
            </a:r>
            <a:r>
              <a:rPr lang="pt-BR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39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t-BR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°C, 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horká nad</a:t>
            </a:r>
            <a:r>
              <a:rPr lang="pt-BR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39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t-BR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°C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</a:t>
            </a:r>
            <a:endParaRPr lang="pt-BR" sz="2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hladná voda prohlubuje dýchání, zrychluje metabolismus, prohlubuje tvorbu tukové vrstvy.</a:t>
            </a:r>
          </a:p>
          <a:p>
            <a:pPr marL="273050" indent="-273050" eaLnBrk="1" hangingPunct="1">
              <a:spcBef>
                <a:spcPts val="600"/>
              </a:spcBef>
              <a:buSzPct val="100000"/>
              <a:buFont typeface="Arial" pitchFamily="34" charset="0"/>
              <a:buChar char="•"/>
              <a:defRPr/>
            </a:pPr>
            <a:endParaRPr lang="cs-CZ" sz="28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273050" indent="-273050" eaLnBrk="1" hangingPunct="1">
              <a:spcBef>
                <a:spcPts val="600"/>
              </a:spcBef>
              <a:buSzPct val="100000"/>
              <a:buFont typeface="Arial" pitchFamily="34" charset="0"/>
              <a:buChar char="•"/>
              <a:defRPr/>
            </a:pPr>
            <a:endParaRPr lang="cs-CZ" sz="2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Plavání</a:t>
            </a:r>
            <a:endParaRPr lang="cs-CZ" sz="32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Hydrostatický tlak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lak vody se zvyšuje se vzrůstající hloubkou.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vyšuje krevní tlak, u klientů s vysokým TK se nedoporučují skoky do vody, potápění.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ravidelné plavání - udržení pružnosti plicní tkáně a pohyblivosti hrudního koše.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e vrstvičce těsně nad vodou je nejčistší vzduch -  vhodné pro alergiky, astmatiky.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Plavání</a:t>
            </a:r>
            <a:endParaRPr lang="cs-CZ" sz="32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Hydrodynamický vztlak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odle Archimédova zákona je organismus nadlehčován až o </a:t>
            </a:r>
            <a:r>
              <a:rPr lang="cs-CZ" sz="2600" baseline="30000" dirty="0" smtClean="0">
                <a:latin typeface="Arial" pitchFamily="34" charset="0"/>
                <a:cs typeface="Arial" pitchFamily="34" charset="0"/>
              </a:rPr>
              <a:t>9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2600" baseline="-25000" dirty="0" smtClean="0">
                <a:latin typeface="Arial" pitchFamily="34" charset="0"/>
                <a:cs typeface="Arial" pitchFamily="34" charset="0"/>
              </a:rPr>
              <a:t>10 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% hmotnosti - zabraňuje pohyb ve vodě nadměrnému zatížení kloubů, násilnému pohybu v kloubech.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ožnost pohybu pro klienty, kteří nesmí plně zatěžovat klouby (chůze s odlehčením - příjemný pocit uvolnění, lehkosti, odbourává strach před pádem).</a:t>
            </a:r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Plavání</a:t>
            </a:r>
            <a:endParaRPr lang="cs-CZ" sz="32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5" y="2740471"/>
            <a:ext cx="8500823" cy="3948634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Organizace plavání</a:t>
            </a:r>
          </a:p>
          <a:p>
            <a:pPr marL="0" indent="0" eaLnBrk="1" hangingPunct="1">
              <a:buFont typeface="Arial" pitchFamily="34" charset="0"/>
              <a:buChar char="•"/>
            </a:pPr>
            <a:r>
              <a:rPr lang="cs-CZ" sz="2400" dirty="0" smtClean="0">
                <a:latin typeface="Arial" charset="0"/>
                <a:cs typeface="Arial" charset="0"/>
              </a:rPr>
              <a:t> </a:t>
            </a:r>
            <a:r>
              <a:rPr lang="cs-CZ" sz="2600" dirty="0" smtClean="0">
                <a:latin typeface="Arial" charset="0"/>
                <a:cs typeface="Arial" charset="0"/>
              </a:rPr>
              <a:t>Hygienická očista</a:t>
            </a:r>
          </a:p>
          <a:p>
            <a:pPr marL="0" indent="0" eaLnBrk="1" hangingPunct="1">
              <a:buFont typeface="Arial" pitchFamily="34" charset="0"/>
              <a:buChar char="•"/>
            </a:pPr>
            <a:r>
              <a:rPr lang="cs-CZ" sz="2600" dirty="0" smtClean="0">
                <a:latin typeface="Arial" charset="0"/>
                <a:cs typeface="Arial" charset="0"/>
              </a:rPr>
              <a:t> Příprava na suchu</a:t>
            </a:r>
          </a:p>
          <a:p>
            <a:pPr marL="0" indent="0" eaLnBrk="1" hangingPunct="1">
              <a:buFont typeface="Arial" pitchFamily="34" charset="0"/>
              <a:buChar char="•"/>
            </a:pPr>
            <a:r>
              <a:rPr lang="cs-CZ" sz="2600" dirty="0" smtClean="0">
                <a:latin typeface="Arial" charset="0"/>
                <a:cs typeface="Arial" charset="0"/>
              </a:rPr>
              <a:t> Organizované plavání nebo cvičení ve vodě</a:t>
            </a:r>
          </a:p>
          <a:p>
            <a:pPr marL="0" indent="0" eaLnBrk="1" hangingPunct="1">
              <a:buFont typeface="Arial" pitchFamily="34" charset="0"/>
              <a:buChar char="•"/>
            </a:pPr>
            <a:r>
              <a:rPr lang="cs-CZ" sz="2600" dirty="0" smtClean="0">
                <a:latin typeface="Arial" charset="0"/>
                <a:cs typeface="Arial" charset="0"/>
              </a:rPr>
              <a:t> Volné plavání, hry</a:t>
            </a:r>
          </a:p>
          <a:p>
            <a:pPr marL="0" indent="0" eaLnBrk="1" hangingPunct="1">
              <a:buFont typeface="Arial" pitchFamily="34" charset="0"/>
              <a:buChar char="•"/>
            </a:pPr>
            <a:r>
              <a:rPr lang="cs-CZ" sz="2600" dirty="0" smtClean="0">
                <a:latin typeface="Arial" charset="0"/>
                <a:cs typeface="Arial" charset="0"/>
              </a:rPr>
              <a:t> Chladná sprcha ( otužování).</a:t>
            </a:r>
          </a:p>
          <a:p>
            <a:pPr marL="0" indent="0" eaLnBrk="1" hangingPunct="1">
              <a:buFont typeface="Arial" pitchFamily="34" charset="0"/>
              <a:buChar char="•"/>
            </a:pPr>
            <a:endParaRPr lang="cs-CZ" sz="2400" b="1" dirty="0" smtClean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endParaRPr lang="cs-CZ" sz="2400" b="1" dirty="0" smtClean="0">
              <a:solidFill>
                <a:srgbClr val="00B0F0"/>
              </a:solidFill>
              <a:latin typeface="Arial" charset="0"/>
              <a:cs typeface="Arial" charset="0"/>
            </a:endParaRPr>
          </a:p>
        </p:txBody>
      </p:sp>
      <p:pic>
        <p:nvPicPr>
          <p:cNvPr id="10252" name="Picture 12" descr="C:\Users\Mates\AppData\Local\Microsoft\Windows\Temporary Internet Files\Content.IE5\TMT9U3OI\MP90040896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4869160"/>
            <a:ext cx="2304256" cy="15373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Obdélník 13"/>
          <p:cNvSpPr/>
          <p:nvPr/>
        </p:nvSpPr>
        <p:spPr>
          <a:xfrm>
            <a:off x="6732240" y="6381328"/>
            <a:ext cx="216411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Obr. č. 2</a:t>
            </a:r>
            <a:r>
              <a:rPr lang="cs-CZ" sz="1400" dirty="0"/>
              <a:t> </a:t>
            </a:r>
            <a:r>
              <a:rPr lang="cs-CZ" sz="1400" dirty="0" smtClean="0"/>
              <a:t>– Dítě v bazéně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en-US" sz="3200" b="1" dirty="0" err="1" smtClean="0">
                <a:solidFill>
                  <a:srgbClr val="000000"/>
                </a:solidFill>
                <a:latin typeface="Arial" charset="0"/>
                <a:cs typeface="Arial" charset="0"/>
              </a:rPr>
              <a:t>Plav</a:t>
            </a:r>
            <a:r>
              <a:rPr lang="cs-CZ" sz="3200" b="1" dirty="0" err="1" smtClean="0">
                <a:solidFill>
                  <a:srgbClr val="000000"/>
                </a:solidFill>
                <a:latin typeface="Arial" charset="0"/>
                <a:cs typeface="Arial" charset="0"/>
              </a:rPr>
              <a:t>ání</a:t>
            </a:r>
            <a:endParaRPr lang="cs-CZ" sz="3200" b="1" dirty="0" smtClean="0">
              <a:latin typeface="Arial" charset="0"/>
              <a:cs typeface="Arial" charset="0"/>
            </a:endParaRP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251520" y="2636912"/>
            <a:ext cx="8435280" cy="4221088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  <a:endParaRPr lang="cs-CZ" sz="16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AutoNum type="arabicPeriod"/>
              <a:defRPr/>
            </a:pPr>
            <a:r>
              <a:rPr lang="cs-CZ" sz="2400" i="1" dirty="0" smtClean="0">
                <a:latin typeface="Arial" charset="0"/>
                <a:cs typeface="Arial" charset="0"/>
              </a:rPr>
              <a:t>Vyjmenujte alespoň tři pozitivní účinky plavání.</a:t>
            </a: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  <a:defRPr/>
            </a:pPr>
            <a:r>
              <a:rPr lang="cs-CZ" sz="2400" i="1" dirty="0" smtClean="0">
                <a:latin typeface="Arial" charset="0"/>
                <a:cs typeface="Arial" charset="0"/>
              </a:rPr>
              <a:t> </a:t>
            </a:r>
            <a:r>
              <a:rPr lang="cs-CZ" sz="24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- </a:t>
            </a:r>
            <a:r>
              <a:rPr lang="cs-CZ" sz="2400" i="1" dirty="0">
                <a:solidFill>
                  <a:srgbClr val="990033"/>
                </a:solidFill>
                <a:latin typeface="Arial" charset="0"/>
                <a:cs typeface="Arial" charset="0"/>
              </a:rPr>
              <a:t>Z</a:t>
            </a:r>
            <a:r>
              <a:rPr lang="cs-CZ" sz="24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lepšuje peristaltiku střev, pomáhá kloubům, vylepšuje spánek.</a:t>
            </a:r>
          </a:p>
          <a:p>
            <a:pPr marL="457200" indent="-457200" eaLnBrk="1" hangingPunct="1">
              <a:buFont typeface="+mj-lt"/>
              <a:buAutoNum type="arabicPeriod" startAt="2"/>
              <a:defRPr/>
            </a:pPr>
            <a:r>
              <a:rPr lang="cs-CZ" sz="2400" i="1" dirty="0" smtClean="0">
                <a:latin typeface="Arial" charset="0"/>
                <a:cs typeface="Arial" charset="0"/>
              </a:rPr>
              <a:t>Jak ovlivňuje Archimédův zákon plavání ve vodě?</a:t>
            </a:r>
          </a:p>
          <a:p>
            <a:pPr marL="457200" indent="-457200" eaLnBrk="1" hangingPunct="1">
              <a:buNone/>
              <a:defRPr/>
            </a:pPr>
            <a:r>
              <a:rPr lang="cs-CZ" sz="2400" i="1" dirty="0" smtClean="0">
                <a:latin typeface="Arial" charset="0"/>
                <a:cs typeface="Arial" charset="0"/>
              </a:rPr>
              <a:t> </a:t>
            </a:r>
            <a:r>
              <a:rPr lang="cs-CZ" sz="24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-</a:t>
            </a:r>
            <a:r>
              <a:rPr lang="cs-CZ" sz="2400" i="1" dirty="0" smtClean="0">
                <a:latin typeface="Arial" charset="0"/>
                <a:cs typeface="Arial" charset="0"/>
              </a:rPr>
              <a:t> </a:t>
            </a:r>
            <a:r>
              <a:rPr lang="cs-CZ" sz="2400" i="1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2400" i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rganismus je nadlehčován až o </a:t>
            </a:r>
            <a:r>
              <a:rPr lang="cs-CZ" sz="2400" i="1" baseline="300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9</a:t>
            </a:r>
            <a:r>
              <a:rPr lang="cs-CZ" sz="2400" i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sz="2400" i="1" baseline="-250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10 </a:t>
            </a:r>
            <a:r>
              <a:rPr lang="cs-CZ" sz="2400" i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% hmotnosti a tak zabraňuje pohyb ve vodě nadměrnému zatížení kloubů.</a:t>
            </a:r>
            <a:endParaRPr lang="cs-CZ" sz="24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+mj-lt"/>
              <a:buAutoNum type="arabicPeriod" startAt="3"/>
              <a:defRPr/>
            </a:pPr>
            <a:r>
              <a:rPr lang="cs-CZ" sz="2400" i="1" dirty="0" smtClean="0">
                <a:latin typeface="Arial" charset="0"/>
                <a:cs typeface="Arial" charset="0"/>
              </a:rPr>
              <a:t>Co je to indiferentní teplota a jaká je?</a:t>
            </a:r>
          </a:p>
          <a:p>
            <a:pPr marL="457200" indent="-457200" eaLnBrk="1" hangingPunct="1">
              <a:buNone/>
              <a:defRPr/>
            </a:pPr>
            <a:r>
              <a:rPr lang="cs-CZ" sz="2400" i="1" dirty="0" smtClean="0">
                <a:latin typeface="Arial" charset="0"/>
                <a:cs typeface="Arial" charset="0"/>
              </a:rPr>
              <a:t> </a:t>
            </a:r>
            <a:r>
              <a:rPr lang="cs-CZ" sz="24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-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T</a:t>
            </a:r>
            <a:r>
              <a:rPr lang="cs-CZ" sz="2400" i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eplota lidského těla, kterou nepociťujeme ani chlad ani teplo = 36-37°C</a:t>
            </a:r>
            <a:r>
              <a:rPr lang="cs-CZ" sz="24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400" i="1" dirty="0" smtClean="0">
              <a:solidFill>
                <a:srgbClr val="C00000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Plavání</a:t>
            </a:r>
            <a:endParaRPr lang="cs-CZ" sz="3200" b="1" dirty="0" smtClean="0">
              <a:latin typeface="Arial" charset="0"/>
              <a:cs typeface="Arial" charset="0"/>
            </a:endParaRP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Ke každému obrázku přiřaďte odpovídající název. 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600" i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Kraul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Prsa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Znak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Motýlek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</p:txBody>
      </p:sp>
      <p:pic>
        <p:nvPicPr>
          <p:cNvPr id="15364" name="Picture 4" descr="C:\Users\Mates\AppData\Local\Microsoft\Windows\Temporary Internet Files\Content.IE5\SQQSJE16\MP90044832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5229200"/>
            <a:ext cx="1512168" cy="1008112"/>
          </a:xfrm>
          <a:prstGeom prst="rect">
            <a:avLst/>
          </a:prstGeom>
          <a:noFill/>
        </p:spPr>
      </p:pic>
      <p:pic>
        <p:nvPicPr>
          <p:cNvPr id="6" name="Obrázek 5" descr="swimmer-79595_64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04248" y="3789040"/>
            <a:ext cx="1430288" cy="114423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380312" y="4941168"/>
            <a:ext cx="1296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5</a:t>
            </a:r>
            <a:r>
              <a:rPr lang="cs-CZ" sz="1400" dirty="0"/>
              <a:t> </a:t>
            </a:r>
            <a:r>
              <a:rPr lang="cs-CZ" sz="1400" dirty="0" smtClean="0"/>
              <a:t>- ?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3923928" y="6237312"/>
            <a:ext cx="111896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Obr. č. 3</a:t>
            </a:r>
            <a:r>
              <a:rPr lang="cs-CZ" sz="1400" dirty="0"/>
              <a:t> </a:t>
            </a:r>
            <a:r>
              <a:rPr lang="cs-CZ" sz="1400" dirty="0" smtClean="0"/>
              <a:t>- ?</a:t>
            </a:r>
            <a:endParaRPr lang="cs-CZ" sz="1400" dirty="0"/>
          </a:p>
        </p:txBody>
      </p:sp>
      <p:pic>
        <p:nvPicPr>
          <p:cNvPr id="9" name="Obrázek 8" descr="PET2c1c4c_ZG0H0339rez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427984" y="3861048"/>
            <a:ext cx="1583117" cy="936104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5076056" y="4797152"/>
            <a:ext cx="111896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Obr. č. 4</a:t>
            </a:r>
            <a:r>
              <a:rPr lang="cs-CZ" sz="1400" dirty="0"/>
              <a:t> </a:t>
            </a:r>
            <a:r>
              <a:rPr lang="cs-CZ" sz="1400" dirty="0" smtClean="0"/>
              <a:t>- ?</a:t>
            </a:r>
            <a:endParaRPr lang="cs-CZ" sz="1400" dirty="0"/>
          </a:p>
        </p:txBody>
      </p:sp>
      <p:pic>
        <p:nvPicPr>
          <p:cNvPr id="12" name="Obrázek 11" descr="Swimming.breaststroke.arp.750pix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156176" y="5301208"/>
            <a:ext cx="1448519" cy="1035208"/>
          </a:xfrm>
          <a:prstGeom prst="rect">
            <a:avLst/>
          </a:prstGeom>
        </p:spPr>
      </p:pic>
      <p:sp>
        <p:nvSpPr>
          <p:cNvPr id="13" name="Obdélník 12"/>
          <p:cNvSpPr/>
          <p:nvPr/>
        </p:nvSpPr>
        <p:spPr>
          <a:xfrm>
            <a:off x="6732240" y="6381328"/>
            <a:ext cx="111896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Obr. č. 6</a:t>
            </a:r>
            <a:r>
              <a:rPr lang="cs-CZ" sz="1400" dirty="0"/>
              <a:t> </a:t>
            </a:r>
            <a:r>
              <a:rPr lang="cs-CZ" sz="1400" dirty="0" smtClean="0"/>
              <a:t>- ?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/>
      <p:bldP spid="7" grpId="0"/>
      <p:bldP spid="8" grpId="0"/>
      <p:bldP spid="11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Plavání</a:t>
            </a:r>
            <a:endParaRPr lang="cs-CZ" sz="3200" b="1" dirty="0" smtClean="0">
              <a:latin typeface="Arial" charset="0"/>
              <a:cs typeface="Arial" charset="0"/>
            </a:endParaRP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97923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Řešení: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</p:txBody>
      </p:sp>
      <p:pic>
        <p:nvPicPr>
          <p:cNvPr id="15364" name="Picture 4" descr="C:\Users\Mates\AppData\Local\Microsoft\Windows\Temporary Internet Files\Content.IE5\SQQSJE16\MP90044832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5229200"/>
            <a:ext cx="1512168" cy="1008112"/>
          </a:xfrm>
          <a:prstGeom prst="rect">
            <a:avLst/>
          </a:prstGeom>
          <a:noFill/>
        </p:spPr>
      </p:pic>
      <p:pic>
        <p:nvPicPr>
          <p:cNvPr id="6" name="Obrázek 5" descr="swimmer-79595_64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04248" y="3789040"/>
            <a:ext cx="1430288" cy="114423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380312" y="4933270"/>
            <a:ext cx="136815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(5)</a:t>
            </a:r>
            <a:r>
              <a:rPr lang="cs-CZ" sz="2000" i="1" dirty="0"/>
              <a:t> Znak</a:t>
            </a:r>
          </a:p>
          <a:p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3923928" y="6237312"/>
            <a:ext cx="1451038" cy="61555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(3)</a:t>
            </a:r>
            <a:r>
              <a:rPr lang="cs-CZ" sz="2000" i="1" dirty="0"/>
              <a:t> Motýlek</a:t>
            </a:r>
          </a:p>
          <a:p>
            <a:endParaRPr lang="cs-CZ" sz="1400" dirty="0"/>
          </a:p>
        </p:txBody>
      </p:sp>
      <p:pic>
        <p:nvPicPr>
          <p:cNvPr id="9" name="Obrázek 8" descr="PET2c1c4c_ZG0H0339rez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427984" y="3861048"/>
            <a:ext cx="1583117" cy="936104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5076056" y="4797152"/>
            <a:ext cx="1167307" cy="61555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(4)</a:t>
            </a:r>
            <a:r>
              <a:rPr lang="cs-CZ" sz="2000" i="1" dirty="0"/>
              <a:t> Kraul</a:t>
            </a:r>
          </a:p>
          <a:p>
            <a:endParaRPr lang="cs-CZ" sz="1400" dirty="0"/>
          </a:p>
        </p:txBody>
      </p:sp>
      <p:pic>
        <p:nvPicPr>
          <p:cNvPr id="12" name="Obrázek 11" descr="Swimming.breaststroke.arp.750pix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156176" y="5301208"/>
            <a:ext cx="1448519" cy="1035208"/>
          </a:xfrm>
          <a:prstGeom prst="rect">
            <a:avLst/>
          </a:prstGeom>
        </p:spPr>
      </p:pic>
      <p:sp>
        <p:nvSpPr>
          <p:cNvPr id="13" name="Obdélník 12"/>
          <p:cNvSpPr/>
          <p:nvPr/>
        </p:nvSpPr>
        <p:spPr>
          <a:xfrm>
            <a:off x="6732240" y="6381328"/>
            <a:ext cx="1095172" cy="61555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(6)</a:t>
            </a:r>
            <a:r>
              <a:rPr lang="cs-CZ" sz="2000" i="1" dirty="0"/>
              <a:t> Prsa</a:t>
            </a:r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allAtOnce"/>
      <p:bldP spid="7" grpId="0"/>
      <p:bldP spid="8" grpId="0"/>
      <p:bldP spid="11" grpId="0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2500313" y="0"/>
            <a:ext cx="6443662" cy="1143000"/>
          </a:xfrm>
        </p:spPr>
        <p:txBody>
          <a:bodyPr anchor="b"/>
          <a:lstStyle/>
          <a:p>
            <a:pPr algn="r" eaLnBrk="1" hangingPunct="1"/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4076700"/>
          </a:xfrm>
        </p:spPr>
        <p:txBody>
          <a:bodyPr/>
          <a:lstStyle/>
          <a:p>
            <a:pPr marL="457200" indent="-457200" eaLnBrk="1" hangingPunct="1">
              <a:buFont typeface="Arial" charset="0"/>
              <a:buNone/>
            </a:pPr>
            <a:r>
              <a:rPr lang="cs-CZ" sz="2800" b="1" dirty="0" smtClean="0">
                <a:latin typeface="Arial" charset="0"/>
                <a:cs typeface="Arial" charset="0"/>
              </a:rPr>
              <a:t>Použitá literatura: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ROZSYPALOVÁ, M., HALADOVÁ, E., ŠAFRÁNKOVÁ, A.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i="1" dirty="0" smtClean="0">
                <a:latin typeface="Arial" charset="0"/>
                <a:cs typeface="Arial" charset="0"/>
              </a:rPr>
              <a:t>Ošetřovatelství II.  </a:t>
            </a:r>
            <a:r>
              <a:rPr lang="cs-CZ" sz="2400" dirty="0" smtClean="0">
                <a:latin typeface="Arial" charset="0"/>
                <a:cs typeface="Arial" charset="0"/>
              </a:rPr>
              <a:t>Praha: </a:t>
            </a:r>
            <a:r>
              <a:rPr lang="cs-CZ" sz="2400" dirty="0" err="1" smtClean="0">
                <a:latin typeface="Arial" charset="0"/>
                <a:cs typeface="Arial" charset="0"/>
              </a:rPr>
              <a:t>Imformatorium</a:t>
            </a:r>
            <a:r>
              <a:rPr lang="cs-CZ" sz="2400" dirty="0" smtClean="0">
                <a:latin typeface="Arial" charset="0"/>
                <a:cs typeface="Arial" charset="0"/>
              </a:rPr>
              <a:t>. 2002. ISBN 80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86073-97-1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HŮSKOVÁ, J., KAŠNÁ, P. </a:t>
            </a:r>
            <a:r>
              <a:rPr lang="cs-CZ" sz="2400" i="1" dirty="0" smtClean="0">
                <a:latin typeface="Arial" charset="0"/>
                <a:cs typeface="Arial" charset="0"/>
              </a:rPr>
              <a:t>Ošetřovatelství -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i="1" dirty="0" smtClean="0">
                <a:latin typeface="Arial" charset="0"/>
                <a:cs typeface="Arial" charset="0"/>
              </a:rPr>
              <a:t>ošetřovatelské postupy pro zdravotnické asistenty, pracovní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i="1" dirty="0" smtClean="0">
                <a:latin typeface="Arial" charset="0"/>
                <a:cs typeface="Arial" charset="0"/>
              </a:rPr>
              <a:t>sešit II/2.díl. </a:t>
            </a:r>
            <a:r>
              <a:rPr lang="cs-CZ" sz="2400" dirty="0" smtClean="0">
                <a:latin typeface="Arial" charset="0"/>
                <a:cs typeface="Arial" charset="0"/>
              </a:rPr>
              <a:t>Praha: </a:t>
            </a:r>
            <a:r>
              <a:rPr lang="cs-CZ" sz="2400" dirty="0" err="1" smtClean="0">
                <a:latin typeface="Arial" charset="0"/>
                <a:cs typeface="Arial" charset="0"/>
              </a:rPr>
              <a:t>Grada</a:t>
            </a:r>
            <a:r>
              <a:rPr lang="cs-CZ" sz="2400" dirty="0" smtClean="0">
                <a:latin typeface="Arial" charset="0"/>
                <a:cs typeface="Arial" charset="0"/>
              </a:rPr>
              <a:t> </a:t>
            </a:r>
            <a:r>
              <a:rPr lang="cs-CZ" sz="2400" dirty="0" err="1" smtClean="0">
                <a:latin typeface="Arial" charset="0"/>
                <a:cs typeface="Arial" charset="0"/>
              </a:rPr>
              <a:t>Publishink</a:t>
            </a:r>
            <a:r>
              <a:rPr lang="cs-CZ" sz="2400" dirty="0" smtClean="0">
                <a:latin typeface="Arial" charset="0"/>
                <a:cs typeface="Arial" charset="0"/>
              </a:rPr>
              <a:t>, a.s. 2009. ISBN 978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80-247-2854-4</a:t>
            </a:r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6389" name="Obdélník 4"/>
          <p:cNvSpPr>
            <a:spLocks noChangeArrowheads="1"/>
          </p:cNvSpPr>
          <p:nvPr/>
        </p:nvSpPr>
        <p:spPr bwMode="auto">
          <a:xfrm>
            <a:off x="2500313" y="1571625"/>
            <a:ext cx="6643687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3200" b="1" dirty="0" smtClean="0"/>
              <a:t>Použitá literatura a zdroje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2500313" y="0"/>
            <a:ext cx="6443662" cy="1143000"/>
          </a:xfrm>
        </p:spPr>
        <p:txBody>
          <a:bodyPr anchor="b"/>
          <a:lstStyle/>
          <a:p>
            <a:pPr algn="r" eaLnBrk="1" hangingPunct="1"/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457200" indent="-457200" eaLnBrk="1" hangingPunct="1">
              <a:buFont typeface="Arial" charset="0"/>
              <a:buNone/>
            </a:pPr>
            <a:r>
              <a:rPr lang="cs-CZ" sz="2800" b="1" dirty="0" smtClean="0">
                <a:latin typeface="Arial" charset="0"/>
                <a:cs typeface="Arial" charset="0"/>
              </a:rPr>
              <a:t>Obrazové zdroje:</a:t>
            </a:r>
          </a:p>
          <a:p>
            <a:pPr marL="457200" indent="-457200" eaLnBrk="1" hangingPunct="1">
              <a:buAutoNum type="arabicPeriod"/>
            </a:pPr>
            <a:r>
              <a:rPr lang="cs-CZ" sz="2600" dirty="0" smtClean="0">
                <a:latin typeface="Arial" charset="0"/>
                <a:cs typeface="Arial" charset="0"/>
              </a:rPr>
              <a:t>– 5.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AUTOR NEUVEDEN. </a:t>
            </a:r>
            <a:r>
              <a:rPr lang="cs-CZ" sz="2600" i="1" dirty="0">
                <a:latin typeface="Arial" panose="020B0604020202020204" pitchFamily="34" charset="0"/>
                <a:cs typeface="Arial" panose="020B0604020202020204" pitchFamily="34" charset="0"/>
              </a:rPr>
              <a:t>Pixabay.com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 [online]. [cit. 9.1.2014].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Dostupný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na WWW: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http://pixabay.com/p-79595/?noredicet</a:t>
            </a:r>
          </a:p>
          <a:p>
            <a:pPr marL="0" indent="0" eaLnBrk="1" hangingPunct="1">
              <a:buNone/>
            </a:pPr>
            <a:r>
              <a:rPr lang="cs-CZ" sz="2600" dirty="0" smtClean="0">
                <a:latin typeface="Arial" charset="0"/>
                <a:cs typeface="Arial" charset="0"/>
              </a:rPr>
              <a:t>6.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AUTOR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NEUVEDEN. </a:t>
            </a:r>
            <a:r>
              <a:rPr lang="cs-CZ" sz="2600" i="1" dirty="0">
                <a:latin typeface="Arial" panose="020B0604020202020204" pitchFamily="34" charset="0"/>
                <a:cs typeface="Arial" panose="020B0604020202020204" pitchFamily="34" charset="0"/>
              </a:rPr>
              <a:t>Wikimedia.org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 [online]. </a:t>
            </a:r>
            <a:endParaRPr lang="cs-CZ" sz="2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None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cit. 9.1.2014].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Dostupný na WWW: https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://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upload.wikimedia.org/wikipedia/commons/4/45/Swimming.breaststroke.arp.750pix.jpg</a:t>
            </a:r>
          </a:p>
        </p:txBody>
      </p:sp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7413" name="Obdélník 4"/>
          <p:cNvSpPr>
            <a:spLocks noChangeArrowheads="1"/>
          </p:cNvSpPr>
          <p:nvPr/>
        </p:nvSpPr>
        <p:spPr bwMode="auto">
          <a:xfrm>
            <a:off x="2500313" y="1571625"/>
            <a:ext cx="6643687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3200" b="1" dirty="0" smtClean="0"/>
              <a:t>Použitá literatura a zdroje 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2500313" y="0"/>
            <a:ext cx="6443662" cy="1143000"/>
          </a:xfrm>
        </p:spPr>
        <p:txBody>
          <a:bodyPr anchor="b"/>
          <a:lstStyle/>
          <a:p>
            <a:pPr algn="r" eaLnBrk="1" hangingPunct="1"/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algn="ctr">
              <a:buNone/>
              <a:defRPr/>
            </a:pPr>
            <a:r>
              <a:rPr lang="cs-CZ" sz="2600" dirty="0">
                <a:latin typeface="Arial" charset="0"/>
              </a:rPr>
              <a:t>Autor: Bc. Martina Jeřábková</a:t>
            </a:r>
          </a:p>
          <a:p>
            <a:pPr marL="609600" indent="-609600" algn="ctr">
              <a:buNone/>
              <a:defRPr/>
            </a:pPr>
            <a:r>
              <a:rPr lang="cs-CZ" sz="2600" dirty="0">
                <a:latin typeface="Arial" charset="0"/>
              </a:rPr>
              <a:t>Název díla: </a:t>
            </a:r>
            <a:r>
              <a:rPr lang="cs-CZ" sz="2600" dirty="0" smtClean="0">
                <a:latin typeface="Arial" charset="0"/>
              </a:rPr>
              <a:t>Plavání</a:t>
            </a:r>
          </a:p>
          <a:p>
            <a:pPr marL="609600" indent="-609600" algn="ctr">
              <a:buNone/>
              <a:defRPr/>
            </a:pPr>
            <a:r>
              <a:rPr lang="cs-CZ" sz="2600" dirty="0" smtClean="0">
                <a:latin typeface="Arial" charset="0"/>
              </a:rPr>
              <a:t>Datum </a:t>
            </a:r>
            <a:r>
              <a:rPr lang="cs-CZ" sz="2600" dirty="0">
                <a:latin typeface="Arial" charset="0"/>
              </a:rPr>
              <a:t>vzniku: červenec 2013      </a:t>
            </a:r>
          </a:p>
          <a:p>
            <a:pPr marL="609600" indent="-609600" algn="ctr">
              <a:buNone/>
              <a:defRPr/>
            </a:pPr>
            <a:r>
              <a:rPr lang="cs-CZ" sz="2600" dirty="0">
                <a:latin typeface="Arial" charset="0"/>
              </a:rPr>
              <a:t>                                                                                               Materiál je určen pro bezplatné používání pro potřeby výuky na všech typech škol a školských zařízení. Jakékoliv další využití podléhá autorskému právu,  prezentace je autorským dílem.</a:t>
            </a:r>
          </a:p>
          <a:p>
            <a:pPr marL="457200" indent="-457200"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7413" name="Obdélník 4"/>
          <p:cNvSpPr>
            <a:spLocks noChangeArrowheads="1"/>
          </p:cNvSpPr>
          <p:nvPr/>
        </p:nvSpPr>
        <p:spPr bwMode="auto">
          <a:xfrm>
            <a:off x="2500313" y="1571625"/>
            <a:ext cx="664368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/>
              <a:t>Obchodní akademie, Střední odborná škola </a:t>
            </a:r>
            <a:br>
              <a:rPr lang="cs-CZ" b="1"/>
            </a:br>
            <a:r>
              <a:rPr lang="cs-CZ" b="1"/>
              <a:t>a Jazyková škola s právem státní jazykové zkoušky, </a:t>
            </a:r>
            <a:br>
              <a:rPr lang="cs-CZ" b="1"/>
            </a:br>
            <a:r>
              <a:rPr lang="cs-CZ" b="1"/>
              <a:t>Hradec Králové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45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779</TotalTime>
  <Words>569</Words>
  <Application>Microsoft Office PowerPoint</Application>
  <PresentationFormat>Předvádění na obrazovce (4:3)</PresentationFormat>
  <Paragraphs>121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Obchodní akademie, Střední odborná škola  a Jazyková škola s právem státní jazykové zkoušky,  Hradec Králové</vt:lpstr>
      <vt:lpstr>Plavání</vt:lpstr>
      <vt:lpstr>Plavání</vt:lpstr>
      <vt:lpstr>Plavání</vt:lpstr>
      <vt:lpstr>Plavání</vt:lpstr>
      <vt:lpstr>Plavání</vt:lpstr>
      <vt:lpstr>Plavání</vt:lpstr>
      <vt:lpstr>Plavání</vt:lpstr>
      <vt:lpstr>Plavání</vt:lpstr>
      <vt:lpstr>Plavání</vt:lpstr>
      <vt:lpstr>Plavání</vt:lpstr>
      <vt:lpstr>Plavání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skola</cp:lastModifiedBy>
  <cp:revision>72</cp:revision>
  <dcterms:created xsi:type="dcterms:W3CDTF">2012-11-30T22:17:21Z</dcterms:created>
  <dcterms:modified xsi:type="dcterms:W3CDTF">2014-05-13T12:59:24Z</dcterms:modified>
</cp:coreProperties>
</file>