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84" r:id="rId3"/>
    <p:sldId id="295" r:id="rId4"/>
    <p:sldId id="296" r:id="rId5"/>
    <p:sldId id="297" r:id="rId6"/>
    <p:sldId id="298" r:id="rId7"/>
    <p:sldId id="299" r:id="rId8"/>
    <p:sldId id="300" r:id="rId9"/>
    <p:sldId id="301" r:id="rId10"/>
    <p:sldId id="302" r:id="rId11"/>
    <p:sldId id="265" r:id="rId12"/>
    <p:sldId id="272" r:id="rId13"/>
    <p:sldId id="303" r:id="rId14"/>
    <p:sldId id="304" r:id="rId15"/>
    <p:sldId id="274" r:id="rId16"/>
    <p:sldId id="275" r:id="rId17"/>
    <p:sldId id="305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553" autoAdjust="0"/>
    <p:restoredTop sz="94628" autoAdjust="0"/>
  </p:normalViewPr>
  <p:slideViewPr>
    <p:cSldViewPr>
      <p:cViewPr>
        <p:scale>
          <a:sx n="75" d="100"/>
          <a:sy n="75" d="100"/>
        </p:scale>
        <p:origin x="-1512" y="-3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A509F9-3EC8-476F-90C0-F4AF139F2539}" type="datetimeFigureOut">
              <a:rPr lang="cs-CZ" smtClean="0"/>
              <a:t>13.5.2014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C2A01D-1BF6-48A2-8A90-5211E6CC44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72828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C2A01D-1BF6-48A2-8A90-5211E6CC441C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8131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FB0CEC-B8A4-4848-8498-BC61E8456014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C3B7A3-9FBE-4FE8-AABC-2E40DF4829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093FB-7C1E-4610-8481-92BB5C329EB2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2149C4-66E7-4047-90E8-43E1C5D622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9CCBDC-3152-47AE-854E-9D4C7F44CBDE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31537-6937-4B19-AEBC-4324FEC722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2E0429-7DF9-4713-96ED-BBAEBC5D3B18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7884BC-DF29-4BBE-83BE-FBB74E57AD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0CE556-3B40-4E08-A20D-4CC040DEF0AD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D07D9-44DD-4C73-AC10-7FB9144AFC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4FEEA8-CFF4-4760-B365-3C7B3FA13836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452B4F-2732-4E47-A018-9C8A4F1987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BFC219-CABD-4B9D-9588-595EA5D1A4A0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1DE0C6-B4E5-4CC9-84FE-49854C102B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91E3E6-343D-470E-BF4A-7FC502604038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008FB-3CBD-45CC-B420-F06B2A3FB8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D95B76-6A7E-4676-8AAB-10CD846593AC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7FE5A7-AF28-47D8-89E5-306223BF62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61717D-AA15-4B96-B135-6207E06A6B55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2A9DA2-5766-497B-A7B9-CC55380009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F6CF8F-B764-49F7-8DF2-0DA8A4BC7C53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DA9E6E-2046-4D7C-AFEF-61B030ECD8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585B893-390F-4160-BD53-A361CAA472C5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E3C96F4-54A2-4D94-A796-4D6BADB6AB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4596502"/>
              </p:ext>
            </p:extLst>
          </p:nvPr>
        </p:nvGraphicFramePr>
        <p:xfrm>
          <a:off x="250825" y="2781300"/>
          <a:ext cx="8569325" cy="38905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Bc.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Martina Jeřábková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VY_32_INOVACE_9_PRIMA_PECE_13</a:t>
                      </a:r>
                      <a:endParaRPr lang="cs-CZ" sz="1800" b="1" i="0" u="none" strike="noStrike" dirty="0" smtClean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 fontAlgn="b"/>
                      <a:r>
                        <a:rPr lang="cs-CZ" sz="1800" b="1" i="0" u="none" strike="noStrike" baseline="0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Polohování klienta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Přímá </a:t>
                      </a:r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péče a osobní asistence</a:t>
                      </a: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činnost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červenec 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Polohování klienta, polohy, správné držení těla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 opakování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Polohování klienta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Polohování klienta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Správným uložením nemocného zabráníme vzniku deformit, svalových kontraktur, omezenému pohybu v kloubech i vzniku dekubitů.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Poloha se mění podle vývoje choroby i podle potřeb nemocného, musí odpovídat vždy správnému stoji nebo sedu.</a:t>
            </a:r>
          </a:p>
        </p:txBody>
      </p:sp>
      <p:pic>
        <p:nvPicPr>
          <p:cNvPr id="1029" name="Picture 5" descr="C:\Users\Mates\AppData\Local\Microsoft\Windows\Temporary Internet Files\Content.IE5\TMT9U3OI\MC9004041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5445224"/>
            <a:ext cx="1728192" cy="126834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Polohování klienta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Polohování klienta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Nesprávné uložení na lůžku a nevhodné podkládání polštáři způsobuje: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Zkrácení svalů v kyčelních a kolenních kloubech.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Ohnutí zad - nesprávně polohovaný člověk se pak nemůže ani postavit ani chodit.</a:t>
            </a:r>
          </a:p>
        </p:txBody>
      </p:sp>
      <p:pic>
        <p:nvPicPr>
          <p:cNvPr id="2050" name="Picture 2" descr="C:\Users\Mates\AppData\Local\Microsoft\Windows\Temporary Internet Files\Content.IE5\SQQSJE16\MC90035905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17937" y="5229200"/>
            <a:ext cx="1278331" cy="133932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Polohování klienta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507288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Vhodná poloha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Taková, která: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zmírňuje bolest i neklid nemocného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zabraňuje vzniku proleženin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usnadňuje dýchání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přispívá ke klidnému spánku</a:t>
            </a:r>
            <a:r>
              <a:rPr lang="cs-CZ" sz="2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2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" name="Picture 2" descr="C:\Users\Mates\AppData\Local\Microsoft\Windows\Temporary Internet Files\Content.IE5\3VER9UBQ\MC90036098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4509120"/>
            <a:ext cx="2784304" cy="189141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Polohování klienta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 fontScale="92500" lnSpcReduction="10000"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Polohování klienta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Při polohování vycházíme ze SDT.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Během polohování se provádí: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cvičení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masáže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hygienická péče.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fr-FR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olohuje se celých 24 hodin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 jedné poloze setrvává nemocný ve dne 2 hodiny v noci 3 hodiny.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2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Mates\AppData\Local\Microsoft\Windows\Temporary Internet Files\Content.IE5\N7JRDYC6\MC9003185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3068960"/>
            <a:ext cx="1826971" cy="183885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Polohování klienta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  <a:ln w="12700"/>
        </p:spPr>
        <p:txBody>
          <a:bodyPr rtlCol="0">
            <a:normAutofit lnSpcReduction="10000"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Fowlerova</a:t>
            </a: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poloha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Je vhodná pro: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klienty s chorobami srdce a oběhového systému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pl-PL" sz="2600" dirty="0" smtClean="0">
                <a:latin typeface="Arial" pitchFamily="34" charset="0"/>
                <a:cs typeface="Arial" pitchFamily="34" charset="0"/>
              </a:rPr>
              <a:t>klienty s chorobami dýchacích cest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pl-PL" sz="2600" dirty="0" smtClean="0">
                <a:latin typeface="Arial" pitchFamily="34" charset="0"/>
                <a:cs typeface="Arial" pitchFamily="34" charset="0"/>
              </a:rPr>
              <a:t>klienty po operacích štítné žlázy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klienty po operacích mozku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pl-PL" sz="2600" dirty="0" smtClean="0">
                <a:latin typeface="Arial" pitchFamily="34" charset="0"/>
                <a:cs typeface="Arial" pitchFamily="34" charset="0"/>
              </a:rPr>
              <a:t>klienty po operacích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pl-PL" sz="2600" dirty="0" smtClean="0">
                <a:latin typeface="Arial" pitchFamily="34" charset="0"/>
                <a:cs typeface="Arial" pitchFamily="34" charset="0"/>
              </a:rPr>
              <a:t> dutiny břišní.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2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2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018336" y="5085184"/>
            <a:ext cx="0" cy="1296144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8604448" y="5013176"/>
            <a:ext cx="0" cy="1296144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H="1">
            <a:off x="6012160" y="5805264"/>
            <a:ext cx="2592288" cy="0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Elipsa 12"/>
          <p:cNvSpPr/>
          <p:nvPr/>
        </p:nvSpPr>
        <p:spPr>
          <a:xfrm>
            <a:off x="6084168" y="5301208"/>
            <a:ext cx="21602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6300192" y="4920075"/>
            <a:ext cx="288032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6588224" y="4581128"/>
            <a:ext cx="360040" cy="11521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7596336" y="5373216"/>
            <a:ext cx="288032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8316416" y="5229200"/>
            <a:ext cx="21602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6948264" y="4581128"/>
            <a:ext cx="288032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 rot="21267889">
            <a:off x="6985441" y="4957559"/>
            <a:ext cx="378005" cy="789128"/>
          </a:xfrm>
          <a:prstGeom prst="ellipse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ovací čára 22"/>
          <p:cNvCxnSpPr>
            <a:stCxn id="21" idx="4"/>
            <a:endCxn id="16" idx="0"/>
          </p:cNvCxnSpPr>
          <p:nvPr/>
        </p:nvCxnSpPr>
        <p:spPr>
          <a:xfrm flipV="1">
            <a:off x="7212502" y="5373216"/>
            <a:ext cx="527850" cy="371631"/>
          </a:xfrm>
          <a:prstGeom prst="line">
            <a:avLst/>
          </a:prstGeom>
          <a:ln w="603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>
            <a:stCxn id="16" idx="0"/>
          </p:cNvCxnSpPr>
          <p:nvPr/>
        </p:nvCxnSpPr>
        <p:spPr>
          <a:xfrm>
            <a:off x="7740352" y="5373216"/>
            <a:ext cx="504056" cy="360040"/>
          </a:xfrm>
          <a:prstGeom prst="line">
            <a:avLst/>
          </a:prstGeom>
          <a:ln w="603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>
            <a:endCxn id="17" idx="1"/>
          </p:cNvCxnSpPr>
          <p:nvPr/>
        </p:nvCxnSpPr>
        <p:spPr>
          <a:xfrm flipV="1">
            <a:off x="8244408" y="5481228"/>
            <a:ext cx="72008" cy="252028"/>
          </a:xfrm>
          <a:prstGeom prst="line">
            <a:avLst/>
          </a:prstGeom>
          <a:ln w="603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Polohování klienta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  <a:ln w="12700"/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800" b="1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Trendelenburgova</a:t>
            </a: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poloha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Je vhodná: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pl-PL" sz="2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 gynekologických operacích v malé pánvi.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pl-PL" sz="2600" dirty="0">
                <a:latin typeface="Arial" pitchFamily="34" charset="0"/>
                <a:cs typeface="Arial" pitchFamily="34" charset="0"/>
              </a:rPr>
              <a:t>p</a:t>
            </a:r>
            <a:r>
              <a:rPr lang="pl-PL" sz="2600" dirty="0" smtClean="0">
                <a:latin typeface="Arial" pitchFamily="34" charset="0"/>
                <a:cs typeface="Arial" pitchFamily="34" charset="0"/>
              </a:rPr>
              <a:t>o velké ztrátě krve, lepší prokrvení mozku.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2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2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131840" y="5229200"/>
            <a:ext cx="0" cy="1296144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5724128" y="5157192"/>
            <a:ext cx="0" cy="1296144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H="1">
            <a:off x="3131840" y="5733256"/>
            <a:ext cx="2592288" cy="288032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Elipsa 17"/>
          <p:cNvSpPr/>
          <p:nvPr/>
        </p:nvSpPr>
        <p:spPr>
          <a:xfrm>
            <a:off x="3419872" y="5589240"/>
            <a:ext cx="288032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 rot="15551161">
            <a:off x="3941921" y="5310335"/>
            <a:ext cx="378005" cy="789128"/>
          </a:xfrm>
          <a:prstGeom prst="ellipse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ovací čára 22"/>
          <p:cNvCxnSpPr/>
          <p:nvPr/>
        </p:nvCxnSpPr>
        <p:spPr>
          <a:xfrm flipV="1">
            <a:off x="3923928" y="5661248"/>
            <a:ext cx="360040" cy="72008"/>
          </a:xfrm>
          <a:prstGeom prst="line">
            <a:avLst/>
          </a:prstGeom>
          <a:ln w="603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4499992" y="5661248"/>
            <a:ext cx="648072" cy="0"/>
          </a:xfrm>
          <a:prstGeom prst="line">
            <a:avLst/>
          </a:prstGeom>
          <a:ln w="603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flipV="1">
            <a:off x="5148064" y="5517232"/>
            <a:ext cx="72008" cy="252028"/>
          </a:xfrm>
          <a:prstGeom prst="line">
            <a:avLst/>
          </a:prstGeom>
          <a:ln w="603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flipV="1">
            <a:off x="4283968" y="5589240"/>
            <a:ext cx="72008" cy="72008"/>
          </a:xfrm>
          <a:prstGeom prst="line">
            <a:avLst/>
          </a:prstGeom>
          <a:ln w="603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4499992" y="5733256"/>
            <a:ext cx="648072" cy="0"/>
          </a:xfrm>
          <a:prstGeom prst="line">
            <a:avLst/>
          </a:prstGeom>
          <a:ln w="603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8" grpId="0" animBg="1"/>
      <p:bldP spid="2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Polohování klienta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  <a:ln w="12700"/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800" b="1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Ortopnoická</a:t>
            </a: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poloha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Je vhodná: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pl-PL" sz="2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ři selhávání srdeční činnosti.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u nemocných s plicními chorobami.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u klientů s astmatem.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None/>
              <a:defRPr/>
            </a:pPr>
            <a:endParaRPr lang="pl-PL" sz="2000" dirty="0" smtClean="0"/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2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2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5561802" y="5799186"/>
            <a:ext cx="0" cy="432048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6137866" y="5079106"/>
            <a:ext cx="0" cy="1152128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H="1">
            <a:off x="5489794" y="5799186"/>
            <a:ext cx="648072" cy="0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Elipsa 17"/>
          <p:cNvSpPr/>
          <p:nvPr/>
        </p:nvSpPr>
        <p:spPr>
          <a:xfrm>
            <a:off x="5561802" y="4647058"/>
            <a:ext cx="288032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 rot="21093076">
            <a:off x="5636032" y="4964654"/>
            <a:ext cx="378005" cy="789128"/>
          </a:xfrm>
          <a:prstGeom prst="ellipse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ovací čára 22"/>
          <p:cNvCxnSpPr/>
          <p:nvPr/>
        </p:nvCxnSpPr>
        <p:spPr>
          <a:xfrm flipV="1">
            <a:off x="5489794" y="5223122"/>
            <a:ext cx="288032" cy="216024"/>
          </a:xfrm>
          <a:prstGeom prst="line">
            <a:avLst/>
          </a:prstGeom>
          <a:ln w="603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flipV="1">
            <a:off x="5273770" y="5727178"/>
            <a:ext cx="144016" cy="504056"/>
          </a:xfrm>
          <a:prstGeom prst="line">
            <a:avLst/>
          </a:prstGeom>
          <a:ln w="603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4985738" y="6159226"/>
            <a:ext cx="288032" cy="72008"/>
          </a:xfrm>
          <a:prstGeom prst="line">
            <a:avLst/>
          </a:prstGeom>
          <a:ln w="603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5417786" y="5727178"/>
            <a:ext cx="360040" cy="0"/>
          </a:xfrm>
          <a:prstGeom prst="line">
            <a:avLst/>
          </a:prstGeom>
          <a:ln w="603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4985738" y="5511154"/>
            <a:ext cx="0" cy="720080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 flipH="1">
            <a:off x="4985738" y="5511154"/>
            <a:ext cx="648072" cy="0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>
            <a:off x="5273770" y="5439146"/>
            <a:ext cx="288032" cy="0"/>
          </a:xfrm>
          <a:prstGeom prst="line">
            <a:avLst/>
          </a:prstGeom>
          <a:ln w="603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8" grpId="0" animBg="1"/>
      <p:bldP spid="2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Polohování klienta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686800" cy="3816350"/>
          </a:xfrm>
          <a:ln w="12700"/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Správné držení těla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Správný stoj: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pl-PL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trup je vzpřímen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pl-PL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hlava je rovně, lehce protažena (nezaklání ani nepředklání), brada je mírně přitažena u krku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pl-PL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horní končetiny podle těla, ramena jsou tažena do široka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pl-PL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dolní končetiny jsou natažené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pl-PL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nohy s bércem svírají pravý úhel.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None/>
              <a:defRPr/>
            </a:pPr>
            <a:endParaRPr lang="pl-PL" sz="2000" dirty="0" smtClean="0"/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2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2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6" name="Obrázek 15" descr="sss 0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909560" y="3429000"/>
            <a:ext cx="1234440" cy="2636520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7236296" y="6093296"/>
            <a:ext cx="28083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1 – SDT stoj</a:t>
            </a:r>
            <a:endParaRPr lang="cs-CZ" sz="1400" dirty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Polohování klienta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  <a:ln w="12700"/>
        </p:spPr>
        <p:txBody>
          <a:bodyPr rtlCol="0">
            <a:normAutofit lnSpcReduction="10000"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Správné držení těla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Správný sed: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trup je vzpřímen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hlava je lehce vytažena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pl-PL" sz="2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HK se opírají o podpěrky křesla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ramena nejsou skleslá ani vytažená k uším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kolena a hlezenné klouby v pravém úhlu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plosky nohou celou plochou na podložce.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None/>
              <a:defRPr/>
            </a:pPr>
            <a:endParaRPr lang="pl-PL" sz="2600" dirty="0" smtClean="0"/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2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2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020272" y="6093296"/>
            <a:ext cx="317659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2 – SDT - sed </a:t>
            </a:r>
            <a:endParaRPr lang="cs-CZ" sz="1400" dirty="0"/>
          </a:p>
        </p:txBody>
      </p:sp>
      <p:pic>
        <p:nvPicPr>
          <p:cNvPr id="6" name="Obrázek 5" descr="sss 001d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312" y="3734916"/>
            <a:ext cx="1514856" cy="22341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Polohování klienta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Opakování nového učiva</a:t>
            </a:r>
            <a:endParaRPr lang="cs-CZ" sz="1600" b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AutoNum type="arabicPeriod"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Čemu zabráníme správnou polohou klienta?</a:t>
            </a:r>
            <a:endParaRPr lang="cs-CZ" sz="26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 </a:t>
            </a:r>
            <a:r>
              <a:rPr lang="cs-CZ" sz="26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- </a:t>
            </a:r>
            <a:r>
              <a:rPr lang="cs-CZ" sz="2600" i="1" dirty="0">
                <a:solidFill>
                  <a:srgbClr val="990033"/>
                </a:solidFill>
                <a:latin typeface="Arial" charset="0"/>
                <a:cs typeface="Arial" charset="0"/>
              </a:rPr>
              <a:t>v</a:t>
            </a:r>
            <a:r>
              <a:rPr lang="cs-CZ" sz="26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zniku deformit, svalových kontraktur,  dekubitů.</a:t>
            </a:r>
          </a:p>
          <a:p>
            <a:pPr marL="457200" indent="-457200" eaLnBrk="1" hangingPunct="1">
              <a:buFont typeface="+mj-lt"/>
              <a:buAutoNum type="arabicPeriod" startAt="2"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Pro koho je vhodná </a:t>
            </a:r>
            <a:r>
              <a:rPr lang="cs-CZ" sz="2600" i="1" dirty="0" err="1" smtClean="0">
                <a:latin typeface="Arial" charset="0"/>
                <a:cs typeface="Arial" charset="0"/>
              </a:rPr>
              <a:t>Fowlerova</a:t>
            </a:r>
            <a:r>
              <a:rPr lang="cs-CZ" sz="2600" i="1" dirty="0" smtClean="0">
                <a:latin typeface="Arial" charset="0"/>
                <a:cs typeface="Arial" charset="0"/>
              </a:rPr>
              <a:t> poloha?</a:t>
            </a:r>
          </a:p>
          <a:p>
            <a:pPr marL="457200" lvl="2" indent="-457200" eaLnBrk="1" hangingPunct="1">
              <a:buNone/>
              <a:defRPr/>
            </a:pPr>
            <a:r>
              <a:rPr lang="cs-CZ" sz="26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- </a:t>
            </a:r>
            <a:r>
              <a:rPr lang="cs-CZ" sz="2600" i="1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2600" i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o klienty s nemocemi srdce, plic, po operacích štítné žlázy, mozku, dutiny břišní.</a:t>
            </a:r>
            <a:endParaRPr lang="cs-CZ" sz="2600" i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+mj-lt"/>
              <a:buAutoNum type="arabicPeriod" startAt="3"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Za jak dlouhou dobu se mění polohy?</a:t>
            </a:r>
          </a:p>
          <a:p>
            <a:pPr marL="457200" indent="-457200" eaLnBrk="1" hangingPunct="1">
              <a:buNone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 </a:t>
            </a:r>
            <a:r>
              <a:rPr lang="cs-CZ" sz="26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-</a:t>
            </a:r>
            <a:r>
              <a:rPr lang="cs-CZ" sz="2600" i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600" i="1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es-ES" sz="2600" i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e dne 2 hodiny v noci 3 hodiny</a:t>
            </a: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600" i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Polohování klienta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Opakování nového učiva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Přiřaďte k obrázkům správné názvy.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i="1" dirty="0" err="1" smtClean="0">
                <a:latin typeface="Arial" charset="0"/>
                <a:cs typeface="Arial" charset="0"/>
              </a:rPr>
              <a:t>Fowlerova</a:t>
            </a:r>
            <a:r>
              <a:rPr lang="cs-CZ" sz="2600" i="1" dirty="0" smtClean="0">
                <a:latin typeface="Arial" charset="0"/>
                <a:cs typeface="Arial" charset="0"/>
              </a:rPr>
              <a:t> poloha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sz="2600" i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</a:pPr>
            <a:r>
              <a:rPr lang="cs-CZ" sz="2600" i="1" dirty="0" err="1" smtClean="0">
                <a:latin typeface="Arial" charset="0"/>
                <a:cs typeface="Arial" charset="0"/>
              </a:rPr>
              <a:t>Ortopnoická</a:t>
            </a:r>
            <a:r>
              <a:rPr lang="cs-CZ" sz="2600" i="1" dirty="0" smtClean="0">
                <a:latin typeface="Arial" charset="0"/>
                <a:cs typeface="Arial" charset="0"/>
              </a:rPr>
              <a:t> poloha</a:t>
            </a:r>
            <a:endParaRPr lang="cs-CZ" sz="2600" i="1" dirty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</a:pPr>
            <a:endParaRPr lang="cs-CZ" sz="2600" i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</a:pPr>
            <a:r>
              <a:rPr lang="cs-CZ" sz="2600" i="1" dirty="0" err="1" smtClean="0">
                <a:latin typeface="Arial" charset="0"/>
                <a:cs typeface="Arial" charset="0"/>
              </a:rPr>
              <a:t>Trendelenburgova</a:t>
            </a:r>
            <a:r>
              <a:rPr lang="cs-CZ" sz="2600" i="1" dirty="0" smtClean="0">
                <a:latin typeface="Arial" charset="0"/>
                <a:cs typeface="Arial" charset="0"/>
              </a:rPr>
              <a:t> poloha</a:t>
            </a:r>
          </a:p>
          <a:p>
            <a:pPr marL="457200" indent="-457200" eaLnBrk="1" hangingPunct="1"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</p:txBody>
      </p:sp>
      <p:cxnSp>
        <p:nvCxnSpPr>
          <p:cNvPr id="21" name="Přímá spojovací čára 20"/>
          <p:cNvCxnSpPr/>
          <p:nvPr/>
        </p:nvCxnSpPr>
        <p:spPr>
          <a:xfrm>
            <a:off x="5940152" y="5229200"/>
            <a:ext cx="0" cy="1296144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8532440" y="5157192"/>
            <a:ext cx="0" cy="1296144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H="1">
            <a:off x="5940152" y="5733256"/>
            <a:ext cx="2592288" cy="288032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Elipsa 23"/>
          <p:cNvSpPr/>
          <p:nvPr/>
        </p:nvSpPr>
        <p:spPr>
          <a:xfrm>
            <a:off x="6228184" y="5589240"/>
            <a:ext cx="288032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 rot="15551161">
            <a:off x="6750233" y="5310335"/>
            <a:ext cx="378005" cy="789128"/>
          </a:xfrm>
          <a:prstGeom prst="ellipse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ovací čára 25"/>
          <p:cNvCxnSpPr/>
          <p:nvPr/>
        </p:nvCxnSpPr>
        <p:spPr>
          <a:xfrm flipV="1">
            <a:off x="6732240" y="5661248"/>
            <a:ext cx="360040" cy="72008"/>
          </a:xfrm>
          <a:prstGeom prst="line">
            <a:avLst/>
          </a:prstGeom>
          <a:ln w="603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7308304" y="5661248"/>
            <a:ext cx="648072" cy="0"/>
          </a:xfrm>
          <a:prstGeom prst="line">
            <a:avLst/>
          </a:prstGeom>
          <a:ln w="603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flipV="1">
            <a:off x="7956376" y="5517232"/>
            <a:ext cx="72008" cy="252028"/>
          </a:xfrm>
          <a:prstGeom prst="line">
            <a:avLst/>
          </a:prstGeom>
          <a:ln w="603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flipV="1">
            <a:off x="7092280" y="5589240"/>
            <a:ext cx="72008" cy="72008"/>
          </a:xfrm>
          <a:prstGeom prst="line">
            <a:avLst/>
          </a:prstGeom>
          <a:ln w="603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7308304" y="5733256"/>
            <a:ext cx="648072" cy="0"/>
          </a:xfrm>
          <a:prstGeom prst="line">
            <a:avLst/>
          </a:prstGeom>
          <a:ln w="603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4716016" y="5301208"/>
            <a:ext cx="0" cy="432048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5292080" y="4581128"/>
            <a:ext cx="0" cy="1152128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flipH="1">
            <a:off x="4644008" y="5301208"/>
            <a:ext cx="648072" cy="0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Elipsa 35"/>
          <p:cNvSpPr/>
          <p:nvPr/>
        </p:nvSpPr>
        <p:spPr>
          <a:xfrm>
            <a:off x="4716016" y="4149080"/>
            <a:ext cx="288032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 rot="21093076">
            <a:off x="4790246" y="4466676"/>
            <a:ext cx="378005" cy="789128"/>
          </a:xfrm>
          <a:prstGeom prst="ellipse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" name="Přímá spojovací čára 37"/>
          <p:cNvCxnSpPr/>
          <p:nvPr/>
        </p:nvCxnSpPr>
        <p:spPr>
          <a:xfrm flipV="1">
            <a:off x="4644008" y="4725144"/>
            <a:ext cx="288032" cy="216024"/>
          </a:xfrm>
          <a:prstGeom prst="line">
            <a:avLst/>
          </a:prstGeom>
          <a:ln w="603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 flipV="1">
            <a:off x="4427984" y="5229200"/>
            <a:ext cx="144016" cy="504056"/>
          </a:xfrm>
          <a:prstGeom prst="line">
            <a:avLst/>
          </a:prstGeom>
          <a:ln w="603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>
            <a:off x="4139952" y="5661248"/>
            <a:ext cx="288032" cy="72008"/>
          </a:xfrm>
          <a:prstGeom prst="line">
            <a:avLst/>
          </a:prstGeom>
          <a:ln w="603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>
            <a:off x="4572000" y="5229200"/>
            <a:ext cx="360040" cy="0"/>
          </a:xfrm>
          <a:prstGeom prst="line">
            <a:avLst/>
          </a:prstGeom>
          <a:ln w="603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4147716" y="5049180"/>
            <a:ext cx="0" cy="720080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 flipH="1">
            <a:off x="4139952" y="5013176"/>
            <a:ext cx="648072" cy="0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>
            <a:off x="4427984" y="4941168"/>
            <a:ext cx="288032" cy="0"/>
          </a:xfrm>
          <a:prstGeom prst="line">
            <a:avLst/>
          </a:prstGeom>
          <a:ln w="603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>
            <a:off x="5940152" y="3429000"/>
            <a:ext cx="0" cy="1296144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>
            <a:off x="8532440" y="3356992"/>
            <a:ext cx="0" cy="1296144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 flipH="1">
            <a:off x="5940152" y="4149080"/>
            <a:ext cx="2592288" cy="0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Elipsa 47"/>
          <p:cNvSpPr/>
          <p:nvPr/>
        </p:nvSpPr>
        <p:spPr>
          <a:xfrm>
            <a:off x="6012160" y="3645024"/>
            <a:ext cx="21602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Elipsa 48"/>
          <p:cNvSpPr/>
          <p:nvPr/>
        </p:nvSpPr>
        <p:spPr>
          <a:xfrm>
            <a:off x="6228184" y="3212976"/>
            <a:ext cx="288032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Elipsa 49"/>
          <p:cNvSpPr/>
          <p:nvPr/>
        </p:nvSpPr>
        <p:spPr>
          <a:xfrm>
            <a:off x="6516216" y="2924944"/>
            <a:ext cx="360040" cy="11521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3"/>
          <p:cNvSpPr/>
          <p:nvPr/>
        </p:nvSpPr>
        <p:spPr>
          <a:xfrm>
            <a:off x="7524328" y="3717032"/>
            <a:ext cx="288032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8244408" y="3573016"/>
            <a:ext cx="21602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/>
          <p:nvPr/>
        </p:nvSpPr>
        <p:spPr>
          <a:xfrm>
            <a:off x="6876256" y="2924944"/>
            <a:ext cx="288032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Elipsa 56"/>
          <p:cNvSpPr/>
          <p:nvPr/>
        </p:nvSpPr>
        <p:spPr>
          <a:xfrm rot="21267889">
            <a:off x="6913433" y="3301375"/>
            <a:ext cx="378005" cy="789128"/>
          </a:xfrm>
          <a:prstGeom prst="ellipse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8" name="Přímá spojovací čára 57"/>
          <p:cNvCxnSpPr>
            <a:stCxn id="57" idx="4"/>
            <a:endCxn id="54" idx="0"/>
          </p:cNvCxnSpPr>
          <p:nvPr/>
        </p:nvCxnSpPr>
        <p:spPr>
          <a:xfrm flipV="1">
            <a:off x="7140494" y="3717032"/>
            <a:ext cx="527850" cy="371631"/>
          </a:xfrm>
          <a:prstGeom prst="line">
            <a:avLst/>
          </a:prstGeom>
          <a:ln w="603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>
            <a:stCxn id="54" idx="0"/>
          </p:cNvCxnSpPr>
          <p:nvPr/>
        </p:nvCxnSpPr>
        <p:spPr>
          <a:xfrm>
            <a:off x="7668344" y="3717032"/>
            <a:ext cx="504056" cy="360040"/>
          </a:xfrm>
          <a:prstGeom prst="line">
            <a:avLst/>
          </a:prstGeom>
          <a:ln w="603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>
            <a:endCxn id="55" idx="1"/>
          </p:cNvCxnSpPr>
          <p:nvPr/>
        </p:nvCxnSpPr>
        <p:spPr>
          <a:xfrm flipV="1">
            <a:off x="8172400" y="3825044"/>
            <a:ext cx="72008" cy="252028"/>
          </a:xfrm>
          <a:prstGeom prst="line">
            <a:avLst/>
          </a:prstGeom>
          <a:ln w="603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3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3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uiExpand="1" build="p"/>
      <p:bldP spid="24" grpId="0" animBg="1"/>
      <p:bldP spid="25" grpId="0" animBg="1"/>
      <p:bldP spid="36" grpId="0" animBg="1"/>
      <p:bldP spid="37" grpId="0" animBg="1"/>
      <p:bldP spid="48" grpId="0" animBg="1"/>
      <p:bldP spid="49" grpId="0" animBg="1"/>
      <p:bldP spid="50" grpId="0" animBg="1"/>
      <p:bldP spid="54" grpId="0" animBg="1"/>
      <p:bldP spid="55" grpId="0" animBg="1"/>
      <p:bldP spid="56" grpId="0" animBg="1"/>
      <p:bldP spid="5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Polohování klienta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Opakování nového učiva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Řešení.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</p:txBody>
      </p:sp>
      <p:cxnSp>
        <p:nvCxnSpPr>
          <p:cNvPr id="21" name="Přímá spojovací čára 20"/>
          <p:cNvCxnSpPr/>
          <p:nvPr/>
        </p:nvCxnSpPr>
        <p:spPr>
          <a:xfrm>
            <a:off x="5940152" y="5229200"/>
            <a:ext cx="0" cy="1296144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8532440" y="5157192"/>
            <a:ext cx="0" cy="1296144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H="1">
            <a:off x="5940152" y="5733256"/>
            <a:ext cx="2592288" cy="288032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Elipsa 23"/>
          <p:cNvSpPr/>
          <p:nvPr/>
        </p:nvSpPr>
        <p:spPr>
          <a:xfrm>
            <a:off x="6228184" y="5589240"/>
            <a:ext cx="288032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 rot="15551161">
            <a:off x="6750233" y="5310335"/>
            <a:ext cx="378005" cy="789128"/>
          </a:xfrm>
          <a:prstGeom prst="ellipse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ovací čára 25"/>
          <p:cNvCxnSpPr/>
          <p:nvPr/>
        </p:nvCxnSpPr>
        <p:spPr>
          <a:xfrm flipV="1">
            <a:off x="6732240" y="5661248"/>
            <a:ext cx="360040" cy="72008"/>
          </a:xfrm>
          <a:prstGeom prst="line">
            <a:avLst/>
          </a:prstGeom>
          <a:ln w="603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7308304" y="5661248"/>
            <a:ext cx="648072" cy="0"/>
          </a:xfrm>
          <a:prstGeom prst="line">
            <a:avLst/>
          </a:prstGeom>
          <a:ln w="603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flipV="1">
            <a:off x="7956376" y="5517232"/>
            <a:ext cx="72008" cy="252028"/>
          </a:xfrm>
          <a:prstGeom prst="line">
            <a:avLst/>
          </a:prstGeom>
          <a:ln w="603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flipV="1">
            <a:off x="7092280" y="5589240"/>
            <a:ext cx="72008" cy="72008"/>
          </a:xfrm>
          <a:prstGeom prst="line">
            <a:avLst/>
          </a:prstGeom>
          <a:ln w="603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7308304" y="5733256"/>
            <a:ext cx="648072" cy="0"/>
          </a:xfrm>
          <a:prstGeom prst="line">
            <a:avLst/>
          </a:prstGeom>
          <a:ln w="603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4716016" y="5301208"/>
            <a:ext cx="0" cy="432048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5292080" y="4581128"/>
            <a:ext cx="0" cy="1152128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flipH="1">
            <a:off x="4644008" y="5301208"/>
            <a:ext cx="648072" cy="0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Elipsa 35"/>
          <p:cNvSpPr/>
          <p:nvPr/>
        </p:nvSpPr>
        <p:spPr>
          <a:xfrm>
            <a:off x="4716016" y="4149080"/>
            <a:ext cx="288032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 rot="21093076">
            <a:off x="4790246" y="4466676"/>
            <a:ext cx="378005" cy="789128"/>
          </a:xfrm>
          <a:prstGeom prst="ellipse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" name="Přímá spojovací čára 37"/>
          <p:cNvCxnSpPr/>
          <p:nvPr/>
        </p:nvCxnSpPr>
        <p:spPr>
          <a:xfrm flipV="1">
            <a:off x="4644008" y="4725144"/>
            <a:ext cx="288032" cy="216024"/>
          </a:xfrm>
          <a:prstGeom prst="line">
            <a:avLst/>
          </a:prstGeom>
          <a:ln w="603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 flipV="1">
            <a:off x="4427984" y="5229200"/>
            <a:ext cx="144016" cy="504056"/>
          </a:xfrm>
          <a:prstGeom prst="line">
            <a:avLst/>
          </a:prstGeom>
          <a:ln w="603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>
            <a:off x="4139952" y="5661248"/>
            <a:ext cx="288032" cy="72008"/>
          </a:xfrm>
          <a:prstGeom prst="line">
            <a:avLst/>
          </a:prstGeom>
          <a:ln w="603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>
            <a:off x="4572000" y="5229200"/>
            <a:ext cx="360040" cy="0"/>
          </a:xfrm>
          <a:prstGeom prst="line">
            <a:avLst/>
          </a:prstGeom>
          <a:ln w="603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4139952" y="5013176"/>
            <a:ext cx="0" cy="720080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 flipH="1">
            <a:off x="4139952" y="5013176"/>
            <a:ext cx="648072" cy="0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>
            <a:off x="4427984" y="4941168"/>
            <a:ext cx="288032" cy="0"/>
          </a:xfrm>
          <a:prstGeom prst="line">
            <a:avLst/>
          </a:prstGeom>
          <a:ln w="603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>
            <a:off x="5940152" y="3429000"/>
            <a:ext cx="0" cy="1296144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>
            <a:off x="8532440" y="3356992"/>
            <a:ext cx="0" cy="1296144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 flipH="1">
            <a:off x="5940152" y="4149080"/>
            <a:ext cx="2592288" cy="0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Elipsa 47"/>
          <p:cNvSpPr/>
          <p:nvPr/>
        </p:nvSpPr>
        <p:spPr>
          <a:xfrm>
            <a:off x="6012160" y="3645024"/>
            <a:ext cx="21602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Elipsa 48"/>
          <p:cNvSpPr/>
          <p:nvPr/>
        </p:nvSpPr>
        <p:spPr>
          <a:xfrm>
            <a:off x="6228184" y="3212976"/>
            <a:ext cx="288032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Elipsa 49"/>
          <p:cNvSpPr/>
          <p:nvPr/>
        </p:nvSpPr>
        <p:spPr>
          <a:xfrm>
            <a:off x="6516216" y="2924944"/>
            <a:ext cx="360040" cy="11521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3"/>
          <p:cNvSpPr/>
          <p:nvPr/>
        </p:nvSpPr>
        <p:spPr>
          <a:xfrm>
            <a:off x="7524328" y="3717032"/>
            <a:ext cx="288032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8244408" y="3573016"/>
            <a:ext cx="21602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/>
          <p:nvPr/>
        </p:nvSpPr>
        <p:spPr>
          <a:xfrm>
            <a:off x="6876256" y="2924944"/>
            <a:ext cx="288032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Elipsa 56"/>
          <p:cNvSpPr/>
          <p:nvPr/>
        </p:nvSpPr>
        <p:spPr>
          <a:xfrm rot="21267889">
            <a:off x="6913433" y="3301375"/>
            <a:ext cx="378005" cy="789128"/>
          </a:xfrm>
          <a:prstGeom prst="ellipse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8" name="Přímá spojovací čára 57"/>
          <p:cNvCxnSpPr>
            <a:stCxn id="57" idx="4"/>
            <a:endCxn id="54" idx="0"/>
          </p:cNvCxnSpPr>
          <p:nvPr/>
        </p:nvCxnSpPr>
        <p:spPr>
          <a:xfrm flipV="1">
            <a:off x="7140494" y="3717032"/>
            <a:ext cx="527850" cy="371631"/>
          </a:xfrm>
          <a:prstGeom prst="line">
            <a:avLst/>
          </a:prstGeom>
          <a:ln w="603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>
            <a:stCxn id="54" idx="0"/>
          </p:cNvCxnSpPr>
          <p:nvPr/>
        </p:nvCxnSpPr>
        <p:spPr>
          <a:xfrm>
            <a:off x="7668344" y="3717032"/>
            <a:ext cx="504056" cy="360040"/>
          </a:xfrm>
          <a:prstGeom prst="line">
            <a:avLst/>
          </a:prstGeom>
          <a:ln w="603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>
            <a:endCxn id="55" idx="1"/>
          </p:cNvCxnSpPr>
          <p:nvPr/>
        </p:nvCxnSpPr>
        <p:spPr>
          <a:xfrm flipV="1">
            <a:off x="8172400" y="3825044"/>
            <a:ext cx="72008" cy="252028"/>
          </a:xfrm>
          <a:prstGeom prst="line">
            <a:avLst/>
          </a:prstGeom>
          <a:ln w="603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ovéPole 50"/>
          <p:cNvSpPr txBox="1"/>
          <p:nvPr/>
        </p:nvSpPr>
        <p:spPr>
          <a:xfrm>
            <a:off x="6084168" y="4221088"/>
            <a:ext cx="21602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err="1" smtClean="0"/>
              <a:t>Fowlerova</a:t>
            </a:r>
            <a:r>
              <a:rPr lang="cs-CZ" sz="1600" dirty="0" smtClean="0"/>
              <a:t> poloha</a:t>
            </a:r>
            <a:endParaRPr lang="cs-CZ" sz="1600" dirty="0"/>
          </a:p>
        </p:txBody>
      </p:sp>
      <p:sp>
        <p:nvSpPr>
          <p:cNvPr id="52" name="Obdélník 51"/>
          <p:cNvSpPr/>
          <p:nvPr/>
        </p:nvSpPr>
        <p:spPr>
          <a:xfrm rot="21203819">
            <a:off x="5942682" y="5964669"/>
            <a:ext cx="2503378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indent="-457200" eaLnBrk="1" hangingPunct="1">
              <a:buNone/>
            </a:pPr>
            <a:r>
              <a:rPr lang="cs-CZ" sz="1600" i="1" dirty="0" err="1" smtClean="0"/>
              <a:t>Trendelenburgova</a:t>
            </a:r>
            <a:r>
              <a:rPr lang="cs-CZ" sz="1600" i="1" dirty="0" smtClean="0"/>
              <a:t> poloha</a:t>
            </a:r>
          </a:p>
        </p:txBody>
      </p:sp>
      <p:sp>
        <p:nvSpPr>
          <p:cNvPr id="53" name="Obdélník 52"/>
          <p:cNvSpPr/>
          <p:nvPr/>
        </p:nvSpPr>
        <p:spPr>
          <a:xfrm>
            <a:off x="2699792" y="5805264"/>
            <a:ext cx="1962397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indent="-457200" eaLnBrk="1" hangingPunct="1">
              <a:buNone/>
            </a:pPr>
            <a:r>
              <a:rPr lang="cs-CZ" sz="1600" i="1" dirty="0" err="1" smtClean="0"/>
              <a:t>Ortopnoická</a:t>
            </a:r>
            <a:r>
              <a:rPr lang="cs-CZ" sz="1600" i="1" dirty="0" smtClean="0"/>
              <a:t> poloha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/>
      <p:bldP spid="24" grpId="0" animBg="1"/>
      <p:bldP spid="25" grpId="0" animBg="1"/>
      <p:bldP spid="36" grpId="0" animBg="1"/>
      <p:bldP spid="37" grpId="0" animBg="1"/>
      <p:bldP spid="48" grpId="0" animBg="1"/>
      <p:bldP spid="49" grpId="0" animBg="1"/>
      <p:bldP spid="50" grpId="0" animBg="1"/>
      <p:bldP spid="54" grpId="0" animBg="1"/>
      <p:bldP spid="55" grpId="0" animBg="1"/>
      <p:bldP spid="56" grpId="0" animBg="1"/>
      <p:bldP spid="57" grpId="0" animBg="1"/>
      <p:bldP spid="51" grpId="0"/>
      <p:bldP spid="52" grpId="0"/>
      <p:bldP spid="5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Polohování klienta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Opakování nového učiva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Práce ve dvojicích.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Předveďte správné držení těla nejprve vsedě, po té 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vstoje.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Váš soused vás bude kontrolovat a radit, co máte 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udělat pro dosažení správného výsledku.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Až bude váš soused s pozicemi spokojen, vyměňte se.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400" i="1" dirty="0" smtClean="0">
                <a:latin typeface="Arial" charset="0"/>
                <a:cs typeface="Arial" charset="0"/>
              </a:rPr>
              <a:t> 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</p:txBody>
      </p:sp>
      <p:pic>
        <p:nvPicPr>
          <p:cNvPr id="2050" name="Picture 2" descr="C:\Users\Mates\AppData\Local\Microsoft\Windows\Temporary Internet Files\Content.IE5\WOTET5GS\MC900438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7" y="2852936"/>
            <a:ext cx="1656184" cy="953864"/>
          </a:xfrm>
          <a:prstGeom prst="rect">
            <a:avLst/>
          </a:prstGeom>
          <a:noFill/>
        </p:spPr>
      </p:pic>
      <p:pic>
        <p:nvPicPr>
          <p:cNvPr id="2051" name="Picture 3" descr="C:\Users\Mates\AppData\Local\Microsoft\Windows\Temporary Internet Files\Content.IE5\WOTET5GS\MC900438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5292080" y="2852936"/>
            <a:ext cx="1584176" cy="9538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3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3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2500313" y="0"/>
            <a:ext cx="6443662" cy="1143000"/>
          </a:xfrm>
        </p:spPr>
        <p:txBody>
          <a:bodyPr anchor="b"/>
          <a:lstStyle/>
          <a:p>
            <a:pPr algn="r" eaLnBrk="1" hangingPunct="1"/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4076700"/>
          </a:xfrm>
        </p:spPr>
        <p:txBody>
          <a:bodyPr/>
          <a:lstStyle/>
          <a:p>
            <a:pPr marL="457200" indent="-457200" eaLnBrk="1" hangingPunct="1">
              <a:buFont typeface="Arial" charset="0"/>
              <a:buNone/>
            </a:pPr>
            <a:r>
              <a:rPr lang="cs-CZ" sz="2800" b="1" dirty="0" smtClean="0">
                <a:latin typeface="Arial" charset="0"/>
                <a:cs typeface="Arial" charset="0"/>
              </a:rPr>
              <a:t>Použitá literatura: </a:t>
            </a:r>
          </a:p>
          <a:p>
            <a:pPr marL="457200" indent="-457200" eaLnBrk="1" hangingPunct="1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ROZSYPALOVÁ, M., HALADOVÁ, E., ŠAFRÁNKOVÁ, A.</a:t>
            </a:r>
          </a:p>
          <a:p>
            <a:pPr marL="457200" indent="-457200" eaLnBrk="1" hangingPunct="1">
              <a:buNone/>
            </a:pPr>
            <a:r>
              <a:rPr lang="cs-CZ" sz="2400" i="1" dirty="0" smtClean="0">
                <a:latin typeface="Arial" charset="0"/>
                <a:cs typeface="Arial" charset="0"/>
              </a:rPr>
              <a:t>Ošetřovatelství II.  </a:t>
            </a:r>
            <a:r>
              <a:rPr lang="cs-CZ" sz="2400" dirty="0" smtClean="0">
                <a:latin typeface="Arial" charset="0"/>
                <a:cs typeface="Arial" charset="0"/>
              </a:rPr>
              <a:t>Praha: </a:t>
            </a:r>
            <a:r>
              <a:rPr lang="cs-CZ" sz="2400" dirty="0" err="1" smtClean="0">
                <a:latin typeface="Arial" charset="0"/>
                <a:cs typeface="Arial" charset="0"/>
              </a:rPr>
              <a:t>Imformatorium</a:t>
            </a:r>
            <a:r>
              <a:rPr lang="cs-CZ" sz="2400" dirty="0" smtClean="0">
                <a:latin typeface="Arial" charset="0"/>
                <a:cs typeface="Arial" charset="0"/>
              </a:rPr>
              <a:t>. 2002. </a:t>
            </a:r>
          </a:p>
          <a:p>
            <a:pPr marL="457200" indent="-457200" eaLnBrk="1" hangingPunct="1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ISBN 80-86073-97-1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HŮSKOVÁ, J., KAŠNÁ, P. </a:t>
            </a:r>
            <a:r>
              <a:rPr lang="cs-CZ" sz="2400" i="1" dirty="0" smtClean="0">
                <a:latin typeface="Arial" charset="0"/>
                <a:cs typeface="Arial" charset="0"/>
              </a:rPr>
              <a:t>Ošetřovatelství – ošetřovatelské 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400" i="1" dirty="0" smtClean="0">
                <a:latin typeface="Arial" charset="0"/>
                <a:cs typeface="Arial" charset="0"/>
              </a:rPr>
              <a:t>postupy pro zdravotnické asistenty, pracovní sešit II/3.díl. 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Praha: </a:t>
            </a:r>
            <a:r>
              <a:rPr lang="cs-CZ" sz="2400" dirty="0" err="1" smtClean="0">
                <a:latin typeface="Arial" charset="0"/>
                <a:cs typeface="Arial" charset="0"/>
              </a:rPr>
              <a:t>Grada</a:t>
            </a:r>
            <a:r>
              <a:rPr lang="cs-CZ" sz="2400" dirty="0" smtClean="0">
                <a:latin typeface="Arial" charset="0"/>
                <a:cs typeface="Arial" charset="0"/>
              </a:rPr>
              <a:t> </a:t>
            </a:r>
            <a:r>
              <a:rPr lang="cs-CZ" sz="2400" dirty="0" err="1" smtClean="0">
                <a:latin typeface="Arial" charset="0"/>
                <a:cs typeface="Arial" charset="0"/>
              </a:rPr>
              <a:t>Publishink</a:t>
            </a:r>
            <a:r>
              <a:rPr lang="cs-CZ" sz="2400" dirty="0" smtClean="0">
                <a:latin typeface="Arial" charset="0"/>
                <a:cs typeface="Arial" charset="0"/>
              </a:rPr>
              <a:t>, a.s. 2009. 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ISBN 978-80-247-2855-1</a:t>
            </a:r>
          </a:p>
        </p:txBody>
      </p:sp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6389" name="Obdélník 4"/>
          <p:cNvSpPr>
            <a:spLocks noChangeArrowheads="1"/>
          </p:cNvSpPr>
          <p:nvPr/>
        </p:nvSpPr>
        <p:spPr bwMode="auto">
          <a:xfrm>
            <a:off x="2500313" y="1571625"/>
            <a:ext cx="6643687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sz="3200" b="1" dirty="0" smtClean="0"/>
              <a:t>Použitá literatura a zdroje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2500313" y="0"/>
            <a:ext cx="6443662" cy="1143000"/>
          </a:xfrm>
        </p:spPr>
        <p:txBody>
          <a:bodyPr anchor="b"/>
          <a:lstStyle/>
          <a:p>
            <a:pPr algn="r" eaLnBrk="1" hangingPunct="1"/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457200" indent="-457200" eaLnBrk="1" hangingPunct="1">
              <a:buFont typeface="Arial" charset="0"/>
              <a:buNone/>
            </a:pPr>
            <a:r>
              <a:rPr lang="cs-CZ" sz="2400" b="1" dirty="0" smtClean="0">
                <a:latin typeface="Arial" charset="0"/>
                <a:cs typeface="Arial" charset="0"/>
              </a:rPr>
              <a:t>Obrazové zdroje:</a:t>
            </a:r>
          </a:p>
          <a:p>
            <a:pPr marL="457200" indent="-457200" eaLnBrk="1" hangingPunct="1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1. – 2. ROZSYPALOVÁ, M., HALADOVÁ, E., ŠAFRÁNKOVÁ, A. </a:t>
            </a:r>
            <a:r>
              <a:rPr lang="cs-CZ" sz="2400" i="1" dirty="0" smtClean="0">
                <a:latin typeface="Arial" charset="0"/>
                <a:cs typeface="Arial" charset="0"/>
              </a:rPr>
              <a:t>Ošetřovatelství II.,   </a:t>
            </a:r>
            <a:r>
              <a:rPr lang="cs-CZ" sz="2400" dirty="0" smtClean="0">
                <a:latin typeface="Arial" charset="0"/>
                <a:cs typeface="Arial" charset="0"/>
              </a:rPr>
              <a:t>Praha: </a:t>
            </a:r>
            <a:r>
              <a:rPr lang="cs-CZ" sz="2400" dirty="0" err="1" smtClean="0">
                <a:latin typeface="Arial" charset="0"/>
                <a:cs typeface="Arial" charset="0"/>
              </a:rPr>
              <a:t>Imformatorium</a:t>
            </a:r>
            <a:r>
              <a:rPr lang="cs-CZ" sz="2400" dirty="0" smtClean="0">
                <a:latin typeface="Arial" charset="0"/>
                <a:cs typeface="Arial" charset="0"/>
              </a:rPr>
              <a:t>. 2002.  s.149 ISBN 80-86073-97-1</a:t>
            </a:r>
          </a:p>
          <a:p>
            <a:pPr marL="457200" indent="-457200" eaLnBrk="1" hangingPunct="1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1741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7413" name="Obdélník 4"/>
          <p:cNvSpPr>
            <a:spLocks noChangeArrowheads="1"/>
          </p:cNvSpPr>
          <p:nvPr/>
        </p:nvSpPr>
        <p:spPr bwMode="auto">
          <a:xfrm>
            <a:off x="2555777" y="1571625"/>
            <a:ext cx="648072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r"/>
            <a:r>
              <a:rPr lang="cs-CZ" sz="3200" b="1" dirty="0" smtClean="0"/>
              <a:t>Použitá literatura a zdroje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2500313" y="0"/>
            <a:ext cx="6443662" cy="1143000"/>
          </a:xfrm>
        </p:spPr>
        <p:txBody>
          <a:bodyPr anchor="b"/>
          <a:lstStyle/>
          <a:p>
            <a:pPr algn="r" eaLnBrk="1" hangingPunct="1"/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0" indent="0" algn="ctr">
              <a:buNone/>
              <a:defRPr/>
            </a:pPr>
            <a:r>
              <a:rPr lang="cs-CZ" sz="2400" dirty="0">
                <a:latin typeface="Arial" charset="0"/>
              </a:rPr>
              <a:t>Autor: Bc. Martina Jeřábková</a:t>
            </a:r>
          </a:p>
          <a:p>
            <a:pPr marL="609600" indent="-609600" algn="ctr">
              <a:buNone/>
              <a:defRPr/>
            </a:pPr>
            <a:r>
              <a:rPr lang="cs-CZ" sz="2400" dirty="0">
                <a:latin typeface="Arial" charset="0"/>
              </a:rPr>
              <a:t>Název díla: </a:t>
            </a:r>
            <a:r>
              <a:rPr lang="cs-CZ" sz="2400" smtClean="0">
                <a:latin typeface="Arial" charset="0"/>
              </a:rPr>
              <a:t>Polohování klienta</a:t>
            </a:r>
          </a:p>
          <a:p>
            <a:pPr marL="609600" indent="-609600" algn="ctr">
              <a:buNone/>
              <a:defRPr/>
            </a:pPr>
            <a:r>
              <a:rPr lang="cs-CZ" sz="2400" dirty="0" smtClean="0">
                <a:latin typeface="Arial" charset="0"/>
              </a:rPr>
              <a:t>Datum </a:t>
            </a:r>
            <a:r>
              <a:rPr lang="cs-CZ" sz="2400" dirty="0">
                <a:latin typeface="Arial" charset="0"/>
              </a:rPr>
              <a:t>vzniku: červenec 2013      </a:t>
            </a:r>
          </a:p>
          <a:p>
            <a:pPr marL="609600" indent="-609600" algn="ctr">
              <a:buNone/>
              <a:defRPr/>
            </a:pPr>
            <a:r>
              <a:rPr lang="cs-CZ" sz="2400" dirty="0">
                <a:latin typeface="Arial" charset="0"/>
              </a:rPr>
              <a:t>                                                                                               Materiál je určen pro bezplatné používání pro potřeby výuky na všech typech škol a školských zařízení. Jakékoliv další využití podléhá autorskému právu,  prezentace je autorským dílem.</a:t>
            </a:r>
          </a:p>
          <a:p>
            <a:pPr marL="457200" indent="-457200" eaLnBrk="1" hangingPunct="1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1741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7413" name="Obdélník 4"/>
          <p:cNvSpPr>
            <a:spLocks noChangeArrowheads="1"/>
          </p:cNvSpPr>
          <p:nvPr/>
        </p:nvSpPr>
        <p:spPr bwMode="auto">
          <a:xfrm>
            <a:off x="2500313" y="1571625"/>
            <a:ext cx="664368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/>
              <a:t>Obchodní akademie, Střední odborná škola </a:t>
            </a:r>
            <a:br>
              <a:rPr lang="cs-CZ" b="1"/>
            </a:br>
            <a:r>
              <a:rPr lang="cs-CZ" b="1"/>
              <a:t>a Jazyková škola s právem státní jazykové zkoušky, </a:t>
            </a:r>
            <a:br>
              <a:rPr lang="cs-CZ" b="1"/>
            </a:br>
            <a:r>
              <a:rPr lang="cs-CZ" b="1"/>
              <a:t>Hradec Králové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4420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1068</TotalTime>
  <Words>658</Words>
  <Application>Microsoft Office PowerPoint</Application>
  <PresentationFormat>Předvádění na obrazovce (4:3)</PresentationFormat>
  <Paragraphs>141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Obchodní akademie, Střední odborná škola  a Jazyková škola s právem státní jazykové zkoušky,  Hradec Králové</vt:lpstr>
      <vt:lpstr>Polohování klienta</vt:lpstr>
      <vt:lpstr>Polohování klienta</vt:lpstr>
      <vt:lpstr>Polohování klienta</vt:lpstr>
      <vt:lpstr>Polohování klienta</vt:lpstr>
      <vt:lpstr>Polohování klienta</vt:lpstr>
      <vt:lpstr>Polohování klienta</vt:lpstr>
      <vt:lpstr>Polohování klienta</vt:lpstr>
      <vt:lpstr>Polohování klienta</vt:lpstr>
      <vt:lpstr>Polohování klienta</vt:lpstr>
      <vt:lpstr>Polohování klienta</vt:lpstr>
      <vt:lpstr>Polohování klienta</vt:lpstr>
      <vt:lpstr>Polohování klienta</vt:lpstr>
      <vt:lpstr>Polohování klienta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skola</cp:lastModifiedBy>
  <cp:revision>115</cp:revision>
  <dcterms:created xsi:type="dcterms:W3CDTF">2012-11-30T22:17:21Z</dcterms:created>
  <dcterms:modified xsi:type="dcterms:W3CDTF">2014-05-13T13:00:30Z</dcterms:modified>
</cp:coreProperties>
</file>