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4" r:id="rId3"/>
    <p:sldId id="288" r:id="rId4"/>
    <p:sldId id="289" r:id="rId5"/>
    <p:sldId id="290" r:id="rId6"/>
    <p:sldId id="291" r:id="rId7"/>
    <p:sldId id="292" r:id="rId8"/>
    <p:sldId id="293" r:id="rId9"/>
    <p:sldId id="265" r:id="rId10"/>
    <p:sldId id="272" r:id="rId11"/>
    <p:sldId id="294" r:id="rId12"/>
    <p:sldId id="274" r:id="rId13"/>
    <p:sldId id="295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990033"/>
    <a:srgbClr val="CC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64" autoAdjust="0"/>
    <p:restoredTop sz="94628" autoAdjust="0"/>
  </p:normalViewPr>
  <p:slideViewPr>
    <p:cSldViewPr>
      <p:cViewPr>
        <p:scale>
          <a:sx n="100" d="100"/>
          <a:sy n="100" d="100"/>
        </p:scale>
        <p:origin x="-28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B0CEC-B8A4-4848-8498-BC61E8456014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3B7A3-9FBE-4FE8-AABC-2E40DF4829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093FB-7C1E-4610-8481-92BB5C329EB2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149C4-66E7-4047-90E8-43E1C5D622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9CCBDC-3152-47AE-854E-9D4C7F44CBDE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31537-6937-4B19-AEBC-4324FEC722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2E0429-7DF9-4713-96ED-BBAEBC5D3B18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884BC-DF29-4BBE-83BE-FBB74E57AD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CE556-3B40-4E08-A20D-4CC040DEF0AD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D07D9-44DD-4C73-AC10-7FB9144AFC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4FEEA8-CFF4-4760-B365-3C7B3FA13836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452B4F-2732-4E47-A018-9C8A4F1987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BFC219-CABD-4B9D-9588-595EA5D1A4A0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DE0C6-B4E5-4CC9-84FE-49854C102B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1E3E6-343D-470E-BF4A-7FC502604038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008FB-3CBD-45CC-B420-F06B2A3FB8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D95B76-6A7E-4676-8AAB-10CD846593AC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FE5A7-AF28-47D8-89E5-306223BF62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1717D-AA15-4B96-B135-6207E06A6B55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2A9DA2-5766-497B-A7B9-CC55380009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6CF8F-B764-49F7-8DF2-0DA8A4BC7C53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DA9E6E-2046-4D7C-AFEF-61B030ECD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85B893-390F-4160-BD53-A361CAA472C5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3C96F4-54A2-4D94-A796-4D6BADB6A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Relationship Id="rId9" Type="http://schemas.openxmlformats.org/officeDocument/2006/relationships/image" Target="../media/image6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37343237"/>
              </p:ext>
            </p:extLst>
          </p:nvPr>
        </p:nvGraphicFramePr>
        <p:xfrm>
          <a:off x="250825" y="2781300"/>
          <a:ext cx="8569325" cy="38905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Bc.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Martina Jeřábková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VY_32_INOVACE_9_PRIMA_PECE_14</a:t>
                      </a:r>
                    </a:p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Imobilizační</a:t>
                      </a:r>
                      <a:r>
                        <a:rPr lang="cs-CZ" sz="1800" b="1" i="0" u="none" strike="noStrike" baseline="0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syndrom</a:t>
                      </a:r>
                      <a:endParaRPr lang="cs-CZ" sz="1800" b="1" i="0" u="none" strike="noStrike" dirty="0" smtClean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Přímá 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péče a osobní asistence</a:t>
                      </a: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činnost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červenec 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Imobilizační syndrom, imobilizace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opakování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Imobilizační syndrom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Imobilizace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= znehybnění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 uložení nemocného do klidu.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Dělení – celkové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	 – částečné. 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Mates\AppData\Local\Microsoft\Windows\Temporary Internet Files\Content.IE5\SQQSJE16\MP90042655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2996952"/>
            <a:ext cx="3384376" cy="33843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4788024" y="6021288"/>
            <a:ext cx="20054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400" dirty="0" smtClean="0"/>
          </a:p>
          <a:p>
            <a:r>
              <a:rPr lang="cs-CZ" sz="1400" dirty="0" smtClean="0"/>
              <a:t>Obr. č. 1 – Imobilizace</a:t>
            </a:r>
            <a:endParaRPr lang="cs-CZ" sz="1400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Imobilizační syndrom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Imobilizační syndrom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Souhrn škod, které vznikají dlouhodobou nečinností (imobilizací).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Škody se projevují na všech orgánových soustavách.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2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7" name="Picture 9" descr="C:\Users\Mates\AppData\Local\Microsoft\Windows\Temporary Internet Files\Content.IE5\TMT9U3OI\MC9003317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58877" y="4725144"/>
            <a:ext cx="2232248" cy="177956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Imobilizační syndrom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407670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Imobilizační syndrom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Dýchací soustava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- povrchní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dýchání,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tzn. snížená plicní ventilace, špatné provzdušnění hlavně dolních oddílů plic, které mohou být zasaženy infekcí (zápal, zánět plic).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Zmenšuje se vitální kapacita plic. 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580112" y="6381328"/>
            <a:ext cx="141872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2 - Plíce</a:t>
            </a:r>
            <a:endParaRPr lang="cs-CZ" sz="1400" dirty="0"/>
          </a:p>
        </p:txBody>
      </p:sp>
      <p:pic>
        <p:nvPicPr>
          <p:cNvPr id="3076" name="Picture 4" descr="C:\Users\Mates\AppData\Local\Microsoft\Windows\Temporary Internet Files\Content.IE5\TMT9U3OI\MC90043874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98734" y="4941168"/>
            <a:ext cx="1800200" cy="13501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Imobilizační syndrom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Imobilizační syndrom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Srdečně cévní systém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- zpomalení srdeční činnosti, snížení systolického tlaku vede ke snížení proudění krve, sníží se i napětí cév, vznik sklerotických plátů - záněty žil (tromboflebitidy až embolie).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23928" y="6381328"/>
            <a:ext cx="31935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č</a:t>
            </a:r>
            <a:r>
              <a:rPr lang="cs-CZ" sz="1400" dirty="0" smtClean="0"/>
              <a:t>. 3 - Srdce</a:t>
            </a:r>
            <a:endParaRPr lang="cs-CZ" sz="1400" dirty="0"/>
          </a:p>
        </p:txBody>
      </p:sp>
      <p:pic>
        <p:nvPicPr>
          <p:cNvPr id="4099" name="Picture 3" descr="C:\Users\Mates\AppData\Local\Microsoft\Windows\Temporary Internet Files\Content.IE5\3VER9UBQ\MC9004235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2136" y="5085184"/>
            <a:ext cx="1008112" cy="120719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Imobilizační syndrom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Imobilizační syndrom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Trávicí ústrojí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- ochabuje střevní peristaltika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 vede k atomické zácpě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 snížení sekrece žláz, zhoršuje se zažívání tzn. plynatost, nechutenství.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Pohybový aparát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- svaly ochabují, šlachy se zkracují, klouby tuhnou, kosti řídnou. 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Imobilizační syndrom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Imobilizační syndrom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Nervová soustava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– utlumení reflexů, sklon k apatii, slábnou emocionální projevy, depresivní nálady. 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 v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znik neuróz (funkční porucha orgánu beze změn na orgánu).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 u dětí je brzděn duševní i pohybový vývoj = psychomotorická retardace.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Imobilizační syndrom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Imobilizační syndrom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Vylučovací ústrojí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- tvoří se méně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moči,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tzn. větší koncentrace.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Usazování zbytkové moči a následně rozšíření infekce = záněty močových cest.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Kožní soustava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- zhoršená výživa, mechanický tlak, problémy s hygienou, snížení pružnosti kůže → vznik proleženin – dekubitů. 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Imobilizační syndrom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251520" y="2781300"/>
            <a:ext cx="8435280" cy="4032076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sz="16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AutoNum type="arabicPeriod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Co je to imobilizace?</a:t>
            </a:r>
            <a:endParaRPr lang="cs-CZ" sz="26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 </a:t>
            </a: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- znehybnění</a:t>
            </a:r>
          </a:p>
          <a:p>
            <a:pPr marL="457200" indent="-457200" eaLnBrk="1" hangingPunct="1">
              <a:buFont typeface="+mj-lt"/>
              <a:buAutoNum type="arabicPeriod" startAt="2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Co je to imobilizační syndrom?</a:t>
            </a:r>
          </a:p>
          <a:p>
            <a:pPr marL="457200" lvl="2" indent="-457200" eaLnBrk="1" hangingPunct="1">
              <a:buNone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 </a:t>
            </a: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- 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souhrn škod, které vznikají dlouhodobou nečinností (imobilizací)</a:t>
            </a:r>
            <a:endParaRPr lang="cs-CZ" sz="26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+mj-lt"/>
              <a:buAutoNum type="arabicPeriod" startAt="3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Jak se imobilizace dělí dle rozsahu postižení (2)?</a:t>
            </a:r>
          </a:p>
          <a:p>
            <a:pPr marL="457200" indent="-457200" eaLnBrk="1" hangingPunct="1">
              <a:buNone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 </a:t>
            </a: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-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celková, částečná</a:t>
            </a:r>
            <a:endParaRPr lang="cs-CZ" sz="26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Imobilizační syndrom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299"/>
            <a:ext cx="8579296" cy="397981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Na vyznačených místech na obrázku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popište příznaky imobilizačního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s</a:t>
            </a:r>
            <a:r>
              <a:rPr lang="cs-CZ" sz="2600" i="1" dirty="0" smtClean="0">
                <a:latin typeface="Arial" charset="0"/>
                <a:cs typeface="Arial" charset="0"/>
              </a:rPr>
              <a:t>yndromu </a:t>
            </a:r>
            <a:r>
              <a:rPr lang="cs-CZ" sz="2600" i="1" dirty="0" smtClean="0">
                <a:latin typeface="Arial" charset="0"/>
                <a:cs typeface="Arial" charset="0"/>
              </a:rPr>
              <a:t>a </a:t>
            </a:r>
            <a:r>
              <a:rPr lang="cs-CZ" sz="2600" i="1" dirty="0" smtClean="0">
                <a:latin typeface="Arial" charset="0"/>
                <a:cs typeface="Arial" charset="0"/>
              </a:rPr>
              <a:t>tato </a:t>
            </a:r>
            <a:r>
              <a:rPr lang="cs-CZ" sz="2600" i="1" dirty="0" smtClean="0">
                <a:latin typeface="Arial" charset="0"/>
                <a:cs typeface="Arial" charset="0"/>
              </a:rPr>
              <a:t>místa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pojmenujte.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</p:txBody>
      </p:sp>
      <p:pic>
        <p:nvPicPr>
          <p:cNvPr id="7177" name="Picture 9" descr="C:\Users\Mates\AppData\Local\Microsoft\Windows\Temporary Internet Files\Content.IE5\TMT9U3OI\MC9004405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2852936"/>
            <a:ext cx="2371700" cy="3794720"/>
          </a:xfrm>
          <a:prstGeom prst="rect">
            <a:avLst/>
          </a:prstGeom>
          <a:noFill/>
        </p:spPr>
      </p:pic>
      <p:sp>
        <p:nvSpPr>
          <p:cNvPr id="33" name="TextovéPole 32"/>
          <p:cNvSpPr txBox="1"/>
          <p:nvPr/>
        </p:nvSpPr>
        <p:spPr>
          <a:xfrm>
            <a:off x="5220072" y="6381328"/>
            <a:ext cx="432281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4</a:t>
            </a:r>
            <a:endParaRPr lang="cs-CZ" sz="1400" dirty="0"/>
          </a:p>
        </p:txBody>
      </p:sp>
      <p:pic>
        <p:nvPicPr>
          <p:cNvPr id="7190" name="Picture 22" descr="C:\Users\Mates\AppData\Local\Microsoft\Windows\Temporary Internet Files\Content.IE5\SQQSJE16\MC9004261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96336" y="3645024"/>
            <a:ext cx="621817" cy="586680"/>
          </a:xfrm>
          <a:prstGeom prst="rect">
            <a:avLst/>
          </a:prstGeom>
          <a:noFill/>
        </p:spPr>
      </p:pic>
      <p:pic>
        <p:nvPicPr>
          <p:cNvPr id="7191" name="Picture 23" descr="C:\Users\Mates\AppData\Local\Microsoft\Windows\Temporary Internet Files\Content.IE5\3VER9UBQ\MC90042616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40352" y="3861048"/>
            <a:ext cx="305383" cy="473844"/>
          </a:xfrm>
          <a:prstGeom prst="rect">
            <a:avLst/>
          </a:prstGeom>
          <a:noFill/>
        </p:spPr>
      </p:pic>
      <p:pic>
        <p:nvPicPr>
          <p:cNvPr id="7192" name="Picture 24" descr="C:\Users\Mates\AppData\Local\Microsoft\Windows\Temporary Internet Files\Content.IE5\TMT9U3OI\MC900426142[2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68344" y="3501008"/>
            <a:ext cx="518608" cy="1228105"/>
          </a:xfrm>
          <a:prstGeom prst="rect">
            <a:avLst/>
          </a:prstGeom>
          <a:noFill/>
        </p:spPr>
      </p:pic>
      <p:pic>
        <p:nvPicPr>
          <p:cNvPr id="7193" name="Picture 25" descr="C:\Users\Mates\AppData\Local\Microsoft\Windows\Temporary Internet Files\Content.IE5\XSZ3POGD\MC90019783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747626" y="2852936"/>
            <a:ext cx="396417" cy="360040"/>
          </a:xfrm>
          <a:prstGeom prst="rect">
            <a:avLst/>
          </a:prstGeom>
          <a:noFill/>
        </p:spPr>
      </p:pic>
      <p:pic>
        <p:nvPicPr>
          <p:cNvPr id="7200" name="Picture 32" descr="C:\Users\Mates\AppData\Local\Microsoft\Windows\Temporary Internet Files\Content.IE5\TMT9U3OI\MC900438751[2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812360" y="5229200"/>
            <a:ext cx="699542" cy="9327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51" name="Přímá spojovací šipka 50"/>
          <p:cNvCxnSpPr/>
          <p:nvPr/>
        </p:nvCxnSpPr>
        <p:spPr>
          <a:xfrm flipV="1">
            <a:off x="4211960" y="3789040"/>
            <a:ext cx="3528392" cy="1728192"/>
          </a:xfrm>
          <a:prstGeom prst="straightConnector1">
            <a:avLst/>
          </a:prstGeom>
          <a:ln w="34925">
            <a:solidFill>
              <a:schemeClr val="bg1"/>
            </a:solidFill>
            <a:tailEnd type="arrow"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šipka 51"/>
          <p:cNvCxnSpPr/>
          <p:nvPr/>
        </p:nvCxnSpPr>
        <p:spPr>
          <a:xfrm flipV="1">
            <a:off x="4283968" y="2996952"/>
            <a:ext cx="3600400" cy="2304256"/>
          </a:xfrm>
          <a:prstGeom prst="straightConnector1">
            <a:avLst/>
          </a:prstGeom>
          <a:ln w="34925">
            <a:solidFill>
              <a:schemeClr val="bg1"/>
            </a:solidFill>
            <a:tailEnd type="arrow"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šipka 52"/>
          <p:cNvCxnSpPr/>
          <p:nvPr/>
        </p:nvCxnSpPr>
        <p:spPr>
          <a:xfrm flipV="1">
            <a:off x="4211960" y="5661248"/>
            <a:ext cx="3960440" cy="504056"/>
          </a:xfrm>
          <a:prstGeom prst="straightConnector1">
            <a:avLst/>
          </a:prstGeom>
          <a:ln w="34925">
            <a:solidFill>
              <a:schemeClr val="bg1"/>
            </a:solidFill>
            <a:tailEnd type="arrow"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šipka 61"/>
          <p:cNvCxnSpPr/>
          <p:nvPr/>
        </p:nvCxnSpPr>
        <p:spPr>
          <a:xfrm flipV="1">
            <a:off x="3347864" y="4376328"/>
            <a:ext cx="3960440" cy="1512168"/>
          </a:xfrm>
          <a:prstGeom prst="straightConnector1">
            <a:avLst/>
          </a:prstGeom>
          <a:ln w="34925">
            <a:solidFill>
              <a:schemeClr val="bg1"/>
            </a:solidFill>
            <a:tailEnd type="arrow"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šipka 62"/>
          <p:cNvCxnSpPr/>
          <p:nvPr/>
        </p:nvCxnSpPr>
        <p:spPr>
          <a:xfrm flipV="1">
            <a:off x="4139952" y="4941168"/>
            <a:ext cx="3816424" cy="1152128"/>
          </a:xfrm>
          <a:prstGeom prst="straightConnector1">
            <a:avLst/>
          </a:prstGeom>
          <a:ln w="34925">
            <a:solidFill>
              <a:schemeClr val="bg1"/>
            </a:solidFill>
            <a:tailEnd type="arrow"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šipka 72"/>
          <p:cNvCxnSpPr/>
          <p:nvPr/>
        </p:nvCxnSpPr>
        <p:spPr>
          <a:xfrm flipV="1">
            <a:off x="4211960" y="4077072"/>
            <a:ext cx="3672408" cy="1656184"/>
          </a:xfrm>
          <a:prstGeom prst="straightConnector1">
            <a:avLst/>
          </a:prstGeom>
          <a:ln w="34925">
            <a:solidFill>
              <a:schemeClr val="bg1"/>
            </a:solidFill>
            <a:tailEnd type="arrow"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87" name="Picture 19" descr="C:\Users\Mates\AppData\Local\Microsoft\Windows\Temporary Internet Files\Content.IE5\TMT9U3OI\MC90040426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55776" y="5015677"/>
            <a:ext cx="1838325" cy="1359768"/>
          </a:xfrm>
          <a:prstGeom prst="rect">
            <a:avLst/>
          </a:prstGeom>
          <a:noFill/>
        </p:spPr>
      </p:pic>
      <p:pic>
        <p:nvPicPr>
          <p:cNvPr id="99" name="Picture 23" descr="C:\Users\Mates\AppData\Local\Microsoft\Windows\Temporary Internet Files\Content.IE5\3VER9UBQ\MC90042616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40352" y="4797152"/>
            <a:ext cx="144016" cy="223461"/>
          </a:xfrm>
          <a:prstGeom prst="rect">
            <a:avLst/>
          </a:prstGeom>
          <a:noFill/>
        </p:spPr>
      </p:pic>
      <p:pic>
        <p:nvPicPr>
          <p:cNvPr id="100" name="Picture 23" descr="C:\Users\Mates\AppData\Local\Microsoft\Windows\Temporary Internet Files\Content.IE5\3VER9UBQ\MC90042616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7956376" y="4797152"/>
            <a:ext cx="216024" cy="2234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1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Imobilizační syndrom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i="1" dirty="0" smtClean="0">
                <a:latin typeface="Arial" charset="0"/>
                <a:cs typeface="Arial" charset="0"/>
              </a:rPr>
              <a:t>Řešení.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</p:txBody>
      </p:sp>
      <p:pic>
        <p:nvPicPr>
          <p:cNvPr id="7177" name="Picture 9" descr="C:\Users\Mates\AppData\Local\Microsoft\Windows\Temporary Internet Files\Content.IE5\TMT9U3OI\MC9004405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2852936"/>
            <a:ext cx="2371700" cy="3794720"/>
          </a:xfrm>
          <a:prstGeom prst="rect">
            <a:avLst/>
          </a:prstGeom>
          <a:noFill/>
        </p:spPr>
      </p:pic>
      <p:sp>
        <p:nvSpPr>
          <p:cNvPr id="33" name="TextovéPole 32"/>
          <p:cNvSpPr txBox="1"/>
          <p:nvPr/>
        </p:nvSpPr>
        <p:spPr>
          <a:xfrm>
            <a:off x="5220073" y="6381328"/>
            <a:ext cx="39239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4</a:t>
            </a:r>
            <a:endParaRPr lang="cs-CZ" sz="1400" dirty="0"/>
          </a:p>
        </p:txBody>
      </p:sp>
      <p:pic>
        <p:nvPicPr>
          <p:cNvPr id="7190" name="Picture 22" descr="C:\Users\Mates\AppData\Local\Microsoft\Windows\Temporary Internet Files\Content.IE5\SQQSJE16\MC9004261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96336" y="3645024"/>
            <a:ext cx="621817" cy="586680"/>
          </a:xfrm>
          <a:prstGeom prst="rect">
            <a:avLst/>
          </a:prstGeom>
          <a:noFill/>
        </p:spPr>
      </p:pic>
      <p:pic>
        <p:nvPicPr>
          <p:cNvPr id="7191" name="Picture 23" descr="C:\Users\Mates\AppData\Local\Microsoft\Windows\Temporary Internet Files\Content.IE5\3VER9UBQ\MC90042616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40352" y="4581128"/>
            <a:ext cx="144016" cy="223461"/>
          </a:xfrm>
          <a:prstGeom prst="rect">
            <a:avLst/>
          </a:prstGeom>
          <a:noFill/>
        </p:spPr>
      </p:pic>
      <p:pic>
        <p:nvPicPr>
          <p:cNvPr id="7192" name="Picture 24" descr="C:\Users\Mates\AppData\Local\Microsoft\Windows\Temporary Internet Files\Content.IE5\TMT9U3OI\MC900426142[2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68344" y="3429000"/>
            <a:ext cx="518608" cy="1228105"/>
          </a:xfrm>
          <a:prstGeom prst="rect">
            <a:avLst/>
          </a:prstGeom>
          <a:noFill/>
        </p:spPr>
      </p:pic>
      <p:pic>
        <p:nvPicPr>
          <p:cNvPr id="7193" name="Picture 25" descr="C:\Users\Mates\AppData\Local\Microsoft\Windows\Temporary Internet Files\Content.IE5\XSZ3POGD\MC90019783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747626" y="2852936"/>
            <a:ext cx="396417" cy="360040"/>
          </a:xfrm>
          <a:prstGeom prst="rect">
            <a:avLst/>
          </a:prstGeom>
          <a:noFill/>
        </p:spPr>
      </p:pic>
      <p:pic>
        <p:nvPicPr>
          <p:cNvPr id="7200" name="Picture 32" descr="C:\Users\Mates\AppData\Local\Microsoft\Windows\Temporary Internet Files\Content.IE5\TMT9U3OI\MC900438751[2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812360" y="5229200"/>
            <a:ext cx="699542" cy="9327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51" name="Přímá spojovací šipka 50"/>
          <p:cNvCxnSpPr/>
          <p:nvPr/>
        </p:nvCxnSpPr>
        <p:spPr>
          <a:xfrm flipV="1">
            <a:off x="4427984" y="3789040"/>
            <a:ext cx="3312368" cy="504056"/>
          </a:xfrm>
          <a:prstGeom prst="straightConnector1">
            <a:avLst/>
          </a:prstGeom>
          <a:ln w="34925">
            <a:solidFill>
              <a:schemeClr val="bg1"/>
            </a:solidFill>
            <a:tailEnd type="arrow"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šipka 51"/>
          <p:cNvCxnSpPr/>
          <p:nvPr/>
        </p:nvCxnSpPr>
        <p:spPr>
          <a:xfrm flipV="1">
            <a:off x="4788024" y="2996952"/>
            <a:ext cx="3096344" cy="576064"/>
          </a:xfrm>
          <a:prstGeom prst="straightConnector1">
            <a:avLst/>
          </a:prstGeom>
          <a:ln w="34925">
            <a:solidFill>
              <a:schemeClr val="bg1"/>
            </a:solidFill>
            <a:tailEnd type="arrow"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šipka 52"/>
          <p:cNvCxnSpPr/>
          <p:nvPr/>
        </p:nvCxnSpPr>
        <p:spPr>
          <a:xfrm flipV="1">
            <a:off x="4211960" y="5661248"/>
            <a:ext cx="3960440" cy="504056"/>
          </a:xfrm>
          <a:prstGeom prst="straightConnector1">
            <a:avLst/>
          </a:prstGeom>
          <a:ln w="34925">
            <a:solidFill>
              <a:schemeClr val="bg1"/>
            </a:solidFill>
            <a:tailEnd type="arrow"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šipka 61"/>
          <p:cNvCxnSpPr/>
          <p:nvPr/>
        </p:nvCxnSpPr>
        <p:spPr>
          <a:xfrm flipV="1">
            <a:off x="4788024" y="4437112"/>
            <a:ext cx="3240360" cy="648072"/>
          </a:xfrm>
          <a:prstGeom prst="straightConnector1">
            <a:avLst/>
          </a:prstGeom>
          <a:ln w="34925">
            <a:solidFill>
              <a:schemeClr val="bg1"/>
            </a:solidFill>
            <a:tailEnd type="arrow"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šipka 62"/>
          <p:cNvCxnSpPr/>
          <p:nvPr/>
        </p:nvCxnSpPr>
        <p:spPr>
          <a:xfrm flipV="1">
            <a:off x="5076056" y="4869160"/>
            <a:ext cx="2736304" cy="720080"/>
          </a:xfrm>
          <a:prstGeom prst="straightConnector1">
            <a:avLst/>
          </a:prstGeom>
          <a:ln w="34925">
            <a:solidFill>
              <a:schemeClr val="bg1"/>
            </a:solidFill>
            <a:tailEnd type="arrow"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šipka 72"/>
          <p:cNvCxnSpPr/>
          <p:nvPr/>
        </p:nvCxnSpPr>
        <p:spPr>
          <a:xfrm flipV="1">
            <a:off x="5652120" y="4077072"/>
            <a:ext cx="2232248" cy="432048"/>
          </a:xfrm>
          <a:prstGeom prst="straightConnector1">
            <a:avLst/>
          </a:prstGeom>
          <a:ln w="34925">
            <a:solidFill>
              <a:schemeClr val="bg1"/>
            </a:solidFill>
            <a:tailEnd type="arrow"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259632" y="3501008"/>
            <a:ext cx="35301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u="sng" dirty="0" smtClean="0">
                <a:solidFill>
                  <a:srgbClr val="990033"/>
                </a:solidFill>
              </a:rPr>
              <a:t>nervová soustava </a:t>
            </a:r>
            <a:r>
              <a:rPr lang="cs-CZ" sz="1200" dirty="0" smtClean="0"/>
              <a:t>-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postupně se utlumují reflexy</a:t>
            </a: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 a reakce, sklon k apatii, depresivní nálady. </a:t>
            </a:r>
            <a:endParaRPr lang="cs-CZ" sz="1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259632" y="3933056"/>
            <a:ext cx="3231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u="sng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dýchací soustava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- snížená plicní ventilace,</a:t>
            </a: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 špatné provzdušnění, snížená kapacita plic.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79512" y="4365104"/>
            <a:ext cx="5647700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indent="0" eaLnBrk="1" hangingPunct="1">
              <a:spcBef>
                <a:spcPts val="600"/>
              </a:spcBef>
              <a:buSzPct val="100000"/>
              <a:defRPr/>
            </a:pPr>
            <a:r>
              <a:rPr lang="cs-CZ" sz="1200" b="1" u="sng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srdečně cévní systém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- zpomalení srdeční činnosti, snížení systolického tlaku, </a:t>
            </a:r>
          </a:p>
          <a:p>
            <a:pPr marL="0" indent="0" eaLnBrk="1" hangingPunct="1">
              <a:spcBef>
                <a:spcPts val="600"/>
              </a:spcBef>
              <a:buSzPct val="100000"/>
              <a:defRPr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záněty žil (tromboflebitidy až embolie), zanášení cév sklerotickými pláty.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323528" y="4869160"/>
            <a:ext cx="5062604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indent="0" eaLnBrk="1" hangingPunct="1">
              <a:spcBef>
                <a:spcPts val="600"/>
              </a:spcBef>
              <a:buSzPct val="100000"/>
              <a:defRPr/>
            </a:pPr>
            <a:r>
              <a:rPr lang="cs-CZ" sz="1200" b="1" u="sng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trávicí ústrojí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- ochabuje střevní peristaltika, atomická zácpa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 snížení sekrece žláz, zhoršuje se zažívání tzn. plynatost, nechutenství.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0" y="5373216"/>
            <a:ext cx="5012911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indent="0" eaLnBrk="1" hangingPunct="1">
              <a:spcBef>
                <a:spcPts val="600"/>
              </a:spcBef>
              <a:buSzPct val="100000"/>
              <a:defRPr/>
            </a:pPr>
            <a:r>
              <a:rPr lang="cs-CZ" sz="1200" b="1" u="sng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vylučovací ústrojí</a:t>
            </a:r>
            <a:r>
              <a:rPr lang="cs-CZ" sz="12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- tvoří se méně moči, problémy s vyprazdňováním ,</a:t>
            </a:r>
          </a:p>
          <a:p>
            <a:pPr marL="0" indent="0" eaLnBrk="1" hangingPunct="1">
              <a:spcBef>
                <a:spcPts val="600"/>
              </a:spcBef>
              <a:buSzPct val="100000"/>
              <a:defRPr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 záněty močových cest.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395536" y="5877272"/>
            <a:ext cx="3910045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indent="0" eaLnBrk="1" hangingPunct="1">
              <a:spcBef>
                <a:spcPts val="600"/>
              </a:spcBef>
              <a:buSzPct val="100000"/>
              <a:defRPr/>
            </a:pPr>
            <a:r>
              <a:rPr lang="cs-CZ" sz="1200" b="1" u="sng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pohybový aparát</a:t>
            </a:r>
            <a:r>
              <a:rPr lang="cs-CZ" sz="12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- svaly ochabují, šlachy se zkracují, </a:t>
            </a:r>
          </a:p>
          <a:p>
            <a:pPr marL="0" indent="0" eaLnBrk="1" hangingPunct="1">
              <a:spcBef>
                <a:spcPts val="600"/>
              </a:spcBef>
              <a:buSzPct val="100000"/>
              <a:defRPr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klouby tuhnou, kosti řídnou. </a:t>
            </a:r>
          </a:p>
        </p:txBody>
      </p:sp>
      <p:pic>
        <p:nvPicPr>
          <p:cNvPr id="42" name="Picture 23" descr="C:\Users\Mates\AppData\Local\Microsoft\Windows\Temporary Internet Files\Content.IE5\3VER9UBQ\MC90042616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7956376" y="4581128"/>
            <a:ext cx="216024" cy="223461"/>
          </a:xfrm>
          <a:prstGeom prst="rect">
            <a:avLst/>
          </a:prstGeom>
          <a:noFill/>
        </p:spPr>
      </p:pic>
      <p:pic>
        <p:nvPicPr>
          <p:cNvPr id="8194" name="Picture 2" descr="C:\Users\Mates\AppData\Local\Microsoft\Windows\Temporary Internet Files\Content.IE5\XSZ3POGD\MC90042356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812360" y="3789040"/>
            <a:ext cx="252522" cy="3378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1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71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7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7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7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  <p:bldP spid="20" grpId="0"/>
      <p:bldP spid="22" grpId="0"/>
      <p:bldP spid="28" grpId="0"/>
      <p:bldP spid="35" grpId="0"/>
      <p:bldP spid="39" grpId="0"/>
      <p:bldP spid="4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323528" y="2781300"/>
            <a:ext cx="8363272" cy="4076700"/>
          </a:xfrm>
        </p:spPr>
        <p:txBody>
          <a:bodyPr/>
          <a:lstStyle/>
          <a:p>
            <a:pPr marL="457200" indent="-457200" eaLnBrk="1" hangingPunct="1">
              <a:buFont typeface="Arial" charset="0"/>
              <a:buNone/>
            </a:pPr>
            <a:r>
              <a:rPr lang="cs-CZ" sz="2800" b="1" dirty="0" smtClean="0">
                <a:latin typeface="Arial" charset="0"/>
                <a:cs typeface="Arial" charset="0"/>
              </a:rPr>
              <a:t>Použitá literatura: </a:t>
            </a:r>
          </a:p>
          <a:p>
            <a:pPr marL="457200" indent="-457200" eaLnBrk="1" hangingPunct="1">
              <a:buNone/>
            </a:pPr>
            <a:r>
              <a:rPr lang="cs-CZ" sz="2200" dirty="0" smtClean="0">
                <a:latin typeface="Arial" charset="0"/>
                <a:cs typeface="Arial" charset="0"/>
              </a:rPr>
              <a:t>ROZSYPALOVÁ, M., HALADOVÁ, E., ŠAFRÁNKOVÁ, </a:t>
            </a:r>
          </a:p>
          <a:p>
            <a:pPr marL="457200" indent="-457200" eaLnBrk="1" hangingPunct="1">
              <a:buNone/>
            </a:pPr>
            <a:r>
              <a:rPr lang="cs-CZ" sz="2200" dirty="0" err="1" smtClean="0">
                <a:latin typeface="Arial" charset="0"/>
                <a:cs typeface="Arial" charset="0"/>
              </a:rPr>
              <a:t>A.</a:t>
            </a:r>
            <a:r>
              <a:rPr lang="cs-CZ" sz="2200" i="1" dirty="0" err="1" smtClean="0">
                <a:latin typeface="Arial" charset="0"/>
                <a:cs typeface="Arial" charset="0"/>
              </a:rPr>
              <a:t>Ošetřovatelství</a:t>
            </a:r>
            <a:r>
              <a:rPr lang="cs-CZ" sz="2200" i="1" dirty="0" smtClean="0">
                <a:latin typeface="Arial" charset="0"/>
                <a:cs typeface="Arial" charset="0"/>
              </a:rPr>
              <a:t> II.  </a:t>
            </a:r>
            <a:r>
              <a:rPr lang="cs-CZ" sz="2200" dirty="0" smtClean="0">
                <a:latin typeface="Arial" charset="0"/>
                <a:cs typeface="Arial" charset="0"/>
              </a:rPr>
              <a:t>Praha: </a:t>
            </a:r>
            <a:r>
              <a:rPr lang="cs-CZ" sz="2200" dirty="0" err="1" smtClean="0">
                <a:latin typeface="Arial" charset="0"/>
                <a:cs typeface="Arial" charset="0"/>
              </a:rPr>
              <a:t>Imformatorium</a:t>
            </a:r>
            <a:r>
              <a:rPr lang="cs-CZ" sz="2200" dirty="0" smtClean="0">
                <a:latin typeface="Arial" charset="0"/>
                <a:cs typeface="Arial" charset="0"/>
              </a:rPr>
              <a:t>. 2002. </a:t>
            </a:r>
          </a:p>
          <a:p>
            <a:pPr marL="457200" indent="-457200" eaLnBrk="1" hangingPunct="1">
              <a:buNone/>
            </a:pPr>
            <a:r>
              <a:rPr lang="cs-CZ" sz="2200" dirty="0" smtClean="0">
                <a:latin typeface="Arial" charset="0"/>
                <a:cs typeface="Arial" charset="0"/>
              </a:rPr>
              <a:t>ISBN 80-86073-97-1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200" dirty="0" smtClean="0">
                <a:latin typeface="Arial" charset="0"/>
                <a:cs typeface="Arial" charset="0"/>
              </a:rPr>
              <a:t>HŮSKOVÁ, J., KAŠNÁ, P. </a:t>
            </a:r>
            <a:r>
              <a:rPr lang="cs-CZ" sz="2200" i="1" dirty="0" smtClean="0">
                <a:latin typeface="Arial" charset="0"/>
                <a:cs typeface="Arial" charset="0"/>
              </a:rPr>
              <a:t>Ošetřovatelství – ošetřovatelské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200" i="1" dirty="0" smtClean="0">
                <a:latin typeface="Arial" charset="0"/>
                <a:cs typeface="Arial" charset="0"/>
              </a:rPr>
              <a:t>postupy pro zdravotnické asistenty, pracovní</a:t>
            </a:r>
            <a:r>
              <a:rPr lang="cs-CZ" sz="2200" i="1" dirty="0">
                <a:latin typeface="Arial" charset="0"/>
                <a:cs typeface="Arial" charset="0"/>
              </a:rPr>
              <a:t> </a:t>
            </a:r>
            <a:r>
              <a:rPr lang="cs-CZ" sz="2200" i="1" dirty="0" smtClean="0">
                <a:latin typeface="Arial" charset="0"/>
                <a:cs typeface="Arial" charset="0"/>
              </a:rPr>
              <a:t>sešit II/3.díl. </a:t>
            </a:r>
            <a:r>
              <a:rPr lang="cs-CZ" sz="2200" dirty="0" smtClean="0">
                <a:latin typeface="Arial" charset="0"/>
                <a:cs typeface="Arial" charset="0"/>
              </a:rPr>
              <a:t>Praha: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200" dirty="0" err="1" smtClean="0">
                <a:latin typeface="Arial" charset="0"/>
                <a:cs typeface="Arial" charset="0"/>
              </a:rPr>
              <a:t>Grada</a:t>
            </a:r>
            <a:r>
              <a:rPr lang="cs-CZ" sz="2200" dirty="0" smtClean="0">
                <a:latin typeface="Arial" charset="0"/>
                <a:cs typeface="Arial" charset="0"/>
              </a:rPr>
              <a:t> </a:t>
            </a:r>
            <a:r>
              <a:rPr lang="cs-CZ" sz="2200" dirty="0" err="1" smtClean="0">
                <a:latin typeface="Arial" charset="0"/>
                <a:cs typeface="Arial" charset="0"/>
              </a:rPr>
              <a:t>Publishink</a:t>
            </a:r>
            <a:r>
              <a:rPr lang="cs-CZ" sz="2200" dirty="0" smtClean="0">
                <a:latin typeface="Arial" charset="0"/>
                <a:cs typeface="Arial" charset="0"/>
              </a:rPr>
              <a:t>, a.s. 2009. ISBN 978- 80-247-2855-1</a:t>
            </a:r>
          </a:p>
          <a:p>
            <a:pPr marL="457200" indent="-457200" eaLnBrk="1" hangingPunct="1">
              <a:buNone/>
            </a:pPr>
            <a:r>
              <a:rPr lang="cs-CZ" sz="2800" b="1" dirty="0">
                <a:latin typeface="Arial" charset="0"/>
                <a:cs typeface="Arial" charset="0"/>
              </a:rPr>
              <a:t>Obrazové zdroje:</a:t>
            </a:r>
          </a:p>
          <a:p>
            <a:pPr marL="457200" indent="-457200" eaLnBrk="1" hangingPunct="1">
              <a:buNone/>
            </a:pPr>
            <a:r>
              <a:rPr lang="cs-CZ" sz="2200" dirty="0" smtClean="0">
                <a:latin typeface="Arial" charset="0"/>
                <a:cs typeface="Arial" charset="0"/>
              </a:rPr>
              <a:t>1. – 4. </a:t>
            </a:r>
            <a:r>
              <a:rPr lang="cs-CZ" sz="2200" dirty="0">
                <a:latin typeface="Arial" charset="0"/>
                <a:cs typeface="Arial" charset="0"/>
              </a:rPr>
              <a:t>Microsoft obrázková </a:t>
            </a:r>
            <a:r>
              <a:rPr lang="cs-CZ" sz="2200" dirty="0" smtClean="0">
                <a:latin typeface="Arial" charset="0"/>
                <a:cs typeface="Arial" charset="0"/>
              </a:rPr>
              <a:t>sada – www.office.</a:t>
            </a:r>
            <a:r>
              <a:rPr lang="cs-CZ" sz="2200" dirty="0" err="1" smtClean="0">
                <a:latin typeface="Arial" charset="0"/>
                <a:cs typeface="Arial" charset="0"/>
              </a:rPr>
              <a:t>microsoft.com</a:t>
            </a:r>
            <a:endParaRPr lang="cs-CZ" sz="2200" dirty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endParaRPr lang="cs-CZ" sz="18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3200" b="1" dirty="0" smtClean="0"/>
              <a:t>Použitá literatura a zdroje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algn="ctr">
              <a:buNone/>
              <a:defRPr/>
            </a:pPr>
            <a:r>
              <a:rPr lang="cs-CZ" sz="2800" dirty="0">
                <a:latin typeface="Arial" charset="0"/>
              </a:rPr>
              <a:t>Autor: Bc. Martina Jeřábková</a:t>
            </a:r>
          </a:p>
          <a:p>
            <a:pPr marL="609600" indent="-609600" algn="ctr">
              <a:buNone/>
              <a:defRPr/>
            </a:pPr>
            <a:r>
              <a:rPr lang="cs-CZ" sz="2800" dirty="0">
                <a:latin typeface="Arial" charset="0"/>
              </a:rPr>
              <a:t>Název díla: </a:t>
            </a:r>
            <a:r>
              <a:rPr lang="cs-CZ" sz="2800" dirty="0" smtClean="0">
                <a:latin typeface="Arial" charset="0"/>
              </a:rPr>
              <a:t>Imobilizační syndrom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609600" indent="-609600" algn="ctr">
              <a:buNone/>
              <a:defRPr/>
            </a:pPr>
            <a:r>
              <a:rPr lang="cs-CZ" sz="2800" dirty="0">
                <a:latin typeface="Arial" charset="0"/>
              </a:rPr>
              <a:t>Datum vzniku: červenec </a:t>
            </a:r>
            <a:r>
              <a:rPr lang="cs-CZ" sz="2800">
                <a:latin typeface="Arial" charset="0"/>
              </a:rPr>
              <a:t>2013      </a:t>
            </a:r>
            <a:r>
              <a:rPr lang="cs-CZ" sz="2800" smtClean="0">
                <a:latin typeface="Arial" charset="0"/>
              </a:rPr>
              <a:t>                                                                                               </a:t>
            </a:r>
            <a:r>
              <a:rPr lang="cs-CZ" sz="2800" dirty="0">
                <a:latin typeface="Arial" charset="0"/>
              </a:rPr>
              <a:t>Materiál je určen pro bezplatné používání pro potřeby výuky na všech typech škol a školských zařízení. Jakékoliv další využití podléhá autorskému právu,  prezentace je autorským dílem.</a:t>
            </a:r>
          </a:p>
          <a:p>
            <a:pPr marL="457200" indent="-45720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7413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/>
              <a:t>Obchodní akademie, Střední odborná škola </a:t>
            </a:r>
            <a:br>
              <a:rPr lang="cs-CZ" b="1"/>
            </a:br>
            <a:r>
              <a:rPr lang="cs-CZ" b="1"/>
              <a:t>a Jazyková škola s právem státní jazykové zkoušky, </a:t>
            </a:r>
            <a:br>
              <a:rPr lang="cs-CZ" b="1"/>
            </a:br>
            <a:r>
              <a:rPr lang="cs-CZ" b="1"/>
              <a:t>Hradec Králové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7038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1006</TotalTime>
  <Words>553</Words>
  <Application>Microsoft Office PowerPoint</Application>
  <PresentationFormat>Předvádění na obrazovce (4:3)</PresentationFormat>
  <Paragraphs>101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Obchodní akademie, Střední odborná škola  a Jazyková škola s právem státní jazykové zkoušky,  Hradec Králové</vt:lpstr>
      <vt:lpstr>Imobilizační syndrom</vt:lpstr>
      <vt:lpstr>Imobilizační syndrom</vt:lpstr>
      <vt:lpstr>Imobilizační syndrom</vt:lpstr>
      <vt:lpstr>Imobilizační syndrom</vt:lpstr>
      <vt:lpstr>Imobilizační syndrom</vt:lpstr>
      <vt:lpstr>Imobilizační syndrom</vt:lpstr>
      <vt:lpstr>Imobilizační syndrom</vt:lpstr>
      <vt:lpstr>Imobilizační syndrom</vt:lpstr>
      <vt:lpstr>Imobilizační syndrom</vt:lpstr>
      <vt:lpstr>Imobilizační syndrom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Dum</cp:lastModifiedBy>
  <cp:revision>105</cp:revision>
  <dcterms:created xsi:type="dcterms:W3CDTF">2012-11-30T22:17:21Z</dcterms:created>
  <dcterms:modified xsi:type="dcterms:W3CDTF">2014-07-14T11:37:16Z</dcterms:modified>
</cp:coreProperties>
</file>