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7" r:id="rId4"/>
    <p:sldId id="268" r:id="rId5"/>
    <p:sldId id="284" r:id="rId6"/>
    <p:sldId id="285" r:id="rId7"/>
    <p:sldId id="286" r:id="rId8"/>
    <p:sldId id="265" r:id="rId9"/>
    <p:sldId id="274" r:id="rId10"/>
    <p:sldId id="287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00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483" autoAdjust="0"/>
    <p:restoredTop sz="94628" autoAdjust="0"/>
  </p:normalViewPr>
  <p:slideViewPr>
    <p:cSldViewPr>
      <p:cViewPr>
        <p:scale>
          <a:sx n="75" d="100"/>
          <a:sy n="75" d="100"/>
        </p:scale>
        <p:origin x="-1512" y="-4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FB0CEC-B8A4-4848-8498-BC61E8456014}" type="datetimeFigureOut">
              <a:rPr lang="cs-CZ"/>
              <a:pPr>
                <a:defRPr/>
              </a:pPr>
              <a:t>13.5.2014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C3B7A3-9FBE-4FE8-AABC-2E40DF4829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093FB-7C1E-4610-8481-92BB5C329EB2}" type="datetimeFigureOut">
              <a:rPr lang="cs-CZ"/>
              <a:pPr>
                <a:defRPr/>
              </a:pPr>
              <a:t>13.5.2014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2149C4-66E7-4047-90E8-43E1C5D622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9CCBDC-3152-47AE-854E-9D4C7F44CBDE}" type="datetimeFigureOut">
              <a:rPr lang="cs-CZ"/>
              <a:pPr>
                <a:defRPr/>
              </a:pPr>
              <a:t>13.5.2014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731537-6937-4B19-AEBC-4324FEC722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2E0429-7DF9-4713-96ED-BBAEBC5D3B18}" type="datetimeFigureOut">
              <a:rPr lang="cs-CZ"/>
              <a:pPr>
                <a:defRPr/>
              </a:pPr>
              <a:t>13.5.2014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7884BC-DF29-4BBE-83BE-FBB74E57AD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0CE556-3B40-4E08-A20D-4CC040DEF0AD}" type="datetimeFigureOut">
              <a:rPr lang="cs-CZ"/>
              <a:pPr>
                <a:defRPr/>
              </a:pPr>
              <a:t>13.5.2014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8D07D9-44DD-4C73-AC10-7FB9144AFC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4FEEA8-CFF4-4760-B365-3C7B3FA13836}" type="datetimeFigureOut">
              <a:rPr lang="cs-CZ"/>
              <a:pPr>
                <a:defRPr/>
              </a:pPr>
              <a:t>13.5.2014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452B4F-2732-4E47-A018-9C8A4F1987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BFC219-CABD-4B9D-9588-595EA5D1A4A0}" type="datetimeFigureOut">
              <a:rPr lang="cs-CZ"/>
              <a:pPr>
                <a:defRPr/>
              </a:pPr>
              <a:t>13.5.2014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1DE0C6-B4E5-4CC9-84FE-49854C102B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91E3E6-343D-470E-BF4A-7FC502604038}" type="datetimeFigureOut">
              <a:rPr lang="cs-CZ"/>
              <a:pPr>
                <a:defRPr/>
              </a:pPr>
              <a:t>13.5.2014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8008FB-3CBD-45CC-B420-F06B2A3FB8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D95B76-6A7E-4676-8AAB-10CD846593AC}" type="datetimeFigureOut">
              <a:rPr lang="cs-CZ"/>
              <a:pPr>
                <a:defRPr/>
              </a:pPr>
              <a:t>13.5.2014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7FE5A7-AF28-47D8-89E5-306223BF62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61717D-AA15-4B96-B135-6207E06A6B55}" type="datetimeFigureOut">
              <a:rPr lang="cs-CZ"/>
              <a:pPr>
                <a:defRPr/>
              </a:pPr>
              <a:t>13.5.2014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2A9DA2-5766-497B-A7B9-CC55380009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F6CF8F-B764-49F7-8DF2-0DA8A4BC7C53}" type="datetimeFigureOut">
              <a:rPr lang="cs-CZ"/>
              <a:pPr>
                <a:defRPr/>
              </a:pPr>
              <a:t>13.5.2014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DA9E6E-2046-4D7C-AFEF-61B030ECD8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585B893-390F-4160-BD53-A361CAA472C5}" type="datetimeFigureOut">
              <a:rPr lang="cs-CZ"/>
              <a:pPr>
                <a:defRPr/>
              </a:pPr>
              <a:t>13.5.2014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E3C96F4-54A2-4D94-A796-4D6BADB6AB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dirty="0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dirty="0" smtClean="0">
                <a:latin typeface="Arial" charset="0"/>
                <a:cs typeface="Arial" charset="0"/>
              </a:rPr>
            </a:br>
            <a:r>
              <a:rPr lang="cs-CZ" sz="2000" b="1" dirty="0" smtClean="0">
                <a:latin typeface="Arial" charset="0"/>
                <a:cs typeface="Arial" charset="0"/>
              </a:rPr>
              <a:t>a Jazyková škola s právem státní jazykové zkoušky, </a:t>
            </a:r>
            <a:br>
              <a:rPr lang="cs-CZ" sz="2000" b="1" dirty="0" smtClean="0">
                <a:latin typeface="Arial" charset="0"/>
                <a:cs typeface="Arial" charset="0"/>
              </a:rPr>
            </a:br>
            <a:r>
              <a:rPr lang="cs-CZ" sz="2000" b="1" dirty="0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34556558"/>
              </p:ext>
            </p:extLst>
          </p:nvPr>
        </p:nvGraphicFramePr>
        <p:xfrm>
          <a:off x="250825" y="2781300"/>
          <a:ext cx="8569325" cy="389055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323"/>
                <a:gridCol w="6481002"/>
              </a:tblGrid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Bc.</a:t>
                      </a:r>
                      <a:r>
                        <a:rPr lang="cs-CZ" sz="18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Martina Jeřábková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VY_32_INOVACE_9_PRIMA_PECE_15</a:t>
                      </a:r>
                    </a:p>
                    <a:p>
                      <a:pPr algn="l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800" b="1" i="0" u="none" strike="noStrike" smtClean="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Proleženiny </a:t>
                      </a:r>
                      <a:r>
                        <a:rPr lang="cs-CZ" sz="1800" b="1" i="0" u="none" strike="noStrike" smtClean="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– </a:t>
                      </a:r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dekubity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525" marR="9525" marT="9525" marB="0" anchor="b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Přímá </a:t>
                      </a:r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péče a osobní asistence</a:t>
                      </a:r>
                    </a:p>
                  </a:txBody>
                  <a:tcPr marL="9525" marR="9525" marT="9525" marB="0" anchor="b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Sociální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činnost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, 3. 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červenec  2013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Proleženiny, projevy, příčiny, léčba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Výklad nového učiva, opakování učiva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latin typeface="Arial" charset="0"/>
                <a:cs typeface="Arial" charset="0"/>
              </a:rPr>
              <a:t>Proleženiny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 rtlCol="0">
            <a:normAutofit/>
          </a:bodyPr>
          <a:lstStyle/>
          <a:p>
            <a:pPr marL="0" indent="0" eaLnBrk="1" hangingPunct="1">
              <a:spcBef>
                <a:spcPts val="600"/>
              </a:spcBef>
              <a:buClr>
                <a:srgbClr val="B13F9A"/>
              </a:buClr>
              <a:buSzPct val="73000"/>
              <a:buFont typeface="Arial" charset="0"/>
              <a:buNone/>
              <a:defRPr/>
            </a:pPr>
            <a:r>
              <a:rPr lang="cs-CZ" sz="2800" b="1" dirty="0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Proleženiny = dekubity</a:t>
            </a:r>
          </a:p>
          <a:p>
            <a:pPr marL="0" indent="0" algn="just" eaLnBrk="1" hangingPunct="1">
              <a:spcBef>
                <a:spcPts val="600"/>
              </a:spcBef>
              <a:buClr>
                <a:srgbClr val="B13F9A"/>
              </a:buClr>
              <a:buSzPct val="73000"/>
              <a:buNone/>
              <a:defRPr/>
            </a:pP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= místní odumření tkáně.</a:t>
            </a:r>
          </a:p>
          <a:p>
            <a:pPr marL="0" indent="0" algn="just" eaLnBrk="1" hangingPunct="1">
              <a:spcBef>
                <a:spcPts val="600"/>
              </a:spcBef>
              <a:buClr>
                <a:srgbClr val="B13F9A"/>
              </a:buClr>
              <a:buSzPct val="73000"/>
              <a:buNone/>
              <a:defRPr/>
            </a:pP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Postihuje kůži i hlubší vrstvy podkoží až okostici. </a:t>
            </a:r>
          </a:p>
          <a:p>
            <a:pPr marL="0" indent="0" algn="just" eaLnBrk="1" hangingPunct="1">
              <a:spcBef>
                <a:spcPts val="600"/>
              </a:spcBef>
              <a:buClr>
                <a:srgbClr val="B13F9A"/>
              </a:buClr>
              <a:buSzPct val="73000"/>
              <a:buNone/>
              <a:defRPr/>
            </a:pP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Může se vytvořit také na sliznici a podslizničním vazivu.</a:t>
            </a:r>
          </a:p>
          <a:p>
            <a:pPr marL="0" indent="0" algn="just" eaLnBrk="1" hangingPunct="1">
              <a:spcBef>
                <a:spcPts val="600"/>
              </a:spcBef>
              <a:buClr>
                <a:srgbClr val="B13F9A"/>
              </a:buClr>
              <a:buSzPct val="73000"/>
              <a:buNone/>
              <a:defRPr/>
            </a:pPr>
            <a:r>
              <a:rPr lang="pl-PL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Je jedním z projevů špatného stavu pacienta. </a:t>
            </a:r>
            <a:endParaRPr lang="cs-CZ" sz="2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0" lvl="0" indent="0" algn="just" eaLnBrk="1" hangingPunct="1">
              <a:spcBef>
                <a:spcPts val="600"/>
              </a:spcBef>
              <a:buClr>
                <a:srgbClr val="B13F9A"/>
              </a:buClr>
              <a:buSzPct val="73000"/>
              <a:buFontTx/>
              <a:buChar char="-"/>
              <a:defRPr/>
            </a:pPr>
            <a:endParaRPr lang="cs-CZ" sz="28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0" indent="0" algn="just" eaLnBrk="1" hangingPunct="1">
              <a:spcBef>
                <a:spcPts val="600"/>
              </a:spcBef>
              <a:buClr>
                <a:srgbClr val="B13F9A"/>
              </a:buClr>
              <a:buSzPct val="73000"/>
              <a:buNone/>
              <a:defRPr/>
            </a:pPr>
            <a:endParaRPr lang="cs-CZ" sz="2800" dirty="0" smtClean="0">
              <a:solidFill>
                <a:prstClr val="black"/>
              </a:solidFill>
              <a:latin typeface="Trebuchet MS"/>
            </a:endParaRPr>
          </a:p>
          <a:p>
            <a:pPr marL="0" indent="0" eaLnBrk="1" hangingPunct="1">
              <a:spcBef>
                <a:spcPts val="600"/>
              </a:spcBef>
              <a:buClr>
                <a:srgbClr val="B13F9A"/>
              </a:buClr>
              <a:buSzPct val="73000"/>
              <a:buFont typeface="Arial" charset="0"/>
              <a:buNone/>
              <a:defRPr/>
            </a:pPr>
            <a:endParaRPr lang="cs-CZ" sz="2600" dirty="0" smtClean="0">
              <a:solidFill>
                <a:prstClr val="black"/>
              </a:solidFill>
              <a:latin typeface="Trebuchet MS"/>
            </a:endParaRPr>
          </a:p>
          <a:p>
            <a:pPr marL="0" indent="0" eaLnBrk="1" hangingPunct="1">
              <a:spcBef>
                <a:spcPts val="600"/>
              </a:spcBef>
              <a:buClr>
                <a:srgbClr val="B13F9A"/>
              </a:buClr>
              <a:buSzPct val="73000"/>
              <a:buFont typeface="Arial" charset="0"/>
              <a:buNone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latin typeface="Arial" charset="0"/>
                <a:cs typeface="Arial" charset="0"/>
              </a:rPr>
              <a:t>Proleženiny</a:t>
            </a:r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/>
          <a:lstStyle/>
          <a:p>
            <a:pPr marL="0" indent="0" eaLnBrk="1" hangingPunct="1">
              <a:spcBef>
                <a:spcPts val="600"/>
              </a:spcBef>
              <a:buClr>
                <a:srgbClr val="B13F9A"/>
              </a:buClr>
              <a:buSzPct val="73000"/>
              <a:buNone/>
              <a:defRPr/>
            </a:pPr>
            <a:r>
              <a:rPr lang="cs-CZ" sz="2800" b="1" dirty="0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Proleženiny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600" b="1" dirty="0" smtClean="0">
                <a:latin typeface="Arial" charset="0"/>
                <a:cs typeface="Arial" charset="0"/>
              </a:rPr>
              <a:t>Místa výskytu</a:t>
            </a:r>
            <a:r>
              <a:rPr lang="cs-CZ" sz="2600" dirty="0" smtClean="0">
                <a:latin typeface="Arial" charset="0"/>
                <a:cs typeface="Arial" charset="0"/>
              </a:rPr>
              <a:t>: kosti blízko pokožky, 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600" dirty="0" smtClean="0">
                <a:latin typeface="Arial" charset="0"/>
                <a:cs typeface="Arial" charset="0"/>
              </a:rPr>
              <a:t>málo izolovány tukovou vrstvou:</a:t>
            </a:r>
          </a:p>
          <a:p>
            <a:pPr marL="400050" lvl="1" indent="0" eaLnBrk="1" hangingPunct="1">
              <a:spcBef>
                <a:spcPts val="600"/>
              </a:spcBef>
              <a:buSzPct val="100000"/>
              <a:buFontTx/>
              <a:buChar char="-"/>
              <a:defRPr/>
            </a:pPr>
            <a:r>
              <a:rPr lang="cs-CZ" sz="2600" dirty="0" smtClean="0">
                <a:latin typeface="Arial" charset="0"/>
                <a:cs typeface="Arial" charset="0"/>
              </a:rPr>
              <a:t> záda – kostrč, lopatky, C7, lokty</a:t>
            </a:r>
          </a:p>
          <a:p>
            <a:pPr marL="400050" lvl="1" indent="0" eaLnBrk="1" hangingPunct="1">
              <a:spcBef>
                <a:spcPts val="600"/>
              </a:spcBef>
              <a:buSzPct val="100000"/>
              <a:buFontTx/>
              <a:buChar char="-"/>
              <a:defRPr/>
            </a:pPr>
            <a:r>
              <a:rPr lang="cs-CZ" sz="2600" dirty="0" smtClean="0">
                <a:latin typeface="Arial" charset="0"/>
                <a:cs typeface="Arial" charset="0"/>
              </a:rPr>
              <a:t> nohy – paty, hřeben kosti kyčelní, kotníky, kolena</a:t>
            </a:r>
          </a:p>
          <a:p>
            <a:pPr marL="400050" lvl="1" indent="0" eaLnBrk="1" hangingPunct="1">
              <a:spcBef>
                <a:spcPts val="600"/>
              </a:spcBef>
              <a:buSzPct val="100000"/>
              <a:buFontTx/>
              <a:buChar char="-"/>
              <a:defRPr/>
            </a:pPr>
            <a:r>
              <a:rPr lang="cs-CZ" sz="2600" dirty="0" smtClean="0">
                <a:latin typeface="Arial" charset="0"/>
                <a:cs typeface="Arial" charset="0"/>
              </a:rPr>
              <a:t> spánky, ramena, brada, kyčle</a:t>
            </a:r>
          </a:p>
          <a:p>
            <a:pPr marL="400050" lvl="1" indent="0" eaLnBrk="1" hangingPunct="1">
              <a:spcBef>
                <a:spcPts val="600"/>
              </a:spcBef>
              <a:buSzPct val="100000"/>
              <a:buFontTx/>
              <a:buChar char="-"/>
              <a:defRPr/>
            </a:pPr>
            <a:r>
              <a:rPr lang="cs-CZ" sz="2600" dirty="0" smtClean="0">
                <a:latin typeface="Arial" charset="0"/>
                <a:cs typeface="Arial" charset="0"/>
              </a:rPr>
              <a:t> na sliznici se dekubitus vytváří tlakem cizího tělesa: zubní protéza, zubní sonda, katetr.</a:t>
            </a:r>
          </a:p>
        </p:txBody>
      </p:sp>
      <p:sp>
        <p:nvSpPr>
          <p:cNvPr id="28" name="TextovéPole 27"/>
          <p:cNvSpPr txBox="1"/>
          <p:nvPr/>
        </p:nvSpPr>
        <p:spPr>
          <a:xfrm>
            <a:off x="6588224" y="4509121"/>
            <a:ext cx="244827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č. 1 –  Dekubitus </a:t>
            </a:r>
            <a:endParaRPr lang="cs-CZ" sz="1400" dirty="0"/>
          </a:p>
        </p:txBody>
      </p:sp>
      <p:pic>
        <p:nvPicPr>
          <p:cNvPr id="8" name="Obrázek 7" descr="Imagen_Bob_108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588224" y="2924944"/>
            <a:ext cx="2082944" cy="156220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9" grpId="0" uiExpand="1" build="p"/>
      <p:bldP spid="2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latin typeface="Arial" charset="0"/>
                <a:cs typeface="Arial" charset="0"/>
              </a:rPr>
              <a:t>Proleženiny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2800" b="1" dirty="0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Proleženiny</a:t>
            </a:r>
          </a:p>
          <a:p>
            <a:pPr>
              <a:buFont typeface="Arial" charset="0"/>
              <a:buNone/>
            </a:pPr>
            <a:r>
              <a:rPr lang="pl-PL" sz="2600" b="1" dirty="0" smtClean="0">
                <a:latin typeface="Arial" pitchFamily="34" charset="0"/>
                <a:cs typeface="Arial" pitchFamily="34" charset="0"/>
              </a:rPr>
              <a:t>Místní projevy: </a:t>
            </a:r>
            <a:r>
              <a:rPr lang="pl-PL" sz="2600" dirty="0" smtClean="0">
                <a:latin typeface="Arial" pitchFamily="34" charset="0"/>
                <a:cs typeface="Arial" pitchFamily="34" charset="0"/>
              </a:rPr>
              <a:t>bolest, zarudnutí, zduření, ztmavnutí </a:t>
            </a:r>
          </a:p>
          <a:p>
            <a:pPr>
              <a:buFont typeface="Arial" charset="0"/>
              <a:buNone/>
            </a:pPr>
            <a:r>
              <a:rPr lang="pl-PL" sz="2600" dirty="0" smtClean="0">
                <a:latin typeface="Arial" pitchFamily="34" charset="0"/>
                <a:cs typeface="Arial" pitchFamily="34" charset="0"/>
              </a:rPr>
              <a:t>až do fialova, hněda, černa.</a:t>
            </a:r>
          </a:p>
          <a:p>
            <a:pPr marL="0" indent="0">
              <a:buNone/>
            </a:pPr>
            <a:r>
              <a:rPr lang="pl-PL" sz="2600" dirty="0">
                <a:latin typeface="Arial" pitchFamily="34" charset="0"/>
                <a:cs typeface="Arial" pitchFamily="34" charset="0"/>
              </a:rPr>
              <a:t>D</a:t>
            </a:r>
            <a:r>
              <a:rPr lang="pl-PL" sz="2600" dirty="0" smtClean="0">
                <a:latin typeface="Arial" pitchFamily="34" charset="0"/>
                <a:cs typeface="Arial" pitchFamily="34" charset="0"/>
              </a:rPr>
              <a:t>ělení podle hloubky 4 stupně dekubitů:</a:t>
            </a:r>
          </a:p>
          <a:p>
            <a:pPr marL="1314450" lvl="2" indent="-514350">
              <a:buFont typeface="+mj-lt"/>
              <a:buAutoNum type="arabicParenR"/>
            </a:pPr>
            <a:r>
              <a:rPr lang="pl-PL" sz="2600" dirty="0" smtClean="0">
                <a:latin typeface="Arial" pitchFamily="34" charset="0"/>
                <a:cs typeface="Arial" pitchFamily="34" charset="0"/>
              </a:rPr>
              <a:t>zarudnutí kůže, bolest </a:t>
            </a:r>
          </a:p>
          <a:p>
            <a:pPr marL="1314450" lvl="2" indent="-514350">
              <a:buFont typeface="+mj-lt"/>
              <a:buAutoNum type="arabicParenR"/>
            </a:pPr>
            <a:r>
              <a:rPr lang="pl-PL" sz="2600" dirty="0" smtClean="0">
                <a:latin typeface="Arial" pitchFamily="34" charset="0"/>
                <a:cs typeface="Arial" pitchFamily="34" charset="0"/>
              </a:rPr>
              <a:t>puchýře 	</a:t>
            </a:r>
          </a:p>
          <a:p>
            <a:pPr marL="1314450" lvl="2" indent="-514350">
              <a:buFont typeface="+mj-lt"/>
              <a:buAutoNum type="arabicParenR"/>
            </a:pPr>
            <a:r>
              <a:rPr lang="pl-PL" sz="2600" dirty="0" smtClean="0">
                <a:latin typeface="Arial" pitchFamily="34" charset="0"/>
                <a:cs typeface="Arial" pitchFamily="34" charset="0"/>
              </a:rPr>
              <a:t>porušení celistvosti, obnažení podkoží</a:t>
            </a:r>
          </a:p>
          <a:p>
            <a:pPr marL="1314450" lvl="2" indent="-514350">
              <a:buFont typeface="+mj-lt"/>
              <a:buAutoNum type="arabicParenR"/>
            </a:pPr>
            <a:r>
              <a:rPr lang="pl-PL" sz="2600" dirty="0" smtClean="0">
                <a:latin typeface="Arial" pitchFamily="34" charset="0"/>
                <a:cs typeface="Arial" pitchFamily="34" charset="0"/>
              </a:rPr>
              <a:t>nekróza = odúmrť tkáně</a:t>
            </a:r>
            <a:endParaRPr lang="cs-CZ" sz="2400" dirty="0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latin typeface="Arial" charset="0"/>
                <a:cs typeface="Arial" charset="0"/>
              </a:rPr>
              <a:t>Proleženiny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2800" b="1" dirty="0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Proleženiny</a:t>
            </a:r>
          </a:p>
          <a:p>
            <a:pPr marL="0" indent="0">
              <a:buNone/>
            </a:pPr>
            <a:r>
              <a:rPr lang="pl-PL" sz="2600" b="1" dirty="0">
                <a:latin typeface="Arial" pitchFamily="34" charset="0"/>
                <a:cs typeface="Arial" pitchFamily="34" charset="0"/>
              </a:rPr>
              <a:t>P</a:t>
            </a:r>
            <a:r>
              <a:rPr lang="pl-PL" sz="2600" b="1" dirty="0" smtClean="0">
                <a:latin typeface="Arial" pitchFamily="34" charset="0"/>
                <a:cs typeface="Arial" pitchFamily="34" charset="0"/>
              </a:rPr>
              <a:t>říčiny:  </a:t>
            </a:r>
          </a:p>
          <a:p>
            <a:pPr>
              <a:buFont typeface="Wingdings" pitchFamily="2" charset="2"/>
              <a:buChar char="§"/>
            </a:pPr>
            <a:r>
              <a:rPr lang="pl-PL" sz="2600" dirty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M</a:t>
            </a:r>
            <a:r>
              <a:rPr lang="pl-PL" sz="26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ístní</a:t>
            </a:r>
            <a:r>
              <a:rPr lang="pl-PL" sz="2600" dirty="0" smtClean="0">
                <a:latin typeface="Arial" pitchFamily="34" charset="0"/>
                <a:cs typeface="Arial" pitchFamily="34" charset="0"/>
              </a:rPr>
              <a:t> - mechanický tlak</a:t>
            </a:r>
          </a:p>
          <a:p>
            <a:pPr lvl="3">
              <a:buNone/>
            </a:pPr>
            <a:r>
              <a:rPr lang="pl-PL" sz="2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pl-PL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- vlhkost, nečistota</a:t>
            </a:r>
          </a:p>
          <a:p>
            <a:pPr lvl="3">
              <a:buNone/>
            </a:pPr>
            <a:r>
              <a:rPr lang="pl-PL" sz="2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pl-PL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-</a:t>
            </a:r>
            <a:r>
              <a:rPr lang="pl-PL" sz="2600" dirty="0" smtClean="0">
                <a:latin typeface="Arial" pitchFamily="34" charset="0"/>
                <a:cs typeface="Arial" pitchFamily="34" charset="0"/>
              </a:rPr>
              <a:t> místní porucha krevního oběhu.</a:t>
            </a:r>
          </a:p>
          <a:p>
            <a:pPr>
              <a:buFont typeface="Wingdings" pitchFamily="2" charset="2"/>
              <a:buChar char="§"/>
            </a:pPr>
            <a:r>
              <a:rPr lang="pl-PL" sz="2600" dirty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C</a:t>
            </a:r>
            <a:r>
              <a:rPr lang="pl-PL" sz="26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elkové</a:t>
            </a:r>
            <a:r>
              <a:rPr lang="pl-PL" sz="2600" dirty="0" smtClean="0">
                <a:latin typeface="Arial" pitchFamily="34" charset="0"/>
                <a:cs typeface="Arial" pitchFamily="34" charset="0"/>
              </a:rPr>
              <a:t> - poruchy CNS</a:t>
            </a:r>
          </a:p>
          <a:p>
            <a:pPr lvl="3">
              <a:buNone/>
            </a:pPr>
            <a:r>
              <a:rPr lang="pl-PL" sz="2600" dirty="0" smtClean="0">
                <a:latin typeface="Arial" pitchFamily="34" charset="0"/>
                <a:cs typeface="Arial" pitchFamily="34" charset="0"/>
              </a:rPr>
              <a:t>    </a:t>
            </a:r>
            <a:r>
              <a:rPr lang="pl-PL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- poruchy srdce, cév, ledvin</a:t>
            </a:r>
          </a:p>
          <a:p>
            <a:pPr lvl="3">
              <a:buNone/>
            </a:pPr>
            <a:r>
              <a:rPr lang="pl-PL" sz="2600" dirty="0" smtClean="0">
                <a:latin typeface="Arial" pitchFamily="34" charset="0"/>
                <a:cs typeface="Arial" pitchFamily="34" charset="0"/>
              </a:rPr>
              <a:t>    </a:t>
            </a:r>
            <a:r>
              <a:rPr lang="pl-PL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-</a:t>
            </a:r>
            <a:r>
              <a:rPr lang="pl-PL" sz="2600" dirty="0" smtClean="0">
                <a:latin typeface="Arial" pitchFamily="34" charset="0"/>
                <a:cs typeface="Arial" pitchFamily="34" charset="0"/>
              </a:rPr>
              <a:t> dlouhodobé choroby a horečnaté stavy.</a:t>
            </a:r>
          </a:p>
          <a:p>
            <a:pPr>
              <a:buFontTx/>
              <a:buChar char="-"/>
            </a:pPr>
            <a:endParaRPr lang="pl-PL" sz="28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latin typeface="Arial" charset="0"/>
                <a:cs typeface="Arial" charset="0"/>
              </a:rPr>
              <a:t>Proleženiny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2800" b="1" dirty="0" smtClean="0">
                <a:solidFill>
                  <a:srgbClr val="00B0F0"/>
                </a:solidFill>
                <a:latin typeface="Trebuchet MS" pitchFamily="34" charset="0"/>
                <a:cs typeface="Arial" charset="0"/>
              </a:rPr>
              <a:t>Proleženiny</a:t>
            </a:r>
          </a:p>
          <a:p>
            <a:pPr marL="0" indent="0">
              <a:buNone/>
            </a:pPr>
            <a:r>
              <a:rPr lang="pl-PL" sz="2600" b="1" dirty="0">
                <a:latin typeface="Arial" pitchFamily="34" charset="0"/>
                <a:cs typeface="Arial" pitchFamily="34" charset="0"/>
              </a:rPr>
              <a:t>P</a:t>
            </a:r>
            <a:r>
              <a:rPr lang="pl-PL" sz="2600" b="1" dirty="0" smtClean="0">
                <a:latin typeface="Arial" pitchFamily="34" charset="0"/>
                <a:cs typeface="Arial" pitchFamily="34" charset="0"/>
              </a:rPr>
              <a:t>revence:  </a:t>
            </a:r>
          </a:p>
          <a:p>
            <a:pPr marL="0" indent="0">
              <a:buNone/>
            </a:pPr>
            <a:r>
              <a:rPr lang="cs-CZ" sz="2600" dirty="0">
                <a:latin typeface="Arial" pitchFamily="34" charset="0"/>
                <a:cs typeface="Arial" pitchFamily="34" charset="0"/>
              </a:rPr>
              <a:t>S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právná ošetřovatelská péče - využívání pomůcek – </a:t>
            </a:r>
            <a:r>
              <a:rPr lang="cs-CZ" sz="2600" dirty="0" err="1" smtClean="0">
                <a:latin typeface="Arial" pitchFamily="34" charset="0"/>
                <a:cs typeface="Arial" pitchFamily="34" charset="0"/>
              </a:rPr>
              <a:t>antidekubitory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, syntetické rouno, závěsy, nafukovací polštářky …</a:t>
            </a:r>
          </a:p>
          <a:p>
            <a:pPr marL="0" indent="0">
              <a:buNone/>
            </a:pPr>
            <a:r>
              <a:rPr lang="cs-CZ" sz="2600" dirty="0">
                <a:latin typeface="Arial" pitchFamily="34" charset="0"/>
                <a:cs typeface="Arial" pitchFamily="34" charset="0"/>
              </a:rPr>
              <a:t>O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zařování horským sluncem, provzdušňování, masáže, polohování. </a:t>
            </a:r>
          </a:p>
          <a:p>
            <a:pPr>
              <a:buNone/>
            </a:pPr>
            <a:endParaRPr lang="pl-PL" sz="28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latin typeface="Arial" charset="0"/>
                <a:cs typeface="Arial" charset="0"/>
              </a:rPr>
              <a:t>Proleženiny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2800" b="1" dirty="0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Proleženiny</a:t>
            </a:r>
          </a:p>
          <a:p>
            <a:pPr marL="0" indent="0">
              <a:buNone/>
            </a:pPr>
            <a:r>
              <a:rPr lang="pl-PL" sz="2800" b="1" dirty="0" smtClean="0">
                <a:latin typeface="Arial" pitchFamily="34" charset="0"/>
                <a:cs typeface="Arial" pitchFamily="34" charset="0"/>
              </a:rPr>
              <a:t>Léčba:  </a:t>
            </a:r>
          </a:p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Zbavit ránu nekrotických tkání, často nutný chirurgický zákrok.</a:t>
            </a:r>
          </a:p>
          <a:p>
            <a:pPr marL="0" indent="0">
              <a:buNone/>
            </a:pPr>
            <a:r>
              <a:rPr lang="pl-PL" sz="2600" dirty="0">
                <a:latin typeface="Arial" pitchFamily="34" charset="0"/>
                <a:cs typeface="Arial" pitchFamily="34" charset="0"/>
              </a:rPr>
              <a:t>A</a:t>
            </a:r>
            <a:r>
              <a:rPr lang="pl-PL" sz="2600" dirty="0" smtClean="0">
                <a:latin typeface="Arial" pitchFamily="34" charset="0"/>
                <a:cs typeface="Arial" pitchFamily="34" charset="0"/>
              </a:rPr>
              <a:t>septický postup = zvýšená hygiena.</a:t>
            </a:r>
          </a:p>
          <a:p>
            <a:pPr marL="0" indent="0">
              <a:buNone/>
            </a:pPr>
            <a:r>
              <a:rPr lang="pl-PL" sz="2600" dirty="0">
                <a:latin typeface="Arial" pitchFamily="34" charset="0"/>
                <a:cs typeface="Arial" pitchFamily="34" charset="0"/>
              </a:rPr>
              <a:t>V</a:t>
            </a:r>
            <a:r>
              <a:rPr lang="pl-PL" sz="2600" dirty="0" smtClean="0">
                <a:latin typeface="Arial" pitchFamily="34" charset="0"/>
                <a:cs typeface="Arial" pitchFamily="34" charset="0"/>
              </a:rPr>
              <a:t> prevenci i léčbě nestačí působit na ohrožená místa × ovlivňovat celkové faktory → léčit základní onemocnění, upravit výživu.</a:t>
            </a:r>
            <a:endParaRPr lang="cs-CZ" sz="2600" dirty="0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solidFill>
                  <a:srgbClr val="000000"/>
                </a:solidFill>
                <a:latin typeface="Arial" charset="0"/>
                <a:cs typeface="Arial" charset="0"/>
              </a:rPr>
              <a:t>Proleženiny</a:t>
            </a:r>
            <a:endParaRPr lang="cs-CZ" sz="3200" b="1" dirty="0" smtClean="0">
              <a:latin typeface="Arial" charset="0"/>
              <a:cs typeface="Arial" charset="0"/>
            </a:endParaRPr>
          </a:p>
        </p:txBody>
      </p:sp>
      <p:sp>
        <p:nvSpPr>
          <p:cNvPr id="9219" name="Zástupný symbol pro obsah 2"/>
          <p:cNvSpPr>
            <a:spLocks noGrp="1"/>
          </p:cNvSpPr>
          <p:nvPr>
            <p:ph idx="1"/>
          </p:nvPr>
        </p:nvSpPr>
        <p:spPr>
          <a:xfrm>
            <a:off x="251520" y="2781300"/>
            <a:ext cx="8435280" cy="3816350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cs-CZ" sz="2800" b="1" dirty="0" smtClean="0">
                <a:solidFill>
                  <a:srgbClr val="00B0F0"/>
                </a:solidFill>
                <a:latin typeface="Arial" charset="0"/>
                <a:cs typeface="Arial" charset="0"/>
              </a:rPr>
              <a:t>Opakování nového učiva</a:t>
            </a:r>
            <a:endParaRPr lang="cs-CZ" sz="1600" b="1" dirty="0" smtClean="0">
              <a:latin typeface="Arial" charset="0"/>
              <a:cs typeface="Arial" charset="0"/>
            </a:endParaRPr>
          </a:p>
          <a:p>
            <a:pPr marL="457200" indent="-457200" eaLnBrk="1" hangingPunct="1">
              <a:buFont typeface="Arial" charset="0"/>
              <a:buAutoNum type="arabicPeriod"/>
              <a:defRPr/>
            </a:pPr>
            <a:r>
              <a:rPr lang="cs-CZ" sz="2600" i="1" dirty="0" smtClean="0">
                <a:latin typeface="Arial" charset="0"/>
                <a:cs typeface="Arial" charset="0"/>
              </a:rPr>
              <a:t>Jak se jiným slovem nazývají proleženiny?</a:t>
            </a:r>
            <a:endParaRPr lang="cs-CZ" sz="2600" dirty="0" smtClean="0">
              <a:latin typeface="Arial" charset="0"/>
              <a:cs typeface="Arial" charset="0"/>
            </a:endParaRPr>
          </a:p>
          <a:p>
            <a:pPr marL="457200" indent="-457200" eaLnBrk="1" hangingPunct="1">
              <a:buNone/>
              <a:defRPr/>
            </a:pPr>
            <a:r>
              <a:rPr lang="cs-CZ" sz="2600" i="1" dirty="0" smtClean="0">
                <a:latin typeface="Arial" charset="0"/>
                <a:cs typeface="Arial" charset="0"/>
              </a:rPr>
              <a:t> </a:t>
            </a:r>
            <a:r>
              <a:rPr lang="cs-CZ" sz="2600" i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Proleženiny = dekubity.</a:t>
            </a:r>
          </a:p>
          <a:p>
            <a:pPr marL="457200" indent="-457200" eaLnBrk="1" hangingPunct="1">
              <a:buFont typeface="+mj-lt"/>
              <a:buAutoNum type="arabicPeriod" startAt="2"/>
              <a:defRPr/>
            </a:pPr>
            <a:r>
              <a:rPr lang="cs-CZ" sz="2600" i="1" dirty="0" smtClean="0">
                <a:latin typeface="Arial" charset="0"/>
                <a:cs typeface="Arial" charset="0"/>
              </a:rPr>
              <a:t>Jak se proleženiny projevují?</a:t>
            </a:r>
          </a:p>
          <a:p>
            <a:pPr marL="457200" indent="-457200" eaLnBrk="1" hangingPunct="1">
              <a:buNone/>
              <a:defRPr/>
            </a:pPr>
            <a:r>
              <a:rPr lang="cs-CZ" sz="2600" i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 </a:t>
            </a:r>
            <a:r>
              <a:rPr lang="cs-CZ" sz="2600" i="1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Bolest, zarudnutí, zduření, ztmavnutí až do fialova,</a:t>
            </a:r>
          </a:p>
          <a:p>
            <a:pPr marL="457200" indent="-457200" eaLnBrk="1" hangingPunct="1">
              <a:buNone/>
              <a:defRPr/>
            </a:pPr>
            <a:r>
              <a:rPr lang="cs-CZ" sz="2600" i="1" dirty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600" i="1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hněda, černa.</a:t>
            </a:r>
            <a:endParaRPr lang="cs-CZ" sz="2600" i="1" dirty="0" smtClean="0">
              <a:solidFill>
                <a:srgbClr val="990033"/>
              </a:solidFill>
              <a:latin typeface="Arial" charset="0"/>
              <a:cs typeface="Arial" charset="0"/>
            </a:endParaRPr>
          </a:p>
          <a:p>
            <a:pPr marL="457200" indent="-457200" eaLnBrk="1" hangingPunct="1">
              <a:buFont typeface="+mj-lt"/>
              <a:buAutoNum type="arabicPeriod" startAt="3"/>
              <a:defRPr/>
            </a:pPr>
            <a:r>
              <a:rPr lang="cs-CZ" sz="2600" i="1" dirty="0" smtClean="0">
                <a:latin typeface="Arial" charset="0"/>
                <a:cs typeface="Arial" charset="0"/>
              </a:rPr>
              <a:t>Jaká je prevence?</a:t>
            </a:r>
          </a:p>
          <a:p>
            <a:pPr marL="457200" indent="-457200" eaLnBrk="1" hangingPunct="1">
              <a:buNone/>
              <a:defRPr/>
            </a:pPr>
            <a:r>
              <a:rPr lang="cs-CZ" sz="2600" i="1" dirty="0" smtClean="0">
                <a:latin typeface="Arial" charset="0"/>
                <a:cs typeface="Arial" charset="0"/>
              </a:rPr>
              <a:t> </a:t>
            </a:r>
            <a:r>
              <a:rPr lang="cs-CZ" sz="2600" i="1" dirty="0" err="1">
                <a:solidFill>
                  <a:srgbClr val="990033"/>
                </a:solidFill>
                <a:latin typeface="Arial" charset="0"/>
                <a:cs typeface="Arial" charset="0"/>
              </a:rPr>
              <a:t>A</a:t>
            </a:r>
            <a:r>
              <a:rPr lang="cs-CZ" sz="2600" i="1" dirty="0" err="1" smtClean="0">
                <a:solidFill>
                  <a:srgbClr val="990033"/>
                </a:solidFill>
                <a:latin typeface="Arial" charset="0"/>
                <a:cs typeface="Arial" charset="0"/>
              </a:rPr>
              <a:t>ntidekubitory</a:t>
            </a:r>
            <a:r>
              <a:rPr lang="cs-CZ" sz="2600" i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, správná ošetřovatelská péče.</a:t>
            </a:r>
            <a:endParaRPr lang="cs-CZ" sz="2600" dirty="0" smtClean="0">
              <a:solidFill>
                <a:srgbClr val="990033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1"/>
          <p:cNvSpPr>
            <a:spLocks noGrp="1"/>
          </p:cNvSpPr>
          <p:nvPr>
            <p:ph type="title"/>
          </p:nvPr>
        </p:nvSpPr>
        <p:spPr>
          <a:xfrm>
            <a:off x="2500313" y="0"/>
            <a:ext cx="6443662" cy="1143000"/>
          </a:xfrm>
        </p:spPr>
        <p:txBody>
          <a:bodyPr anchor="b"/>
          <a:lstStyle/>
          <a:p>
            <a:pPr algn="r" eaLnBrk="1" hangingPunct="1"/>
            <a:endParaRPr lang="cs-CZ" sz="2000" b="1" smtClean="0">
              <a:latin typeface="Arial" charset="0"/>
              <a:cs typeface="Arial" charset="0"/>
            </a:endParaRPr>
          </a:p>
        </p:txBody>
      </p:sp>
      <p:sp>
        <p:nvSpPr>
          <p:cNvPr id="16387" name="Zástupný symbol pro obsah 2"/>
          <p:cNvSpPr>
            <a:spLocks noGrp="1"/>
          </p:cNvSpPr>
          <p:nvPr>
            <p:ph idx="1"/>
          </p:nvPr>
        </p:nvSpPr>
        <p:spPr>
          <a:xfrm>
            <a:off x="323528" y="2781300"/>
            <a:ext cx="8363272" cy="4076700"/>
          </a:xfrm>
        </p:spPr>
        <p:txBody>
          <a:bodyPr/>
          <a:lstStyle/>
          <a:p>
            <a:pPr marL="457200" indent="-457200" eaLnBrk="1" hangingPunct="1">
              <a:buFont typeface="Arial" charset="0"/>
              <a:buNone/>
            </a:pPr>
            <a:r>
              <a:rPr lang="cs-CZ" sz="2600" b="1" dirty="0" smtClean="0">
                <a:latin typeface="Arial" charset="0"/>
                <a:cs typeface="Arial" charset="0"/>
              </a:rPr>
              <a:t>Použitá literatura: </a:t>
            </a:r>
          </a:p>
          <a:p>
            <a:pPr marL="457200" indent="-457200" eaLnBrk="1" hangingPunct="1">
              <a:buFont typeface="Arial" charset="0"/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NOVÁKOVÁ, R. </a:t>
            </a:r>
            <a:r>
              <a:rPr lang="cs-CZ" sz="2400" i="1" dirty="0" smtClean="0">
                <a:latin typeface="Arial" charset="0"/>
                <a:cs typeface="Arial" charset="0"/>
              </a:rPr>
              <a:t>Pečovatelství I.  </a:t>
            </a:r>
            <a:r>
              <a:rPr lang="cs-CZ" sz="2400" dirty="0" smtClean="0">
                <a:latin typeface="Arial" charset="0"/>
                <a:cs typeface="Arial" charset="0"/>
              </a:rPr>
              <a:t>Praha: Triton. 2008. ISBN </a:t>
            </a:r>
          </a:p>
          <a:p>
            <a:pPr marL="457200" indent="-457200" eaLnBrk="1" hangingPunct="1">
              <a:buFont typeface="Arial" charset="0"/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978-80-7387-085-0</a:t>
            </a:r>
          </a:p>
          <a:p>
            <a:pPr marL="457200" indent="-457200" eaLnBrk="1" hangingPunct="1">
              <a:buFont typeface="Arial" charset="0"/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marL="457200" indent="-457200" eaLnBrk="1" hangingPunct="1">
              <a:buNone/>
            </a:pPr>
            <a:r>
              <a:rPr lang="cs-CZ" sz="2600" b="1" dirty="0" smtClean="0">
                <a:latin typeface="Arial" charset="0"/>
                <a:cs typeface="Arial" charset="0"/>
              </a:rPr>
              <a:t>Obrazové zdroje:</a:t>
            </a:r>
          </a:p>
          <a:p>
            <a:pPr marL="514350" indent="-514350" eaLnBrk="1" hangingPunct="1">
              <a:buAutoNum type="arabicPeriod"/>
            </a:pPr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BOBJGALINDO</a:t>
            </a: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. </a:t>
            </a:r>
            <a:r>
              <a:rPr lang="cs-CZ" sz="2600" i="1" dirty="0">
                <a:latin typeface="Arial" panose="020B0604020202020204" pitchFamily="34" charset="0"/>
                <a:cs typeface="Arial" panose="020B0604020202020204" pitchFamily="34" charset="0"/>
              </a:rPr>
              <a:t>Wikimedia</a:t>
            </a: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cs-CZ" sz="2600" i="1" dirty="0">
                <a:latin typeface="Arial" panose="020B0604020202020204" pitchFamily="34" charset="0"/>
                <a:cs typeface="Arial" panose="020B0604020202020204" pitchFamily="34" charset="0"/>
              </a:rPr>
              <a:t>org</a:t>
            </a: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 [online</a:t>
            </a:r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].</a:t>
            </a:r>
          </a:p>
          <a:p>
            <a:pPr marL="0" indent="0" eaLnBrk="1" hangingPunct="1">
              <a:buNone/>
            </a:pPr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[</a:t>
            </a: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cit. 9.1.2014]. Dostupný na </a:t>
            </a:r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WWW: http</a:t>
            </a: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://commons.wikimedia.org/wiki/File:Imagen_Bob_108.jpg?uselang=cs </a:t>
            </a:r>
            <a:endParaRPr lang="cs-CZ" sz="2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638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16389" name="Obdélník 4"/>
          <p:cNvSpPr>
            <a:spLocks noChangeArrowheads="1"/>
          </p:cNvSpPr>
          <p:nvPr/>
        </p:nvSpPr>
        <p:spPr bwMode="auto">
          <a:xfrm>
            <a:off x="2500313" y="1571625"/>
            <a:ext cx="6643687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sz="3200" b="1" dirty="0" smtClean="0"/>
              <a:t>Použitá literatura a zdroje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1"/>
          <p:cNvSpPr>
            <a:spLocks noGrp="1"/>
          </p:cNvSpPr>
          <p:nvPr>
            <p:ph type="title"/>
          </p:nvPr>
        </p:nvSpPr>
        <p:spPr>
          <a:xfrm>
            <a:off x="2500313" y="0"/>
            <a:ext cx="6443662" cy="1143000"/>
          </a:xfrm>
        </p:spPr>
        <p:txBody>
          <a:bodyPr anchor="b"/>
          <a:lstStyle/>
          <a:p>
            <a:pPr algn="r" eaLnBrk="1" hangingPunct="1"/>
            <a:endParaRPr lang="cs-CZ" sz="2000" b="1" smtClean="0">
              <a:latin typeface="Arial" charset="0"/>
              <a:cs typeface="Arial" charset="0"/>
            </a:endParaRPr>
          </a:p>
        </p:txBody>
      </p:sp>
      <p:sp>
        <p:nvSpPr>
          <p:cNvPr id="16387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/>
          <a:lstStyle/>
          <a:p>
            <a:pPr marL="0" indent="0" algn="ctr">
              <a:buNone/>
              <a:defRPr/>
            </a:pPr>
            <a:r>
              <a:rPr lang="cs-CZ" sz="2600" dirty="0">
                <a:latin typeface="Arial" charset="0"/>
              </a:rPr>
              <a:t>Autor: Bc. Martina Jeřábková</a:t>
            </a:r>
          </a:p>
          <a:p>
            <a:pPr marL="609600" indent="-609600" algn="ctr">
              <a:buNone/>
              <a:defRPr/>
            </a:pPr>
            <a:r>
              <a:rPr lang="cs-CZ" sz="2600" dirty="0">
                <a:latin typeface="Arial" charset="0"/>
              </a:rPr>
              <a:t>Název díla: </a:t>
            </a:r>
            <a:r>
              <a:rPr lang="cs-CZ" sz="2600" dirty="0" smtClean="0">
                <a:latin typeface="Arial" charset="0"/>
              </a:rPr>
              <a:t>Proleženiny</a:t>
            </a:r>
            <a:endParaRPr lang="cs-CZ" sz="2600" dirty="0">
              <a:latin typeface="Arial" pitchFamily="34" charset="0"/>
              <a:cs typeface="Arial" pitchFamily="34" charset="0"/>
            </a:endParaRPr>
          </a:p>
          <a:p>
            <a:pPr marL="609600" indent="-609600" algn="ctr">
              <a:buNone/>
              <a:defRPr/>
            </a:pPr>
            <a:r>
              <a:rPr lang="cs-CZ" sz="2600" dirty="0">
                <a:latin typeface="Arial" charset="0"/>
              </a:rPr>
              <a:t>Datum vzniku: červenec 2013      </a:t>
            </a:r>
          </a:p>
          <a:p>
            <a:pPr marL="609600" indent="-609600" algn="ctr">
              <a:buNone/>
              <a:defRPr/>
            </a:pPr>
            <a:r>
              <a:rPr lang="cs-CZ" sz="2600" dirty="0">
                <a:latin typeface="Arial" charset="0"/>
              </a:rPr>
              <a:t>                                                                                               Materiál je určen pro bezplatné používání pro potřeby výuky na všech typech škol a školských zařízení. Jakékoliv další využití podléhá autorskému právu,  prezentace je autorským dílem.</a:t>
            </a:r>
          </a:p>
          <a:p>
            <a:pPr marL="457200" indent="-457200" eaLnBrk="1" hangingPunct="1">
              <a:buFont typeface="Arial" charset="0"/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marL="457200" indent="-457200" eaLnBrk="1" hangingPunct="1">
              <a:buFont typeface="Arial" charset="0"/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</p:txBody>
      </p:sp>
      <p:pic>
        <p:nvPicPr>
          <p:cNvPr id="1638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16389" name="Obdélník 4"/>
          <p:cNvSpPr>
            <a:spLocks noChangeArrowheads="1"/>
          </p:cNvSpPr>
          <p:nvPr/>
        </p:nvSpPr>
        <p:spPr bwMode="auto">
          <a:xfrm>
            <a:off x="2500313" y="1571625"/>
            <a:ext cx="6643687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b="1"/>
              <a:t>Obchodní akademie, Střední odborná škola </a:t>
            </a:r>
            <a:br>
              <a:rPr lang="cs-CZ" b="1"/>
            </a:br>
            <a:r>
              <a:rPr lang="cs-CZ" b="1"/>
              <a:t>a Jazyková škola s právem státní jazykové zkoušky, </a:t>
            </a:r>
            <a:br>
              <a:rPr lang="cs-CZ" b="1"/>
            </a:br>
            <a:r>
              <a:rPr lang="cs-CZ" b="1"/>
              <a:t>Hradec Králové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8246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1073</TotalTime>
  <Words>414</Words>
  <Application>Microsoft Office PowerPoint</Application>
  <PresentationFormat>Předvádění na obrazovce (4:3)</PresentationFormat>
  <Paragraphs>84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Obchodní akademie, Střední odborná škola  a Jazyková škola s právem státní jazykové zkoušky,  Hradec Králové</vt:lpstr>
      <vt:lpstr>Proleženiny</vt:lpstr>
      <vt:lpstr>Proleženiny</vt:lpstr>
      <vt:lpstr>Proleženiny</vt:lpstr>
      <vt:lpstr>Proleženiny</vt:lpstr>
      <vt:lpstr>Proleženiny</vt:lpstr>
      <vt:lpstr>Proleženiny</vt:lpstr>
      <vt:lpstr>Proleženiny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skola</cp:lastModifiedBy>
  <cp:revision>108</cp:revision>
  <dcterms:created xsi:type="dcterms:W3CDTF">2012-11-30T22:17:21Z</dcterms:created>
  <dcterms:modified xsi:type="dcterms:W3CDTF">2014-05-13T13:01:31Z</dcterms:modified>
</cp:coreProperties>
</file>