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4" r:id="rId12"/>
    <p:sldId id="265" r:id="rId13"/>
    <p:sldId id="274" r:id="rId14"/>
    <p:sldId id="30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323" autoAdjust="0"/>
    <p:restoredTop sz="94628" autoAdjust="0"/>
  </p:normalViewPr>
  <p:slideViewPr>
    <p:cSldViewPr>
      <p:cViewPr>
        <p:scale>
          <a:sx n="100" d="100"/>
          <a:sy n="100" d="100"/>
        </p:scale>
        <p:origin x="-50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2851415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VY_32_INOVACE_9_PRIMA_PECE_16</a:t>
                      </a:r>
                      <a:endParaRPr lang="cs-CZ" sz="1800" b="1" i="0" u="none" strike="noStrike" dirty="0" smtClean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 fontAlgn="b"/>
                      <a:r>
                        <a:rPr lang="cs-CZ" sz="1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Pohybová aktivizace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Pohybová aktivizace, nácvik chůze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Pohybová aktivizace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Mobilizace – příprava sedu a chůze.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 zlepšení stavu – postupně z klidu k větší pohyblivosti, samostatnosti.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Postupně zatěžujeme organismus – nacvičujeme: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sed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stoj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chůzi.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2" descr="C:\Users\Mates\AppData\Local\Microsoft\Windows\Temporary Internet Files\Content.IE5\47FAZ2BR\MC9004041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5057800"/>
            <a:ext cx="1214744" cy="1800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Pohybová aktivizace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Náhlá změna polohy vyvolává u nemocného nepříjemné pocity a komplikace – nutno nemocného pozorovat: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všímat si barvy rtů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zvýšeného pocení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vyslechnout i jeho pocity (točení hlavy, 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udělalo se mi nevolno, špatné dýchání …).</a:t>
            </a:r>
          </a:p>
        </p:txBody>
      </p:sp>
      <p:pic>
        <p:nvPicPr>
          <p:cNvPr id="2051" name="Picture 3" descr="C:\Users\Mates\AppData\Local\Microsoft\Windows\Temporary Internet Files\Content.IE5\DO31184J\MC9003325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293096"/>
            <a:ext cx="1395195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Postup mobilizace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sazení na lůžku s nataženými DK.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ed na lůžku se staženými bérci.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řesun z lůžka na židli nebo do křesla.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toj u lůžka.</a:t>
            </a:r>
          </a:p>
        </p:txBody>
      </p:sp>
      <p:pic>
        <p:nvPicPr>
          <p:cNvPr id="3083" name="Picture 11" descr="C:\Users\Mates\AppData\Local\Microsoft\Windows\Temporary Internet Files\Content.IE5\C65GBXX8\MC9003107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494065"/>
            <a:ext cx="1584177" cy="185839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30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Postup mobilizace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sazení na lůžku s nataženými DK.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Nemocný se posadí sám, pomocí brázdičky nebo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instruktorky.V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 této poloze se cvičí HK a DK.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+mj-lt"/>
              <a:buAutoNum type="arabicParenR"/>
              <a:defRPr/>
            </a:pP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ed na lůžku se staženými bérci.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Bandážování DK (prevence ortostatického kolapsu). 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Plosky nohou musí spočinout na pevné podložce - při volně visících bércích by došlo k tlaku v podkolení.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Postup mobilizace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+mj-lt"/>
              <a:buAutoNum type="arabicParenR" startAt="3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přesun z lůžka na židli nebo do křesla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Ošetřovatelka se postaví na postiženou stranu.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Uchopí nemocného v pase, jeho paži si dá přes své rameno a uchopí ji za zápěstí, tam kde hrozí podklesnutí ramene stabilizuje rameno v extenzi. 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Sed = záda se opírají o opěrku, délka sedu má odpovídat délce stehen, v kyčli, koleni a kotníku pravý úhel.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Postup mobilizace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+mj-lt"/>
              <a:buAutoNum type="arabicParenR" startAt="4"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stoj u lůžka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Nejprve nemocného posadíme.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Vydrží-li 15 minut, postavíme ho, stojí ze začátku s oporou o postel, berle atd., ošetřoval stojí na postižené straně, drží pacienta kolem pasu a stoj se provádí o širší bázi = lepší stabilita.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Nácvik chůze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zabezpečení nemocného před pádem (stojíme za pacientem a kontrolujeme jeho pohyb fixací za pánev )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rytmus naší chůze se musí ztotožňovat a s rytmem chůze nemocného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chůze do schodů – samostatný nácvik.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Nácvik chůze s oporou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hůze s plným odlehčením,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hůze s částečným zatížením,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hůze s plným zatížením.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91264" cy="3816350"/>
          </a:xfrm>
        </p:spPr>
        <p:txBody>
          <a:bodyPr rtlCol="0">
            <a:normAutofit fontScale="925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Nácvik chůze s oporou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Jednostranné postižení – využívá se 4dobá, 3dobá, i 2dobá chůze.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ačíná se 4dobou – levá nebo pravá berle, nemocná noha mezi berle, zdravá noha před berle.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3dobá  a 2dobá zkracování o dobu obě berle, nemocná mezi berle, zdravá před berle.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2dobá - obě berle s nemocnou, zdravá před berle.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91264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Nácvik chůze s oporou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boustranné postižení: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ačíná se 4dobou – jedna berle, obrácená noha, druhá berle, obrácená noha.</a:t>
            </a:r>
          </a:p>
          <a:p>
            <a:pPr marL="914400" lvl="1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2dobá – berle + obrácená noha, druhá berle + obrácená noha. </a:t>
            </a: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1314119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dirty="0" smtClean="0">
                <a:latin typeface="Arial" charset="0"/>
                <a:cs typeface="Arial" charset="0"/>
              </a:rPr>
              <a:t>Pohybová aktivizace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1300"/>
            <a:ext cx="8435280" cy="40767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V jakých fázích postupujeme při mobilizaci?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Usazení na lůžku, sed na lůžku se staženými bérci, přesun z lůžka na židli nebo do křesla, stoj u lůžka.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Po jak dlouhé době, co pacient sedí, se může pokusit vstát?</a:t>
            </a:r>
          </a:p>
          <a:p>
            <a:pPr marL="457200" lvl="2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 15 minutách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 dělíme chůzi podle počtu dob?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2dobou, 3dobou, 4dobou.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 </a:t>
            </a:r>
          </a:p>
          <a:p>
            <a:pPr marL="457200" indent="-457200" eaLnBrk="1" hangingPunct="1"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NOVÁKOVÁ, R. </a:t>
            </a:r>
            <a:r>
              <a:rPr lang="cs-CZ" sz="2000" i="1" dirty="0" smtClean="0">
                <a:latin typeface="Arial" charset="0"/>
                <a:cs typeface="Arial" charset="0"/>
              </a:rPr>
              <a:t>Pečovatelství I.  </a:t>
            </a:r>
            <a:r>
              <a:rPr lang="cs-CZ" sz="2000" dirty="0" smtClean="0">
                <a:latin typeface="Arial" charset="0"/>
                <a:cs typeface="Arial" charset="0"/>
              </a:rPr>
              <a:t>Praha: Triton. 2008. ISBN 978-80 </a:t>
            </a:r>
          </a:p>
          <a:p>
            <a:pPr marL="457200" indent="-457200" eaLnBrk="1" hangingPunct="1"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7387-085-0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000" i="1" dirty="0" smtClean="0">
                <a:latin typeface="Arial" charset="0"/>
                <a:cs typeface="Arial" charset="0"/>
              </a:rPr>
              <a:t>Ošetřovatelství -ošetřovatelské postupy pro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i="1" dirty="0" smtClean="0">
                <a:latin typeface="Arial" charset="0"/>
                <a:cs typeface="Arial" charset="0"/>
              </a:rPr>
              <a:t>zdravotnické asistenty, pracovní sešit II/3.díl. </a:t>
            </a:r>
            <a:r>
              <a:rPr lang="cs-CZ" sz="2000" dirty="0" smtClean="0">
                <a:latin typeface="Arial" charset="0"/>
                <a:cs typeface="Arial" charset="0"/>
              </a:rPr>
              <a:t>Praha: </a:t>
            </a:r>
            <a:r>
              <a:rPr lang="cs-CZ" sz="2000" dirty="0" err="1" smtClean="0">
                <a:latin typeface="Arial" charset="0"/>
                <a:cs typeface="Arial" charset="0"/>
              </a:rPr>
              <a:t>Grada</a:t>
            </a:r>
            <a:r>
              <a:rPr lang="cs-CZ" sz="2000" dirty="0" smtClean="0">
                <a:latin typeface="Arial" charset="0"/>
                <a:cs typeface="Arial" charset="0"/>
              </a:rPr>
              <a:t> </a:t>
            </a:r>
            <a:r>
              <a:rPr lang="cs-CZ" sz="20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000" dirty="0" smtClean="0">
                <a:latin typeface="Arial" charset="0"/>
                <a:cs typeface="Arial" charset="0"/>
              </a:rPr>
              <a:t>,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a.s. 2009. ISBN 978-80-247-2855-1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800" b="1" dirty="0">
                <a:latin typeface="Arial" charset="0"/>
                <a:cs typeface="Arial" charset="0"/>
              </a:rPr>
              <a:t>Obrazové zdroje</a:t>
            </a:r>
            <a:r>
              <a:rPr lang="cs-CZ" sz="2800" b="1" dirty="0" smtClean="0">
                <a:latin typeface="Arial" charset="0"/>
                <a:cs typeface="Arial" charset="0"/>
              </a:rPr>
              <a:t>:</a:t>
            </a:r>
          </a:p>
          <a:p>
            <a:pPr marL="457200" indent="-457200" eaLnBrk="1" hangingPunct="1">
              <a:buNone/>
            </a:pPr>
            <a:r>
              <a:rPr lang="cs-CZ" sz="1800" dirty="0" smtClean="0">
                <a:latin typeface="Arial" charset="0"/>
                <a:cs typeface="Arial" charset="0"/>
              </a:rPr>
              <a:t> </a:t>
            </a:r>
            <a:r>
              <a:rPr lang="cs-CZ" sz="2000" dirty="0">
                <a:latin typeface="Arial" charset="0"/>
                <a:cs typeface="Arial" charset="0"/>
              </a:rPr>
              <a:t>Microsoft obrázková sada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</a:t>
            </a:r>
            <a:r>
              <a:rPr lang="cs-CZ" sz="2600" dirty="0" smtClean="0">
                <a:latin typeface="Arial" charset="0"/>
              </a:rPr>
              <a:t>Pohybová aktivizace</a:t>
            </a:r>
          </a:p>
          <a:p>
            <a:pPr marL="609600" indent="-609600" algn="ctr">
              <a:buNone/>
              <a:defRPr/>
            </a:pPr>
            <a:r>
              <a:rPr lang="cs-CZ" sz="2600" dirty="0" smtClean="0">
                <a:latin typeface="Arial" charset="0"/>
              </a:rPr>
              <a:t>Datum </a:t>
            </a:r>
            <a:r>
              <a:rPr lang="cs-CZ" sz="2600" dirty="0">
                <a:latin typeface="Arial" charset="0"/>
              </a:rPr>
              <a:t>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585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1043</TotalTime>
  <Words>559</Words>
  <Application>Microsoft Office PowerPoint</Application>
  <PresentationFormat>Předvádění na obrazovce (4:3)</PresentationFormat>
  <Paragraphs>104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Obchodní akademie, Střední odborná škola  a Jazyková škola s právem státní jazykové zkoušky,  Hradec Králové</vt:lpstr>
      <vt:lpstr>Pohybová aktivizace</vt:lpstr>
      <vt:lpstr>Pohybová aktivizace</vt:lpstr>
      <vt:lpstr>Pohybová aktivizace</vt:lpstr>
      <vt:lpstr>Pohybová aktivizace</vt:lpstr>
      <vt:lpstr>Pohybová aktivizace</vt:lpstr>
      <vt:lpstr>Pohybová aktivizace</vt:lpstr>
      <vt:lpstr>Pohybová aktivizace</vt:lpstr>
      <vt:lpstr>Pohybová aktivizace</vt:lpstr>
      <vt:lpstr>Pohybová aktivizace</vt:lpstr>
      <vt:lpstr>Pohybová aktivizace</vt:lpstr>
      <vt:lpstr>Pohybová aktivizace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105</cp:revision>
  <dcterms:created xsi:type="dcterms:W3CDTF">2012-11-30T22:17:21Z</dcterms:created>
  <dcterms:modified xsi:type="dcterms:W3CDTF">2014-05-13T12:59:56Z</dcterms:modified>
</cp:coreProperties>
</file>