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306" r:id="rId4"/>
    <p:sldId id="307" r:id="rId5"/>
    <p:sldId id="309" r:id="rId6"/>
    <p:sldId id="308" r:id="rId7"/>
    <p:sldId id="310" r:id="rId8"/>
    <p:sldId id="311" r:id="rId9"/>
    <p:sldId id="265" r:id="rId10"/>
    <p:sldId id="313" r:id="rId11"/>
    <p:sldId id="314" r:id="rId12"/>
    <p:sldId id="274" r:id="rId13"/>
    <p:sldId id="31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CC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66" autoAdjust="0"/>
    <p:restoredTop sz="94628" autoAdjust="0"/>
  </p:normalViewPr>
  <p:slideViewPr>
    <p:cSldViewPr>
      <p:cViewPr>
        <p:scale>
          <a:sx n="94" d="100"/>
          <a:sy n="94" d="100"/>
        </p:scale>
        <p:origin x="-438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07183A-4A41-4618-A274-F91509018F3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25B33B-230A-4D9B-BC6F-24C3453CF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4242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5B33B-230A-4D9B-BC6F-24C3453CFB7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1280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25715151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VY_32_INOVACE_9_PRIMA_PECE_17</a:t>
                      </a: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Obvazování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Obvazování, druhy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obvazů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538010" cy="3960068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Obvazování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Obvazy se zhotovují ze šátků, náplastí, obinadel.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Výběr materiálu se řídí účelem obvazu a podle toho se také dělí: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Zpevňující – fixační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zpevňují klouby, zlomenou kost, celou končetinu.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Krycí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- 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ochraňují ránu před vnějšími vlivy, nečistotou a chladem.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Tlakové – kompresivní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zastavují krvácení.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43528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Obvazování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Natahující - extenční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vyrovnávají zkrácení na končetinách způsobené zlomením kosti.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Podpůrné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udržují určitou část těla v žádoucí poloze.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Nápravné - regresivní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pozvolna mění tvar určité části těla, užívají se hlavně v dětské ortopedii.</a:t>
            </a:r>
          </a:p>
        </p:txBody>
      </p:sp>
      <p:pic>
        <p:nvPicPr>
          <p:cNvPr id="2053" name="Picture 5" descr="C:\Users\Mates\AppData\Local\Microsoft\Windows\Temporary Internet Files\Content.IE5\D3PXQ3JH\MC90028716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5229200"/>
            <a:ext cx="1152128" cy="13534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507288" cy="407670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Šátkové obvazy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Nejjednodušší obvazová pomůcka.</a:t>
            </a: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39952" y="5661248"/>
            <a:ext cx="447699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vzniklý pruh ještě jednou přeložíme</a:t>
            </a:r>
            <a:endParaRPr lang="cs-CZ" sz="20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539552" y="4149080"/>
            <a:ext cx="2376264" cy="1296144"/>
          </a:xfrm>
          <a:prstGeom prst="triangle">
            <a:avLst/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55576" y="5445224"/>
            <a:ext cx="21226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základna 120 cm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3861048"/>
            <a:ext cx="869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vrchol</a:t>
            </a:r>
            <a:endParaRPr lang="cs-CZ" sz="2000" dirty="0"/>
          </a:p>
        </p:txBody>
      </p:sp>
      <p:cxnSp>
        <p:nvCxnSpPr>
          <p:cNvPr id="12" name="Přímá spojovací čára 11"/>
          <p:cNvCxnSpPr/>
          <p:nvPr/>
        </p:nvCxnSpPr>
        <p:spPr>
          <a:xfrm flipV="1">
            <a:off x="1835696" y="4045714"/>
            <a:ext cx="360040" cy="103366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627784" y="4365104"/>
            <a:ext cx="1053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rameno</a:t>
            </a:r>
            <a:endParaRPr lang="cs-CZ" sz="2000" dirty="0"/>
          </a:p>
        </p:txBody>
      </p:sp>
      <p:cxnSp>
        <p:nvCxnSpPr>
          <p:cNvPr id="14" name="Přímá spojovací čára 13"/>
          <p:cNvCxnSpPr>
            <a:endCxn id="13" idx="1"/>
          </p:cNvCxnSpPr>
          <p:nvPr/>
        </p:nvCxnSpPr>
        <p:spPr>
          <a:xfrm flipV="1">
            <a:off x="2267744" y="4565159"/>
            <a:ext cx="360040" cy="8797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347864" y="5085184"/>
            <a:ext cx="5261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cíp</a:t>
            </a:r>
            <a:endParaRPr lang="cs-CZ" sz="2000" dirty="0"/>
          </a:p>
        </p:txBody>
      </p:sp>
      <p:cxnSp>
        <p:nvCxnSpPr>
          <p:cNvPr id="16" name="Přímá spojovací čára 15"/>
          <p:cNvCxnSpPr>
            <a:endCxn id="15" idx="1"/>
          </p:cNvCxnSpPr>
          <p:nvPr/>
        </p:nvCxnSpPr>
        <p:spPr>
          <a:xfrm flipV="1">
            <a:off x="2987824" y="5285239"/>
            <a:ext cx="360040" cy="8797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ovnoramenný trojúhelník 16"/>
          <p:cNvSpPr/>
          <p:nvPr/>
        </p:nvSpPr>
        <p:spPr>
          <a:xfrm>
            <a:off x="6228184" y="3140968"/>
            <a:ext cx="2376264" cy="1296144"/>
          </a:xfrm>
          <a:prstGeom prst="triangle">
            <a:avLst/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7452320" y="3429000"/>
            <a:ext cx="0" cy="720080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793477" y="4437112"/>
            <a:ext cx="3132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vrchol šátku přehneme na</a:t>
            </a:r>
          </a:p>
          <a:p>
            <a:pPr algn="ctr"/>
            <a:r>
              <a:rPr lang="cs-CZ" sz="2000" dirty="0" smtClean="0"/>
              <a:t>základnu</a:t>
            </a:r>
            <a:endParaRPr lang="cs-CZ" sz="2000" dirty="0"/>
          </a:p>
        </p:txBody>
      </p:sp>
      <p:sp>
        <p:nvSpPr>
          <p:cNvPr id="21" name="Rovnoramenný trojúhelník 20"/>
          <p:cNvSpPr/>
          <p:nvPr/>
        </p:nvSpPr>
        <p:spPr>
          <a:xfrm>
            <a:off x="4211960" y="4869160"/>
            <a:ext cx="1512168" cy="792088"/>
          </a:xfrm>
          <a:prstGeom prst="triangle">
            <a:avLst/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724128" y="4869160"/>
            <a:ext cx="1512168" cy="792088"/>
          </a:xfrm>
          <a:prstGeom prst="triangle">
            <a:avLst/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 flipV="1">
            <a:off x="4913971" y="4863729"/>
            <a:ext cx="1584176" cy="792088"/>
          </a:xfrm>
          <a:prstGeom prst="triangle">
            <a:avLst/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5724128" y="5085184"/>
            <a:ext cx="0" cy="360040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Lichoběžník 26"/>
          <p:cNvSpPr/>
          <p:nvPr/>
        </p:nvSpPr>
        <p:spPr>
          <a:xfrm>
            <a:off x="2627784" y="6309320"/>
            <a:ext cx="3024336" cy="404664"/>
          </a:xfrm>
          <a:prstGeom prst="trapezoid">
            <a:avLst>
              <a:gd name="adj" fmla="val 104366"/>
            </a:avLst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Lichoběžník 27"/>
          <p:cNvSpPr/>
          <p:nvPr/>
        </p:nvSpPr>
        <p:spPr>
          <a:xfrm flipV="1">
            <a:off x="3059832" y="6309320"/>
            <a:ext cx="2160240" cy="288032"/>
          </a:xfrm>
          <a:prstGeom prst="trapezoid">
            <a:avLst>
              <a:gd name="adj" fmla="val 104366"/>
            </a:avLst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52120" y="6061358"/>
            <a:ext cx="309634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kravatu upravíme do potřebné šířky</a:t>
            </a: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8" grpId="0" animBg="1"/>
      <p:bldP spid="9" grpId="0"/>
      <p:bldP spid="10" grpId="0"/>
      <p:bldP spid="13" grpId="0"/>
      <p:bldP spid="15" grpId="0"/>
      <p:bldP spid="17" grpId="0" animBg="1"/>
      <p:bldP spid="20" grpId="0"/>
      <p:bldP spid="21" grpId="0" animBg="1"/>
      <p:bldP spid="23" grpId="0" animBg="1"/>
      <p:bldP spid="24" grpId="0" animBg="1"/>
      <p:bldP spid="27" grpId="0" animBg="1"/>
      <p:bldP spid="28" grpId="0" animBg="1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Šátkové obvazy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Zhotovujeme fixační, kompresní, krycí a podpůrné obvazy.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Šátkem můžeme přichytit obkladovou látku.</a:t>
            </a:r>
          </a:p>
        </p:txBody>
      </p:sp>
      <p:pic>
        <p:nvPicPr>
          <p:cNvPr id="26" name="Obrázek 25" descr="sat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4725144"/>
            <a:ext cx="2207827" cy="19488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TextovéPole 29"/>
          <p:cNvSpPr txBox="1"/>
          <p:nvPr/>
        </p:nvSpPr>
        <p:spPr>
          <a:xfrm>
            <a:off x="6084168" y="5949280"/>
            <a:ext cx="26434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1 -</a:t>
            </a:r>
            <a:r>
              <a:rPr lang="cs-CZ" sz="1400" dirty="0"/>
              <a:t> Š</a:t>
            </a:r>
            <a:r>
              <a:rPr lang="cs-CZ" sz="1400" dirty="0" smtClean="0"/>
              <a:t>átkový obvaz kyčle</a:t>
            </a:r>
            <a:endParaRPr lang="cs-CZ" sz="1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Náplasťové obvazy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Používá se hlavně k přichycení mulových čtverců.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Pokožka: – suchá, odtučněná benzinem.</a:t>
            </a:r>
          </a:p>
        </p:txBody>
      </p:sp>
      <p:pic>
        <p:nvPicPr>
          <p:cNvPr id="26" name="Obrázek 25" descr="napla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437112"/>
            <a:ext cx="2376264" cy="22839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TextovéPole 29"/>
          <p:cNvSpPr txBox="1"/>
          <p:nvPr/>
        </p:nvSpPr>
        <p:spPr>
          <a:xfrm>
            <a:off x="6156176" y="6093296"/>
            <a:ext cx="2818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2 - </a:t>
            </a:r>
            <a:r>
              <a:rPr lang="cs-CZ" sz="1400" dirty="0"/>
              <a:t>Z</a:t>
            </a:r>
            <a:r>
              <a:rPr lang="cs-CZ" sz="1400" dirty="0" smtClean="0"/>
              <a:t>pevňující náplasťový </a:t>
            </a:r>
          </a:p>
          <a:p>
            <a:r>
              <a:rPr lang="cs-CZ" sz="1400" dirty="0" smtClean="0"/>
              <a:t>obvaz dolní čelisti</a:t>
            </a:r>
            <a:endParaRPr lang="cs-CZ" sz="1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Prakové obvazy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místa, které se obtížně obvazují.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5157192"/>
            <a:ext cx="2829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3 - </a:t>
            </a:r>
            <a:r>
              <a:rPr lang="cs-CZ" sz="1400" dirty="0"/>
              <a:t>Z</a:t>
            </a:r>
            <a:r>
              <a:rPr lang="cs-CZ" sz="1400" dirty="0" smtClean="0"/>
              <a:t>pevňující prakový</a:t>
            </a:r>
          </a:p>
          <a:p>
            <a:r>
              <a:rPr lang="cs-CZ" sz="1400" dirty="0" smtClean="0"/>
              <a:t>obvaz – zlomenina horního žebra</a:t>
            </a:r>
            <a:endParaRPr lang="cs-CZ" sz="1400" dirty="0"/>
          </a:p>
        </p:txBody>
      </p:sp>
      <p:pic>
        <p:nvPicPr>
          <p:cNvPr id="6" name="Obrázek 5" descr="pra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4005064"/>
            <a:ext cx="2479425" cy="2329424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Obinadlové obvazy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Většina obvazů směrem k srdci – od užší části k širší, výjimkou jsou obvazy ruky (od zápěstí k prstům).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Otáčky příliš neutahovat.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211960" y="5949280"/>
            <a:ext cx="19653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4 – </a:t>
            </a:r>
            <a:r>
              <a:rPr lang="cs-CZ" sz="1400" dirty="0"/>
              <a:t>O</a:t>
            </a:r>
            <a:r>
              <a:rPr lang="cs-CZ" sz="1400" dirty="0" smtClean="0"/>
              <a:t>bvaz ruky</a:t>
            </a:r>
            <a:endParaRPr lang="cs-CZ" sz="1400" dirty="0"/>
          </a:p>
        </p:txBody>
      </p:sp>
      <p:pic>
        <p:nvPicPr>
          <p:cNvPr id="4098" name="Picture 2" descr="C:\Users\Mates\AppData\Local\Microsoft\Windows\Temporary Internet Files\Content.IE5\DO31184J\MC9002909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941168"/>
            <a:ext cx="793687" cy="170657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363272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Jaké druhy obvazů znáš?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</a:t>
            </a:r>
            <a:r>
              <a:rPr lang="cs-CZ" sz="2600" i="1" dirty="0">
                <a:solidFill>
                  <a:srgbClr val="990033"/>
                </a:solidFill>
                <a:latin typeface="Arial" charset="0"/>
                <a:cs typeface="Arial" charset="0"/>
              </a:rPr>
              <a:t>Š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átkové, náplasťové, prakové, obinadlové, pružné.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K čemu slouží tlakové obvazování?</a:t>
            </a:r>
          </a:p>
          <a:p>
            <a:pPr marL="457200" lvl="2" indent="-457200" eaLnBrk="1" hangingPunct="1">
              <a:buNone/>
              <a:defRPr/>
            </a:pP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-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zastavení krvácení.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K čemu slouží extenční obvazování?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yrovnává zkrácení na končetinách způsobené zlomením kosti.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88873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Přiřaď k obrázkům správné názvy.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                                                                             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5517232"/>
            <a:ext cx="309634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/>
              <a:t>Šátkový obvaz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4437112"/>
            <a:ext cx="25202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/>
              <a:t>Prakový obvaz                            </a:t>
            </a:r>
            <a:r>
              <a:rPr lang="cs-CZ" sz="2600" dirty="0"/>
              <a:t> </a:t>
            </a:r>
            <a:r>
              <a:rPr lang="cs-CZ" sz="2600" dirty="0" smtClean="0"/>
              <a:t>    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4797152"/>
            <a:ext cx="31683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/>
              <a:t>Obinadlový obvaz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5157192"/>
            <a:ext cx="31683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/>
              <a:t>Náplasťový obvaz</a:t>
            </a:r>
          </a:p>
        </p:txBody>
      </p:sp>
      <p:pic>
        <p:nvPicPr>
          <p:cNvPr id="8" name="Obrázek 7" descr="napla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3140968"/>
            <a:ext cx="1490472" cy="14325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pra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7984" y="4869160"/>
            <a:ext cx="1712976" cy="16093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sate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20272" y="5013176"/>
            <a:ext cx="1636776" cy="14447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2" descr="C:\Users\Mates\AppData\Local\Microsoft\Windows\Temporary Internet Files\Content.IE5\DO31184J\MC90029091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2708920"/>
            <a:ext cx="793687" cy="170657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534039" y="5589240"/>
            <a:ext cx="8273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  <p:bldP spid="4" grpId="0"/>
      <p:bldP spid="5" grpId="0"/>
      <p:bldP spid="6" grpId="0"/>
      <p:bldP spid="7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Obvazování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299"/>
            <a:ext cx="8686800" cy="40204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Řešení.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68899" y="6309320"/>
            <a:ext cx="287510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/>
              <a:t>Šátkový obvaz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15816" y="6381328"/>
            <a:ext cx="33530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/>
              <a:t>Prakový obvaz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268899" y="4365104"/>
            <a:ext cx="287510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/>
              <a:t>Obinadlový obvaz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131840" y="4437112"/>
            <a:ext cx="378513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/>
              <a:t>Náplasťový obvaz</a:t>
            </a:r>
          </a:p>
        </p:txBody>
      </p:sp>
      <p:pic>
        <p:nvPicPr>
          <p:cNvPr id="8" name="Obrázek 7" descr="napla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00156" y="3284984"/>
            <a:ext cx="1490472" cy="12885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pra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4857547"/>
            <a:ext cx="1712976" cy="16093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sate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20272" y="5013176"/>
            <a:ext cx="1636776" cy="14447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2" descr="C:\Users\Mates\AppData\Local\Microsoft\Windows\Temporary Internet Files\Content.IE5\DO31184J\MC90029091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7926" y="2731178"/>
            <a:ext cx="793687" cy="170657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407670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Použitá literatura: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ROZSYPALOVÁ, E., ŠAFRÁNKOVÁ, A.</a:t>
            </a:r>
          </a:p>
          <a:p>
            <a:pPr marL="457200" indent="-457200" eaLnBrk="1" hangingPunct="1"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Ošetřovatelství I. 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400" dirty="0" smtClean="0">
                <a:latin typeface="Arial" charset="0"/>
                <a:cs typeface="Arial" charset="0"/>
              </a:rPr>
              <a:t>. 2002. ISBN 80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86073-96-3</a:t>
            </a:r>
          </a:p>
          <a:p>
            <a:pPr marL="457200" indent="-457200" eaLnBrk="1" hangingPunct="1"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1. – 3.  ROZSYPALOVÁ, E., ŠAFRÁNKOVÁ, A.</a:t>
            </a:r>
          </a:p>
          <a:p>
            <a:pPr marL="457200" indent="-457200" eaLnBrk="1" hangingPunct="1"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Ošetřovatelství I. 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400" dirty="0" smtClean="0">
                <a:latin typeface="Arial" charset="0"/>
                <a:cs typeface="Arial" charset="0"/>
              </a:rPr>
              <a:t>. 2002. ISBN 80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86073-96-3</a:t>
            </a:r>
          </a:p>
          <a:p>
            <a:pPr marL="457200" indent="-457200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4. Microsoft obrázková </a:t>
            </a:r>
            <a:r>
              <a:rPr lang="cs-CZ" sz="2400" dirty="0" smtClean="0">
                <a:latin typeface="Arial" charset="0"/>
                <a:cs typeface="Arial" charset="0"/>
              </a:rPr>
              <a:t>sada – www.office.</a:t>
            </a:r>
            <a:r>
              <a:rPr lang="cs-CZ" sz="2400" smtClean="0">
                <a:latin typeface="Arial" charset="0"/>
                <a:cs typeface="Arial" charset="0"/>
              </a:rPr>
              <a:t>microsoft.com</a:t>
            </a:r>
            <a:endParaRPr lang="cs-CZ" sz="2400" dirty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 smtClean="0">
                <a:latin typeface="Arial" charset="0"/>
              </a:rPr>
              <a:t>Autor</a:t>
            </a:r>
            <a:r>
              <a:rPr lang="cs-CZ" sz="2600" dirty="0">
                <a:latin typeface="Arial" charset="0"/>
              </a:rPr>
              <a:t>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Název díla: O</a:t>
            </a:r>
            <a:r>
              <a:rPr lang="cs-CZ" sz="2600" dirty="0" smtClean="0">
                <a:latin typeface="Arial" charset="0"/>
              </a:rPr>
              <a:t>bvazování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Datum vzniku: červenec 2013      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071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1087</TotalTime>
  <Words>500</Words>
  <Application>Microsoft Office PowerPoint</Application>
  <PresentationFormat>Předvádění na obrazovce (4:3)</PresentationFormat>
  <Paragraphs>103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a Jazyková škola s právem státní jazykové zkoušky,  Hradec Králové</vt:lpstr>
      <vt:lpstr>Obvazování</vt:lpstr>
      <vt:lpstr>Obvazování</vt:lpstr>
      <vt:lpstr>Obvazování</vt:lpstr>
      <vt:lpstr>Obvazování</vt:lpstr>
      <vt:lpstr>Obvazování</vt:lpstr>
      <vt:lpstr>Obvazování</vt:lpstr>
      <vt:lpstr>Obvazování</vt:lpstr>
      <vt:lpstr>Obvazování</vt:lpstr>
      <vt:lpstr>Obvazování</vt:lpstr>
      <vt:lpstr>Obvazování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114</cp:revision>
  <dcterms:created xsi:type="dcterms:W3CDTF">2012-11-30T22:17:21Z</dcterms:created>
  <dcterms:modified xsi:type="dcterms:W3CDTF">2014-07-14T11:35:04Z</dcterms:modified>
</cp:coreProperties>
</file>