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8" r:id="rId4"/>
    <p:sldId id="289" r:id="rId5"/>
    <p:sldId id="290" r:id="rId6"/>
    <p:sldId id="291" r:id="rId7"/>
    <p:sldId id="292" r:id="rId8"/>
    <p:sldId id="293" r:id="rId9"/>
    <p:sldId id="299" r:id="rId10"/>
    <p:sldId id="265" r:id="rId11"/>
    <p:sldId id="295" r:id="rId12"/>
    <p:sldId id="296" r:id="rId13"/>
    <p:sldId id="297" r:id="rId14"/>
    <p:sldId id="274" r:id="rId15"/>
    <p:sldId id="29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35" autoAdjust="0"/>
    <p:restoredTop sz="94628" autoAdjust="0"/>
  </p:normalViewPr>
  <p:slideViewPr>
    <p:cSldViewPr>
      <p:cViewPr>
        <p:scale>
          <a:sx n="94" d="100"/>
          <a:sy n="94" d="100"/>
        </p:scale>
        <p:origin x="-984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6348712"/>
              </p:ext>
            </p:extLst>
          </p:nvPr>
        </p:nvGraphicFramePr>
        <p:xfrm>
          <a:off x="107504" y="2492896"/>
          <a:ext cx="8569325" cy="4164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VY_32_INOVACE_9_PRIMA_PECE_19</a:t>
                      </a:r>
                      <a:endParaRPr lang="cs-CZ" sz="1800" b="1" i="0" u="none" strike="noStrike" dirty="0" smtClean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Zdravý životní </a:t>
                      </a:r>
                      <a:r>
                        <a:rPr lang="cs-CZ" sz="1800" b="1" i="0" u="none" strike="noStrike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styl </a:t>
                      </a:r>
                      <a:r>
                        <a:rPr lang="cs-CZ" sz="1800" b="1" i="0" u="none" strike="noStrike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výživa</a:t>
                      </a:r>
                    </a:p>
                    <a:p>
                      <a:pPr algn="l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Zdravý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životní styl – výživa, potravinová pyramida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Správná výživa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ravidelný a dostatečný přísun energie a všech živin – pro zdravý růst a vývoj organismu.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Pestrá, připravená podle hygienických zásad.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Příjem energie musí odpovídat výdeji.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Platí: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47664" y="5229200"/>
            <a:ext cx="7056784" cy="1296144"/>
          </a:xfrm>
          <a:prstGeom prst="rect">
            <a:avLst/>
          </a:prstGeom>
          <a:solidFill>
            <a:srgbClr val="00B0F0">
              <a:alpha val="6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správná výživa = příjem potravy + pohybová aktivita</a:t>
            </a:r>
          </a:p>
          <a:p>
            <a:pPr algn="ctr"/>
            <a:r>
              <a:rPr lang="cs-CZ" sz="2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přijatá energie = vydaná energie</a:t>
            </a:r>
            <a:endParaRPr lang="cs-CZ" sz="26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17282"/>
            <a:ext cx="8352928" cy="4071242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Potravinová pyramida</a:t>
            </a:r>
          </a:p>
          <a:p>
            <a:pPr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4 patra</a:t>
            </a:r>
          </a:p>
          <a:p>
            <a:pPr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potravinových skupin:</a:t>
            </a:r>
          </a:p>
          <a:p>
            <a:pPr marL="457200" indent="-45720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obiloviny</a:t>
            </a:r>
          </a:p>
          <a:p>
            <a:pPr marL="457200" indent="-45720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ovoce</a:t>
            </a:r>
          </a:p>
          <a:p>
            <a:pPr marL="457200" indent="-45720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zelenina</a:t>
            </a:r>
          </a:p>
          <a:p>
            <a:pPr marL="457200" indent="-45720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mléko a mléčné výrobky</a:t>
            </a:r>
          </a:p>
          <a:p>
            <a:pPr marL="457200" indent="-45720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maso, ryby, vejce, luštěniny</a:t>
            </a:r>
          </a:p>
          <a:p>
            <a:pPr marL="457200" indent="-45720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cukr, sůl, tuky.</a:t>
            </a:r>
          </a:p>
        </p:txBody>
      </p:sp>
      <p:pic>
        <p:nvPicPr>
          <p:cNvPr id="6" name="Obrázek 5" descr="aaaa 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2780928"/>
            <a:ext cx="3456384" cy="3538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6444208" y="6165304"/>
            <a:ext cx="2706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Obr. č. 1 – Pyramida výživy</a:t>
            </a:r>
            <a:endParaRPr lang="cs-CZ" sz="1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7"/>
            <a:ext cx="8229600" cy="3902561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1.patro pyramidy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Obiloviny (cereálie) základnou pyramidy, jsou bohaté na minerální látky, vitaminy, zejména sacharidy, vlákninu.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Celosvětový podíl obilovin na výživě je asi 60 – 70%.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Zajímavost: slovo "cereálie" je latinského původu a bylo odvozeno od římské bohyně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Cerery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51920" y="6309321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2 – Obilné pole</a:t>
            </a:r>
            <a:endParaRPr lang="cs-CZ" sz="1400" dirty="0"/>
          </a:p>
        </p:txBody>
      </p:sp>
      <p:pic>
        <p:nvPicPr>
          <p:cNvPr id="2051" name="Picture 3" descr="C:\Users\Mates\AppData\Local\Microsoft\Windows\Temporary Internet Files\Content.IE5\DO31184J\MP9004484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5848332"/>
            <a:ext cx="2520280" cy="8351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patro pyramidy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Ovoce a zelenina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Potřeba přijímat ve velkém množství – obsahují minerály a vitamíny, sacharidy, množství vody.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Čistí organismus.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08104" y="6309320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3 – Ovoce a zelenina</a:t>
            </a:r>
            <a:endParaRPr lang="cs-CZ" sz="1400" dirty="0"/>
          </a:p>
        </p:txBody>
      </p:sp>
      <p:pic>
        <p:nvPicPr>
          <p:cNvPr id="2" name="Picture 2" descr="C:\Users\Mates\AppData\Local\Microsoft\Windows\Temporary Internet Files\Content.IE5\C65GBXX8\MP9004052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869160"/>
            <a:ext cx="2915816" cy="16198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5" name="Picture 3" descr="C:\Users\Mates\AppData\Local\Microsoft\Windows\Temporary Internet Files\Content.IE5\47FAZ2BR\MP9004305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5013176"/>
            <a:ext cx="2520280" cy="14632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 descr="C:\Users\Mates\AppData\Local\Microsoft\Windows\Temporary Internet Files\Content.IE5\D3PXQ3JH\MP90040055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5013176"/>
            <a:ext cx="2952328" cy="13916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3.patro pyramidy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Mléko, mléčné výrobky, maso, masné výrobky, ryby, vejce, luštěniny. 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Poskytují bílkoviny a železo, v případě mléčných výrobků i prvek vápník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6309320"/>
            <a:ext cx="20510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č</a:t>
            </a:r>
            <a:r>
              <a:rPr lang="cs-CZ" sz="1400" dirty="0" smtClean="0"/>
              <a:t>. 4. - Mléko</a:t>
            </a:r>
            <a:endParaRPr lang="cs-CZ" sz="1400" dirty="0"/>
          </a:p>
        </p:txBody>
      </p:sp>
      <p:pic>
        <p:nvPicPr>
          <p:cNvPr id="4098" name="Picture 2" descr="C:\Users\Mates\AppData\Local\Microsoft\Windows\Temporary Internet Files\Content.IE5\C65GBXX8\MP9004486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0142" y="4913434"/>
            <a:ext cx="2160240" cy="13958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7"/>
            <a:ext cx="8229600" cy="4077073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4.patro pyramidy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Tuky, jednoduché cukry (sladkosti) a sůl.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Tělu dokáže pořádně uškodit, když se to přehání.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Maximálně 20 g cukru/tuku denně.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6550224"/>
            <a:ext cx="34563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5 – Tuky v podobě čokolády</a:t>
            </a:r>
            <a:endParaRPr lang="cs-CZ" sz="1400" dirty="0"/>
          </a:p>
        </p:txBody>
      </p:sp>
      <p:pic>
        <p:nvPicPr>
          <p:cNvPr id="5127" name="Picture 7" descr="C:\Users\Mates\AppData\Local\Microsoft\Windows\Temporary Internet Files\Content.IE5\47FAZ2BR\MP9004254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437112"/>
            <a:ext cx="1772816" cy="17728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 fontScale="25000" lnSpcReduction="2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112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Jídelníček dle potravinové pyramidy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10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snídaně: 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10400" dirty="0" smtClean="0">
                <a:latin typeface="Arial" pitchFamily="34" charset="0"/>
                <a:cs typeface="Arial" pitchFamily="34" charset="0"/>
              </a:rPr>
              <a:t> krajíc celozrnného chleba, margarín, niva, rajče, ovocný čaj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10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přesnídávka: 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10400" dirty="0" smtClean="0">
                <a:latin typeface="Arial" pitchFamily="34" charset="0"/>
                <a:cs typeface="Arial" pitchFamily="34" charset="0"/>
              </a:rPr>
              <a:t> jogurt, müsli, jablko, ovocný čaj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10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oběd: 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10400" dirty="0" smtClean="0">
                <a:latin typeface="Arial" pitchFamily="34" charset="0"/>
                <a:cs typeface="Arial" pitchFamily="34" charset="0"/>
              </a:rPr>
              <a:t> brokolicová polévka, rybí filé zapečené se sýrem, bramborová kaše, mrkvový salát, minerální voda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Mates\AppData\Local\Microsoft\Windows\Temporary Internet Files\Content.IE5\47FAZ2BR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365104"/>
            <a:ext cx="864096" cy="8640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Jídelníček dle potravinové pyramidy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svačina: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dalamánek, máslo, šunka, paprika, kakao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večeře: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těstovinový salát se zeleninou, stolní voda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7" name="Picture 3" descr="C:\Users\Mates\AppData\Local\Microsoft\Windows\Temporary Internet Files\Content.IE5\DO31184J\MC90043156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63672" y="5265133"/>
            <a:ext cx="1080120" cy="10873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64535934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Jaký je jiný název obilovin? 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cereálie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Jakou jednotkou je definováno množství potravin, které bychom měli sníst?</a:t>
            </a:r>
          </a:p>
          <a:p>
            <a:pPr marL="457200" lvl="2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- 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porce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Jaké důležité složky nám dává maso?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bílkoviny a železo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299"/>
            <a:ext cx="8470776" cy="390780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Doplňte obrázky do potravinové pyramidy.</a:t>
            </a:r>
          </a:p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347864" y="3861048"/>
            <a:ext cx="3024336" cy="2376264"/>
          </a:xfrm>
          <a:prstGeom prst="triangle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499992" y="4509120"/>
            <a:ext cx="7920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067944" y="5085184"/>
            <a:ext cx="15481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79912" y="5661248"/>
            <a:ext cx="21602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1" name="Picture 3" descr="C:\Users\Mates\AppData\Local\Microsoft\Windows\Temporary Internet Files\Content.IE5\DO31184J\MC9004418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546211"/>
            <a:ext cx="1152128" cy="921301"/>
          </a:xfrm>
          <a:prstGeom prst="rect">
            <a:avLst/>
          </a:prstGeom>
          <a:noFill/>
        </p:spPr>
      </p:pic>
      <p:pic>
        <p:nvPicPr>
          <p:cNvPr id="7172" name="Picture 4" descr="C:\Users\Mates\AppData\Local\Microsoft\Windows\Temporary Internet Files\Content.IE5\D3PXQ3JH\MC9000583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5229200"/>
            <a:ext cx="1331640" cy="1252757"/>
          </a:xfrm>
          <a:prstGeom prst="rect">
            <a:avLst/>
          </a:prstGeom>
          <a:noFill/>
        </p:spPr>
      </p:pic>
      <p:pic>
        <p:nvPicPr>
          <p:cNvPr id="7174" name="Picture 6" descr="C:\Users\Mates\AppData\Local\Microsoft\Windows\Temporary Internet Files\Content.IE5\DO31184J\MC9003358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397836"/>
            <a:ext cx="1152128" cy="942650"/>
          </a:xfrm>
          <a:prstGeom prst="rect">
            <a:avLst/>
          </a:prstGeom>
          <a:noFill/>
        </p:spPr>
      </p:pic>
      <p:pic>
        <p:nvPicPr>
          <p:cNvPr id="7175" name="Picture 7" descr="C:\Users\Mates\AppData\Local\Microsoft\Windows\Temporary Internet Files\Content.IE5\47FAZ2BR\MC9004118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4869160"/>
            <a:ext cx="1082533" cy="792088"/>
          </a:xfrm>
          <a:prstGeom prst="rect">
            <a:avLst/>
          </a:prstGeom>
          <a:noFill/>
        </p:spPr>
      </p:pic>
      <p:pic>
        <p:nvPicPr>
          <p:cNvPr id="7176" name="Picture 8" descr="C:\Users\Mates\AppData\Local\Microsoft\Windows\Temporary Internet Files\Content.IE5\DO31184J\MC9002785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293096"/>
            <a:ext cx="936104" cy="1106558"/>
          </a:xfrm>
          <a:prstGeom prst="rect">
            <a:avLst/>
          </a:prstGeom>
          <a:noFill/>
        </p:spPr>
      </p:pic>
      <p:pic>
        <p:nvPicPr>
          <p:cNvPr id="7177" name="Picture 9" descr="C:\Users\Mates\AppData\Local\Microsoft\Windows\Temporary Internet Files\Content.IE5\D3PXQ3JH\MC9004418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3284984"/>
            <a:ext cx="1278060" cy="1264677"/>
          </a:xfrm>
          <a:prstGeom prst="rect">
            <a:avLst/>
          </a:prstGeom>
          <a:noFill/>
        </p:spPr>
      </p:pic>
      <p:pic>
        <p:nvPicPr>
          <p:cNvPr id="7178" name="Picture 10" descr="C:\Users\Mates\AppData\Local\Microsoft\Windows\Temporary Internet Files\Content.IE5\C65GBXX8\MC90030004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720" y="3789040"/>
            <a:ext cx="864096" cy="703878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3422285" y="6381328"/>
            <a:ext cx="4338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</a:t>
            </a:r>
            <a:r>
              <a:rPr lang="cs-CZ" sz="1400" smtClean="0"/>
              <a:t>6 </a:t>
            </a:r>
            <a:r>
              <a:rPr lang="cs-CZ" sz="1400" dirty="0" smtClean="0"/>
              <a:t>– Sestavení pyramidy výživy</a:t>
            </a:r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  <p:bldP spid="4" grpId="0" animBg="1"/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Řešení.</a:t>
            </a:r>
          </a:p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347864" y="3861048"/>
            <a:ext cx="3024336" cy="2376264"/>
          </a:xfrm>
          <a:prstGeom prst="triangle">
            <a:avLst>
              <a:gd name="adj" fmla="val 48646"/>
            </a:avLst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499992" y="4509120"/>
            <a:ext cx="7920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067944" y="5085184"/>
            <a:ext cx="15481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79912" y="5661248"/>
            <a:ext cx="21602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1" name="Picture 3" descr="C:\Users\Mates\AppData\Local\Microsoft\Windows\Temporary Internet Files\Content.IE5\DO31184J\MC9004418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5718829"/>
            <a:ext cx="648072" cy="518232"/>
          </a:xfrm>
          <a:prstGeom prst="rect">
            <a:avLst/>
          </a:prstGeom>
          <a:noFill/>
        </p:spPr>
      </p:pic>
      <p:pic>
        <p:nvPicPr>
          <p:cNvPr id="7172" name="Picture 4" descr="C:\Users\Mates\AppData\Local\Microsoft\Windows\Temporary Internet Files\Content.IE5\D3PXQ3JH\MC9000583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5661248"/>
            <a:ext cx="648072" cy="609682"/>
          </a:xfrm>
          <a:prstGeom prst="rect">
            <a:avLst/>
          </a:prstGeom>
          <a:noFill/>
        </p:spPr>
      </p:pic>
      <p:pic>
        <p:nvPicPr>
          <p:cNvPr id="7174" name="Picture 6" descr="C:\Users\Mates\AppData\Local\Microsoft\Windows\Temporary Internet Files\Content.IE5\DO31184J\MC9003358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5085184"/>
            <a:ext cx="576064" cy="471325"/>
          </a:xfrm>
          <a:prstGeom prst="rect">
            <a:avLst/>
          </a:prstGeom>
          <a:noFill/>
        </p:spPr>
      </p:pic>
      <p:pic>
        <p:nvPicPr>
          <p:cNvPr id="7175" name="Picture 7" descr="C:\Users\Mates\AppData\Local\Microsoft\Windows\Temporary Internet Files\Content.IE5\47FAZ2BR\MC9004118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5157192"/>
            <a:ext cx="507929" cy="371651"/>
          </a:xfrm>
          <a:prstGeom prst="rect">
            <a:avLst/>
          </a:prstGeom>
          <a:noFill/>
        </p:spPr>
      </p:pic>
      <p:pic>
        <p:nvPicPr>
          <p:cNvPr id="7176" name="Picture 8" descr="C:\Users\Mates\AppData\Local\Microsoft\Windows\Temporary Internet Files\Content.IE5\DO31184J\MC9002785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4581128"/>
            <a:ext cx="338791" cy="400481"/>
          </a:xfrm>
          <a:prstGeom prst="rect">
            <a:avLst/>
          </a:prstGeom>
          <a:noFill/>
        </p:spPr>
      </p:pic>
      <p:pic>
        <p:nvPicPr>
          <p:cNvPr id="7177" name="Picture 9" descr="C:\Users\Mates\AppData\Local\Microsoft\Windows\Temporary Internet Files\Content.IE5\D3PXQ3JH\MC9004418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4509120"/>
            <a:ext cx="477590" cy="472589"/>
          </a:xfrm>
          <a:prstGeom prst="rect">
            <a:avLst/>
          </a:prstGeom>
          <a:noFill/>
        </p:spPr>
      </p:pic>
      <p:pic>
        <p:nvPicPr>
          <p:cNvPr id="7178" name="Picture 10" descr="C:\Users\Mates\AppData\Local\Microsoft\Windows\Temporary Internet Files\Content.IE5\C65GBXX8\MC90030004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4149080"/>
            <a:ext cx="373768" cy="304465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563888" y="6381328"/>
            <a:ext cx="33807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7. – Pyramida výživy</a:t>
            </a:r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  <p:bldP spid="4" grpId="0" animBg="1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- výživa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395536" y="2852936"/>
            <a:ext cx="8301608" cy="388843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Diskuze.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Zamyslete se nad svým denním režimem, jestli splňujete podmínky potravinové pyramidy a vaše strava je vyvážená.</a:t>
            </a:r>
          </a:p>
          <a:p>
            <a:pPr marL="0" indent="0" eaLnBrk="1" hangingPunct="1">
              <a:buNone/>
            </a:pPr>
            <a:endParaRPr lang="cs-CZ" sz="26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cs-CZ" sz="2600" dirty="0">
                <a:latin typeface="Arial" charset="0"/>
                <a:cs typeface="Arial" charset="0"/>
              </a:rPr>
              <a:t>J</a:t>
            </a:r>
            <a:r>
              <a:rPr lang="cs-CZ" sz="2600" dirty="0" smtClean="0">
                <a:latin typeface="Arial" charset="0"/>
                <a:cs typeface="Arial" charset="0"/>
              </a:rPr>
              <a:t>akým způsobem by se Váš jídelníček dal vylepšit a obohatit.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8198" name="Picture 6" descr="C:\Users\Mates\AppData\Local\Microsoft\Windows\Temporary Internet Files\Content.IE5\47FAZ2BR\MC9002346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924944"/>
            <a:ext cx="1368152" cy="83832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latin typeface="Arial" charset="0"/>
                <a:cs typeface="Arial" charset="0"/>
              </a:rPr>
              <a:t>Použitá literatura: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MINISTERSTVO ZDRAVOTNICTVÍ, ŠKOLSTVÍ. </a:t>
            </a:r>
            <a:r>
              <a:rPr lang="cs-CZ" sz="2000" i="1" dirty="0" smtClean="0">
                <a:latin typeface="Arial" charset="0"/>
                <a:cs typeface="Arial" charset="0"/>
              </a:rPr>
              <a:t>Výživa a pohyb  jako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i="1" dirty="0" smtClean="0">
                <a:latin typeface="Arial" charset="0"/>
                <a:cs typeface="Arial" charset="0"/>
              </a:rPr>
              <a:t>součást výchovy ke zdraví na základní škole.  </a:t>
            </a:r>
            <a:r>
              <a:rPr lang="cs-CZ" sz="2000" dirty="0" smtClean="0">
                <a:latin typeface="Arial" charset="0"/>
                <a:cs typeface="Arial" charset="0"/>
              </a:rPr>
              <a:t>Brno: </a:t>
            </a:r>
            <a:r>
              <a:rPr lang="cs-CZ" sz="2000" dirty="0" err="1" smtClean="0">
                <a:latin typeface="Arial" charset="0"/>
                <a:cs typeface="Arial" charset="0"/>
              </a:rPr>
              <a:t>Paido</a:t>
            </a:r>
            <a:r>
              <a:rPr lang="cs-CZ" sz="2000" dirty="0" smtClean="0">
                <a:latin typeface="Arial" charset="0"/>
                <a:cs typeface="Arial" charset="0"/>
              </a:rPr>
              <a:t>. 2007. ISBN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978-80-7315-156-0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000" dirty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000" b="1" dirty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000" dirty="0">
                <a:latin typeface="Arial" charset="0"/>
                <a:cs typeface="Arial" charset="0"/>
              </a:rPr>
              <a:t>1. MINISTERSTVO ZDRAVOTNICTVÍ, </a:t>
            </a:r>
            <a:r>
              <a:rPr lang="cs-CZ" sz="2000" dirty="0" smtClean="0">
                <a:latin typeface="Arial" charset="0"/>
                <a:cs typeface="Arial" charset="0"/>
              </a:rPr>
              <a:t>ŠKOLSTVÍ. </a:t>
            </a:r>
            <a:r>
              <a:rPr lang="cs-CZ" sz="2000" i="1" dirty="0" smtClean="0">
                <a:latin typeface="Arial" charset="0"/>
                <a:cs typeface="Arial" charset="0"/>
              </a:rPr>
              <a:t>Výživa </a:t>
            </a:r>
            <a:r>
              <a:rPr lang="cs-CZ" sz="2000" i="1" dirty="0">
                <a:latin typeface="Arial" charset="0"/>
                <a:cs typeface="Arial" charset="0"/>
              </a:rPr>
              <a:t>a </a:t>
            </a:r>
            <a:r>
              <a:rPr lang="cs-CZ" sz="2000" i="1" dirty="0" smtClean="0">
                <a:latin typeface="Arial" charset="0"/>
                <a:cs typeface="Arial" charset="0"/>
              </a:rPr>
              <a:t>pohyb </a:t>
            </a:r>
          </a:p>
          <a:p>
            <a:pPr marL="457200" indent="-457200" eaLnBrk="1" hangingPunct="1">
              <a:buNone/>
            </a:pPr>
            <a:r>
              <a:rPr lang="cs-CZ" sz="2000" i="1" dirty="0" smtClean="0">
                <a:latin typeface="Arial" charset="0"/>
                <a:cs typeface="Arial" charset="0"/>
              </a:rPr>
              <a:t>jako </a:t>
            </a:r>
            <a:r>
              <a:rPr lang="cs-CZ" sz="2000" i="1" dirty="0">
                <a:latin typeface="Arial" charset="0"/>
                <a:cs typeface="Arial" charset="0"/>
              </a:rPr>
              <a:t>součást výchovy ke zdraví na základní škole.  </a:t>
            </a:r>
            <a:r>
              <a:rPr lang="cs-CZ" sz="2000" dirty="0">
                <a:latin typeface="Arial" charset="0"/>
                <a:cs typeface="Arial" charset="0"/>
              </a:rPr>
              <a:t>Brno: </a:t>
            </a:r>
            <a:r>
              <a:rPr lang="cs-CZ" sz="2000" dirty="0" err="1">
                <a:latin typeface="Arial" charset="0"/>
                <a:cs typeface="Arial" charset="0"/>
              </a:rPr>
              <a:t>Paido</a:t>
            </a:r>
            <a:r>
              <a:rPr lang="cs-CZ" sz="2000" dirty="0">
                <a:latin typeface="Arial" charset="0"/>
                <a:cs typeface="Arial" charset="0"/>
              </a:rPr>
              <a:t>. 2007</a:t>
            </a:r>
            <a:r>
              <a:rPr lang="cs-CZ" sz="2000" dirty="0" smtClean="0">
                <a:latin typeface="Arial" charset="0"/>
                <a:cs typeface="Arial" charset="0"/>
              </a:rPr>
              <a:t>., </a:t>
            </a:r>
          </a:p>
          <a:p>
            <a:pPr marL="457200" indent="-457200" eaLnBrk="1" hangingPunct="1"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s.13  </a:t>
            </a:r>
            <a:r>
              <a:rPr lang="cs-CZ" sz="2000" dirty="0">
                <a:latin typeface="Arial" charset="0"/>
                <a:cs typeface="Arial" charset="0"/>
              </a:rPr>
              <a:t>ISBN </a:t>
            </a:r>
            <a:r>
              <a:rPr lang="cs-CZ" sz="2000" dirty="0" smtClean="0">
                <a:latin typeface="Arial" charset="0"/>
                <a:cs typeface="Arial" charset="0"/>
              </a:rPr>
              <a:t>978-80-7315-156-0</a:t>
            </a:r>
            <a:endParaRPr lang="cs-CZ" sz="2000" dirty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000" dirty="0">
                <a:latin typeface="Arial" charset="0"/>
                <a:cs typeface="Arial" charset="0"/>
              </a:rPr>
              <a:t>2. - 7</a:t>
            </a:r>
            <a:r>
              <a:rPr lang="cs-CZ" sz="2000" dirty="0" smtClean="0">
                <a:latin typeface="Arial" charset="0"/>
                <a:cs typeface="Arial" charset="0"/>
              </a:rPr>
              <a:t>. </a:t>
            </a:r>
            <a:r>
              <a:rPr lang="cs-CZ" sz="2000" dirty="0">
                <a:latin typeface="Arial" charset="0"/>
                <a:cs typeface="Arial" charset="0"/>
              </a:rPr>
              <a:t>Microsoft obrázková sada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</a:t>
            </a:r>
            <a:r>
              <a:rPr lang="cs-CZ" sz="2600" dirty="0" smtClean="0">
                <a:latin typeface="Arial" charset="0"/>
              </a:rPr>
              <a:t>Zdravý životní styl – výživa</a:t>
            </a:r>
          </a:p>
          <a:p>
            <a:pPr marL="609600" indent="-609600" algn="ctr">
              <a:buNone/>
              <a:defRPr/>
            </a:pPr>
            <a:r>
              <a:rPr lang="cs-CZ" sz="2600" dirty="0" smtClean="0">
                <a:latin typeface="Arial" charset="0"/>
              </a:rPr>
              <a:t>Datum </a:t>
            </a:r>
            <a:r>
              <a:rPr lang="cs-CZ" sz="2600" dirty="0">
                <a:latin typeface="Arial" charset="0"/>
              </a:rPr>
              <a:t>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97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1030</TotalTime>
  <Words>692</Words>
  <Application>Microsoft Office PowerPoint</Application>
  <PresentationFormat>Předvádění na obrazovce (4:3)</PresentationFormat>
  <Paragraphs>112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Obchodní akademie, Střední odborná škola  a Jazyková škola s právem státní jazykové zkoušky,  Hradec Králové</vt:lpstr>
      <vt:lpstr>Zdravý životní styl - výživa</vt:lpstr>
      <vt:lpstr>Zdravý životní styl - výživa</vt:lpstr>
      <vt:lpstr>Zdravý životní styl - výživa</vt:lpstr>
      <vt:lpstr>Zdravý životní styl - výživa</vt:lpstr>
      <vt:lpstr>Zdravý životní styl - výživa</vt:lpstr>
      <vt:lpstr>Zdravý životní styl - výživa</vt:lpstr>
      <vt:lpstr>Zdravý životní styl - výživa</vt:lpstr>
      <vt:lpstr>Zdravý životní styl - výživa</vt:lpstr>
      <vt:lpstr>Zdravý životní styl - výživa</vt:lpstr>
      <vt:lpstr>Zdravý životní styl - výživa</vt:lpstr>
      <vt:lpstr>Zdravý životní styl - výživa</vt:lpstr>
      <vt:lpstr>Zdravý životní styl - výživa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104</cp:revision>
  <dcterms:created xsi:type="dcterms:W3CDTF">2012-11-30T22:17:21Z</dcterms:created>
  <dcterms:modified xsi:type="dcterms:W3CDTF">2014-05-13T13:04:17Z</dcterms:modified>
</cp:coreProperties>
</file>