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98" r:id="rId4"/>
    <p:sldId id="299" r:id="rId5"/>
    <p:sldId id="301" r:id="rId6"/>
    <p:sldId id="302" r:id="rId7"/>
    <p:sldId id="304" r:id="rId8"/>
    <p:sldId id="303" r:id="rId9"/>
    <p:sldId id="305" r:id="rId10"/>
    <p:sldId id="307" r:id="rId11"/>
    <p:sldId id="308" r:id="rId12"/>
    <p:sldId id="312" r:id="rId13"/>
    <p:sldId id="313" r:id="rId14"/>
    <p:sldId id="265" r:id="rId15"/>
    <p:sldId id="274" r:id="rId16"/>
    <p:sldId id="31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3" autoAdjust="0"/>
    <p:restoredTop sz="94628" autoAdjust="0"/>
  </p:normalViewPr>
  <p:slideViewPr>
    <p:cSldViewPr>
      <p:cViewPr>
        <p:scale>
          <a:sx n="94" d="100"/>
          <a:sy n="94" d="100"/>
        </p:scale>
        <p:origin x="-480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38185260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VY_32_INOVACE_9_PRIMA_PECE_20</a:t>
                      </a: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Zdravý životní styl – alternativní medicína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Zdravý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životní styl – alternativní medicína,  energie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Alternativní medicína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Stoupá popularita (veřejnost, lékaři) – návrat k přírodě (západní svět).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Jeden ze tří pacientů se k ní obrací (výzkum WHO).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Původ v asijských státech (Čína, Indie, Japonsko ...).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Tradiční čínská medicína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Souhrnné označení pro metodu prevence, vyšetření i léčby.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Mezi metody patří například: akupresura, akupunktura, masáže, změna stravy, podávání bylin ...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rozdíl od západní medicíny vnímá tělo jako vysoce provázaný celek, v němž stav jednoho orgánu ovlivňuje druhý.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Čínské pojetí </a:t>
            </a:r>
            <a:r>
              <a:rPr lang="cs-CZ" sz="2800" b="1" dirty="0" err="1" smtClean="0">
                <a:solidFill>
                  <a:srgbClr val="00B0F0"/>
                </a:solidFill>
                <a:latin typeface="Trebuchet MS" pitchFamily="34" charset="0"/>
              </a:rPr>
              <a:t>ki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Ki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= energie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univerzální zdroj, rozdělují na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jin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jang.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yto síly ovlivňovány pěti základními prvky – z nichž se skládají všechny živé organismy: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oheň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země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kov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voda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dřevo.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 fontScale="925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Čínské pojetí </a:t>
            </a:r>
            <a:r>
              <a:rPr lang="cs-CZ" sz="2800" b="1" dirty="0" err="1" smtClean="0">
                <a:solidFill>
                  <a:srgbClr val="00B0F0"/>
                </a:solidFill>
                <a:latin typeface="Trebuchet MS" pitchFamily="34" charset="0"/>
              </a:rPr>
              <a:t>ki</a:t>
            </a:r>
            <a:endParaRPr lang="cs-CZ" sz="2800" b="1" dirty="0" smtClean="0">
              <a:solidFill>
                <a:srgbClr val="00B0F0"/>
              </a:solidFill>
              <a:latin typeface="Trebuchet MS" pitchFamily="34" charset="0"/>
            </a:endParaRPr>
          </a:p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Hluboké dýchání – mnoho lidí špatné dechové návyky → oslabení organismu, náchylnost k nachlazení, chřipkám.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Energie z potravy se uvolňuje v žaludku, slezina ji pak transformuje a rozvádí do všech důležitých tělesných orgánů.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Obecně platí: potraviny s vysokým energetickým nábojem → vypěstovány přírodním způsobem, ve správný čas sklizeny, konzumujeme buď syrové nebo jen lehce upravené.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Meridiány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Síť  dvanácti kanálů, nejsou viditelné, ale mohou být elektricky změřeny.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Uloženy pod kůží, korespondence s orgány.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celé délce meridiánu – </a:t>
            </a:r>
            <a:r>
              <a:rPr lang="cs-CZ" sz="2400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akubody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→ lze regulovat průtok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 kanálcích, buďto tlakem prstů, či akupunkturou (jehly).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Zdravý životní styl 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780928"/>
            <a:ext cx="858964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Meridiány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energii lze také regulovat cvičením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4293096"/>
            <a:ext cx="617162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1. - </a:t>
            </a:r>
            <a:r>
              <a:rPr lang="cs-CZ" sz="1600" dirty="0"/>
              <a:t>C</a:t>
            </a:r>
            <a:r>
              <a:rPr lang="cs-CZ" sz="1600" dirty="0" smtClean="0"/>
              <a:t>vičenec na obrázku cvičí </a:t>
            </a:r>
            <a:r>
              <a:rPr lang="cs-CZ" sz="1600" dirty="0" err="1" smtClean="0"/>
              <a:t>t‘ai</a:t>
            </a:r>
            <a:r>
              <a:rPr lang="cs-CZ" sz="1600" dirty="0" smtClean="0"/>
              <a:t> </a:t>
            </a:r>
            <a:r>
              <a:rPr lang="cs-CZ" sz="1600" dirty="0" err="1" smtClean="0"/>
              <a:t>chi</a:t>
            </a:r>
            <a:r>
              <a:rPr lang="cs-CZ" sz="1600" dirty="0" smtClean="0"/>
              <a:t> – v překladu „nejvyšší</a:t>
            </a:r>
          </a:p>
          <a:p>
            <a:r>
              <a:rPr lang="cs-CZ" sz="1600" dirty="0" smtClean="0"/>
              <a:t>nejzazší“ – ucelený systém cvičení, založený na uvolněném</a:t>
            </a:r>
          </a:p>
          <a:p>
            <a:r>
              <a:rPr lang="cs-CZ" sz="1600" dirty="0" smtClean="0"/>
              <a:t>dýchání ladných a rytmických pohybech, udržování rovnováhy</a:t>
            </a:r>
          </a:p>
          <a:p>
            <a:r>
              <a:rPr lang="cs-CZ" sz="1600" dirty="0" smtClean="0"/>
              <a:t>a fyzické kontrole.</a:t>
            </a:r>
          </a:p>
          <a:p>
            <a:pPr>
              <a:buFontTx/>
              <a:buChar char="-"/>
            </a:pPr>
            <a:r>
              <a:rPr lang="cs-CZ" sz="1600" dirty="0" smtClean="0"/>
              <a:t> Lze považovat za jednu z forem „pohybové meditace“.</a:t>
            </a:r>
          </a:p>
          <a:p>
            <a:pPr>
              <a:buFontTx/>
              <a:buChar char="-"/>
            </a:pPr>
            <a:r>
              <a:rPr lang="cs-CZ" sz="1600" dirty="0" smtClean="0"/>
              <a:t> V Číně mnoho lidí provádí </a:t>
            </a:r>
            <a:r>
              <a:rPr lang="cs-CZ" sz="1600" dirty="0" err="1" smtClean="0"/>
              <a:t>t‘ai</a:t>
            </a:r>
            <a:r>
              <a:rPr lang="cs-CZ" sz="1600" dirty="0" smtClean="0"/>
              <a:t> </a:t>
            </a:r>
            <a:r>
              <a:rPr lang="cs-CZ" sz="1600" dirty="0" err="1" smtClean="0"/>
              <a:t>chi</a:t>
            </a:r>
            <a:r>
              <a:rPr lang="cs-CZ" sz="1600" dirty="0" smtClean="0"/>
              <a:t>  časně ráno ve volné přírodě</a:t>
            </a:r>
          </a:p>
          <a:p>
            <a:r>
              <a:rPr lang="cs-CZ" sz="1600" dirty="0" smtClean="0"/>
              <a:t>(zvláště v blízkosti stromů), protože věří, že externí </a:t>
            </a:r>
            <a:r>
              <a:rPr lang="cs-CZ" sz="1600" dirty="0" err="1" smtClean="0"/>
              <a:t>ki</a:t>
            </a:r>
            <a:r>
              <a:rPr lang="cs-CZ" sz="1600" dirty="0" smtClean="0"/>
              <a:t> je zde</a:t>
            </a:r>
          </a:p>
          <a:p>
            <a:r>
              <a:rPr lang="cs-CZ" sz="1600" dirty="0" smtClean="0"/>
              <a:t>mohutnější a snáze se absorbuje.</a:t>
            </a:r>
          </a:p>
        </p:txBody>
      </p:sp>
      <p:pic>
        <p:nvPicPr>
          <p:cNvPr id="4098" name="Picture 2" descr="C:\Users\Mates\AppData\Local\Microsoft\Windows\Temporary Internet Files\Content.IE5\47FAZ2BR\MC9004044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72234" y="3284984"/>
            <a:ext cx="2130123" cy="28448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1004" y="2636911"/>
            <a:ext cx="8556140" cy="4052193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Meridiány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00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70569" y="2708920"/>
            <a:ext cx="5129823" cy="39801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 descr="008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1004" y="3212976"/>
            <a:ext cx="2738300" cy="26642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07504" y="5445224"/>
            <a:ext cx="235192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Obr. č. 2 </a:t>
            </a:r>
          </a:p>
          <a:p>
            <a:r>
              <a:rPr lang="cs-CZ" sz="1400" dirty="0" smtClean="0"/>
              <a:t>- </a:t>
            </a:r>
            <a:r>
              <a:rPr lang="cs-CZ" sz="1400" dirty="0"/>
              <a:t>M</a:t>
            </a:r>
            <a:r>
              <a:rPr lang="cs-CZ" sz="1400" dirty="0" smtClean="0"/>
              <a:t>eridiány různých orgánů</a:t>
            </a:r>
          </a:p>
          <a:p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676456" cy="4077072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Energie dle japonské tradice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Japonsku kladený důraz na harmonii a vyváženost (vztahu jedince a prostředí).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Nejstarší japonské náboženství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šinto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(bohové mohou přebývat ve všech věcech – včetně lidí, zvířat, stromů, skal a hor – úcta k přírodě).</a:t>
            </a:r>
          </a:p>
        </p:txBody>
      </p:sp>
      <p:pic>
        <p:nvPicPr>
          <p:cNvPr id="5123" name="Picture 3" descr="C:\Users\Mates\AppData\Local\Microsoft\Windows\Temporary Internet Files\Content.IE5\D3PXQ3JH\MC9003329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432" y="5044743"/>
            <a:ext cx="1673352" cy="181325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err="1" smtClean="0">
                <a:solidFill>
                  <a:srgbClr val="00B0F0"/>
                </a:solidFill>
                <a:latin typeface="Trebuchet MS" pitchFamily="34" charset="0"/>
              </a:rPr>
              <a:t>Šiatsu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„Tlak prstů“ – jedna z forem terapeutické masáže a napravování.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Japonsku se praktikuje zhruba 100 let.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presuře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lze použít různé části těla: konečky prstů, palce, dlaně, lokty, kolena a chodidla.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Indické představy o energii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Tělesné zdraví závislé na toku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prány – „životní energie“.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Založeno na víře, že vesmír, je ztělesněním jediné absolutní reality – vědomí známého jako </a:t>
            </a:r>
            <a:r>
              <a:rPr lang="cs-CZ" sz="2400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brahma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8196" name="Picture 4" descr="C:\Users\Mates\AppData\Local\Microsoft\Windows\Temporary Internet Files\Content.IE5\D3PXQ3JH\MC9004352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5974" y="4725144"/>
            <a:ext cx="1080120" cy="14477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4288" y="2708920"/>
            <a:ext cx="8619712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err="1" smtClean="0">
                <a:solidFill>
                  <a:srgbClr val="00B0F0"/>
                </a:solidFill>
                <a:latin typeface="Trebuchet MS" pitchFamily="34" charset="0"/>
              </a:rPr>
              <a:t>Hathaj</a:t>
            </a:r>
            <a:r>
              <a:rPr lang="el-GR" sz="2800" b="1" dirty="0" smtClean="0">
                <a:solidFill>
                  <a:srgbClr val="00B0F0"/>
                </a:solidFill>
                <a:latin typeface="Trebuchet MS" pitchFamily="34" charset="0"/>
              </a:rPr>
              <a:t>ό</a:t>
            </a:r>
            <a:r>
              <a:rPr lang="cs-CZ" sz="2800" b="1" dirty="0" err="1" smtClean="0">
                <a:solidFill>
                  <a:srgbClr val="00B0F0"/>
                </a:solidFill>
                <a:latin typeface="Trebuchet MS" pitchFamily="34" charset="0"/>
              </a:rPr>
              <a:t>ga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Jedna ze škol j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ό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na západě nejvíce rozšířena.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Nástroj k vyrovnání pozitivní a negativní energie v těle.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důraz kladen na účinné dýchání a synchronizaci dechu a pohybu.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 j</a:t>
            </a:r>
            <a:r>
              <a:rPr lang="el-GR" sz="2400" dirty="0" smtClean="0">
                <a:latin typeface="Arial" pitchFamily="34" charset="0"/>
                <a:cs typeface="Arial" pitchFamily="34" charset="0"/>
              </a:rPr>
              <a:t>ό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 je třeba dýchat nosem.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Obr. č. 3 - Mudra</a:t>
            </a:r>
          </a:p>
        </p:txBody>
      </p:sp>
      <p:pic>
        <p:nvPicPr>
          <p:cNvPr id="11266" name="Picture 2" descr="C:\Users\Mates\AppData\Local\Microsoft\Windows\Temporary Internet Files\Content.IE5\C65GBXX8\MP9004276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797152"/>
            <a:ext cx="1368152" cy="1368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8172400" y="3861048"/>
            <a:ext cx="971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Zdravý životní styl – alternativní medicína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76666"/>
            <a:ext cx="8229600" cy="4155294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 pitchFamily="34" charset="0"/>
              </a:rPr>
              <a:t>Pozdrav slunci</a:t>
            </a:r>
            <a:endParaRPr lang="cs-CZ" sz="2400" dirty="0" smtClean="0">
              <a:latin typeface="Trebuchet MS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Tradičně se praktikuje za ranního rozbřesku směrem ke Slunci.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Cílem je zahřátí a oživení (protažení) těla.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Je-li prováděn pravidelně, zlepšuje ohebnost, především páteře a pomáhá zlepšit dýchání a krevní oběh.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76256" y="6093296"/>
            <a:ext cx="26642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Obr. č. 4 a 5 </a:t>
            </a:r>
          </a:p>
          <a:p>
            <a:pPr marL="285750" indent="-285750"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Pozdrav Slunci</a:t>
            </a:r>
          </a:p>
          <a:p>
            <a:pPr marL="285750" indent="-285750"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7.,8. pozice z 12</a:t>
            </a:r>
            <a:endParaRPr lang="cs-CZ" sz="1400" dirty="0"/>
          </a:p>
        </p:txBody>
      </p:sp>
      <p:pic>
        <p:nvPicPr>
          <p:cNvPr id="12300" name="Picture 12" descr="C:\Users\Mates\AppData\Local\Microsoft\Windows\Temporary Internet Files\Content.IE5\DO31184J\MC9004401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5445224"/>
            <a:ext cx="1368152" cy="1047792"/>
          </a:xfrm>
          <a:prstGeom prst="rect">
            <a:avLst/>
          </a:prstGeom>
          <a:noFill/>
        </p:spPr>
      </p:pic>
      <p:pic>
        <p:nvPicPr>
          <p:cNvPr id="12301" name="Picture 13" descr="C:\Users\Mates\AppData\Local\Microsoft\Windows\Temporary Internet Files\Content.IE5\D3PXQ3JH\MC9004401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445224"/>
            <a:ext cx="1872208" cy="9500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Zdravý životní styl </a:t>
            </a:r>
            <a:br>
              <a:rPr lang="cs-CZ" sz="3200" b="1" dirty="0" smtClean="0">
                <a:latin typeface="Arial" charset="0"/>
                <a:cs typeface="Arial" charset="0"/>
              </a:rPr>
            </a:br>
            <a:r>
              <a:rPr lang="cs-CZ" sz="3200" b="1" dirty="0" smtClean="0">
                <a:latin typeface="Arial" charset="0"/>
                <a:cs typeface="Arial" charset="0"/>
              </a:rPr>
              <a:t>– alternativní medicína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</a:t>
            </a: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učiva</a:t>
            </a:r>
            <a:endParaRPr lang="cs-CZ" sz="28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Diskuze.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Máte nějaké zkušenosti s alternativní medicínou?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pPr marL="0" indent="0" eaLnBrk="1" hangingPunct="1"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Praktikujete některé metody </a:t>
            </a:r>
            <a:r>
              <a:rPr lang="cs-CZ" sz="2400" dirty="0" smtClean="0">
                <a:latin typeface="Arial" charset="0"/>
                <a:cs typeface="Arial" charset="0"/>
              </a:rPr>
              <a:t>vy </a:t>
            </a:r>
            <a:r>
              <a:rPr lang="cs-CZ" sz="2400" dirty="0" smtClean="0">
                <a:latin typeface="Arial" charset="0"/>
                <a:cs typeface="Arial" charset="0"/>
              </a:rPr>
              <a:t>nebo členové vaší rodiny k upevnění zdraví?</a:t>
            </a:r>
          </a:p>
          <a:p>
            <a:pPr marL="0" indent="0" eaLnBrk="1" hangingPunct="1"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Podělte se s třídou o své zážitky s touto tématikou a o své názory.</a:t>
            </a:r>
          </a:p>
        </p:txBody>
      </p:sp>
      <p:pic>
        <p:nvPicPr>
          <p:cNvPr id="13316" name="Picture 4" descr="C:\Users\Mates\AppData\Local\Microsoft\Windows\Temporary Internet Files\Content.IE5\D3PXQ3JH\MC9004399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119088"/>
            <a:ext cx="1224136" cy="110836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588224" y="2636912"/>
            <a:ext cx="10081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400" dirty="0" err="1" smtClean="0">
                <a:latin typeface="Arial" charset="0"/>
                <a:cs typeface="Arial" charset="0"/>
              </a:rPr>
              <a:t>Mitchell</a:t>
            </a:r>
            <a:r>
              <a:rPr lang="cs-CZ" sz="2400" dirty="0" smtClean="0">
                <a:latin typeface="Arial" charset="0"/>
                <a:cs typeface="Arial" charset="0"/>
              </a:rPr>
              <a:t>, E. </a:t>
            </a:r>
            <a:r>
              <a:rPr lang="cs-CZ" sz="2400" i="1" dirty="0" smtClean="0">
                <a:latin typeface="Arial" charset="0"/>
                <a:cs typeface="Arial" charset="0"/>
              </a:rPr>
              <a:t>Energie tvého těla.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Ikar</a:t>
            </a:r>
            <a:r>
              <a:rPr lang="cs-CZ" sz="2400" dirty="0" smtClean="0">
                <a:latin typeface="Arial" charset="0"/>
                <a:cs typeface="Arial" charset="0"/>
              </a:rPr>
              <a:t>. 1999. ISBN 80-7202-431-0</a:t>
            </a:r>
          </a:p>
          <a:p>
            <a:pPr marL="457200" indent="-457200" eaLnBrk="1" hangingPunct="1">
              <a:buNone/>
            </a:pPr>
            <a:endParaRPr lang="cs-CZ" sz="24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1.,2.,  </a:t>
            </a:r>
            <a:r>
              <a:rPr lang="cs-CZ" sz="2400" dirty="0" err="1" smtClean="0">
                <a:latin typeface="Arial" charset="0"/>
                <a:cs typeface="Arial" charset="0"/>
              </a:rPr>
              <a:t>Mitchell</a:t>
            </a:r>
            <a:r>
              <a:rPr lang="cs-CZ" sz="2400" dirty="0" smtClean="0">
                <a:latin typeface="Arial" charset="0"/>
                <a:cs typeface="Arial" charset="0"/>
              </a:rPr>
              <a:t>, E. </a:t>
            </a:r>
            <a:r>
              <a:rPr lang="cs-CZ" sz="2400" i="1" dirty="0" smtClean="0">
                <a:latin typeface="Arial" charset="0"/>
                <a:cs typeface="Arial" charset="0"/>
              </a:rPr>
              <a:t>Energie tvého těla. 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Ikar</a:t>
            </a:r>
            <a:r>
              <a:rPr lang="cs-CZ" sz="2400" dirty="0" smtClean="0">
                <a:latin typeface="Arial" charset="0"/>
                <a:cs typeface="Arial" charset="0"/>
              </a:rPr>
              <a:t>. 1999. ISBN 80-7202-431-0</a:t>
            </a:r>
          </a:p>
          <a:p>
            <a:pPr marL="457200" indent="-457200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3</a:t>
            </a:r>
            <a:r>
              <a:rPr lang="cs-CZ" sz="2400" dirty="0" smtClean="0">
                <a:latin typeface="Arial" charset="0"/>
                <a:cs typeface="Arial" charset="0"/>
              </a:rPr>
              <a:t>.-5. Microsoft obrázková </a:t>
            </a:r>
            <a:r>
              <a:rPr lang="cs-CZ" sz="2400" dirty="0" smtClean="0">
                <a:latin typeface="Arial" charset="0"/>
                <a:cs typeface="Arial" charset="0"/>
              </a:rPr>
              <a:t>sada – www.office.</a:t>
            </a:r>
            <a:r>
              <a:rPr lang="cs-CZ" sz="2400" dirty="0" err="1" smtClean="0">
                <a:latin typeface="Arial" charset="0"/>
                <a:cs typeface="Arial" charset="0"/>
              </a:rPr>
              <a:t>microsoft.com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4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400" dirty="0">
                <a:latin typeface="Arial" charset="0"/>
              </a:rPr>
              <a:t>Název díla: </a:t>
            </a:r>
            <a:r>
              <a:rPr lang="cs-CZ" sz="2400" dirty="0" smtClean="0">
                <a:latin typeface="Arial" charset="0"/>
              </a:rPr>
              <a:t>Zdravý životní styl – </a:t>
            </a:r>
            <a:r>
              <a:rPr lang="cs-CZ" sz="2400" smtClean="0">
                <a:latin typeface="Arial" charset="0"/>
              </a:rPr>
              <a:t>alternativní medicína</a:t>
            </a:r>
          </a:p>
          <a:p>
            <a:pPr marL="609600" indent="-609600" algn="ctr">
              <a:buNone/>
              <a:defRPr/>
            </a:pPr>
            <a:r>
              <a:rPr lang="cs-CZ" sz="2400" smtClean="0">
                <a:latin typeface="Arial" charset="0"/>
              </a:rPr>
              <a:t>Datum </a:t>
            </a:r>
            <a:r>
              <a:rPr lang="cs-CZ" sz="2400" dirty="0">
                <a:latin typeface="Arial" charset="0"/>
              </a:rPr>
              <a:t>vzniku: červenec 2013      </a:t>
            </a:r>
          </a:p>
          <a:p>
            <a:pPr marL="609600" indent="-609600" algn="ctr">
              <a:buNone/>
              <a:defRPr/>
            </a:pPr>
            <a:r>
              <a:rPr lang="cs-CZ" sz="24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109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1222</TotalTime>
  <Words>847</Words>
  <Application>Microsoft Office PowerPoint</Application>
  <PresentationFormat>Předvádění na obrazovce (4:3)</PresentationFormat>
  <Paragraphs>119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Obchodní akademie, Střední odborná škola  a Jazyková škola s právem státní jazykové zkoušky,  Hradec Králové</vt:lpstr>
      <vt:lpstr>Zdravý životní styl  – alternativní medicína</vt:lpstr>
      <vt:lpstr>Zdravý životní styl  – alternativní medicína</vt:lpstr>
      <vt:lpstr>Zdravý životní styl  – alternativní medicína</vt:lpstr>
      <vt:lpstr>Zdravý životní styl  – alternativní medicína</vt:lpstr>
      <vt:lpstr>Zdravý životní styl  – alternativní medicína</vt:lpstr>
      <vt:lpstr>Zdravý životní styl – alternativní medicína</vt:lpstr>
      <vt:lpstr>Zdravý životní styl  – alternativní medicína</vt:lpstr>
      <vt:lpstr>Zdravý životní styl  – alternativní medicína</vt:lpstr>
      <vt:lpstr>Zdravý životní styl  – alternativní medicína</vt:lpstr>
      <vt:lpstr>Zdravý životní styl  – alternativní medicína</vt:lpstr>
      <vt:lpstr>Zdravý životní styl  – alternativní medicína</vt:lpstr>
      <vt:lpstr>Zdravý životní styl – alternativní medicína</vt:lpstr>
      <vt:lpstr>Zdravý životní styl  – alternativní medicína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125</cp:revision>
  <dcterms:created xsi:type="dcterms:W3CDTF">2012-11-30T22:17:21Z</dcterms:created>
  <dcterms:modified xsi:type="dcterms:W3CDTF">2014-07-14T11:33:21Z</dcterms:modified>
</cp:coreProperties>
</file>