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3"/>
  </p:notesMasterIdLst>
  <p:sldIdLst>
    <p:sldId id="260" r:id="rId2"/>
    <p:sldId id="289" r:id="rId3"/>
    <p:sldId id="256" r:id="rId4"/>
    <p:sldId id="320" r:id="rId5"/>
    <p:sldId id="325" r:id="rId6"/>
    <p:sldId id="326" r:id="rId7"/>
    <p:sldId id="327" r:id="rId8"/>
    <p:sldId id="328" r:id="rId9"/>
    <p:sldId id="329" r:id="rId10"/>
    <p:sldId id="321" r:id="rId11"/>
    <p:sldId id="330" r:id="rId12"/>
    <p:sldId id="331" r:id="rId13"/>
    <p:sldId id="332" r:id="rId14"/>
    <p:sldId id="322" r:id="rId15"/>
    <p:sldId id="333" r:id="rId16"/>
    <p:sldId id="334" r:id="rId17"/>
    <p:sldId id="335" r:id="rId18"/>
    <p:sldId id="336" r:id="rId19"/>
    <p:sldId id="337" r:id="rId20"/>
    <p:sldId id="323" r:id="rId21"/>
    <p:sldId id="338" r:id="rId22"/>
    <p:sldId id="339" r:id="rId23"/>
    <p:sldId id="340" r:id="rId24"/>
    <p:sldId id="341" r:id="rId25"/>
    <p:sldId id="342" r:id="rId26"/>
    <p:sldId id="344" r:id="rId27"/>
    <p:sldId id="347" r:id="rId28"/>
    <p:sldId id="324" r:id="rId29"/>
    <p:sldId id="345" r:id="rId30"/>
    <p:sldId id="346" r:id="rId31"/>
    <p:sldId id="288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77" autoAdjust="0"/>
    <p:restoredTop sz="94660"/>
  </p:normalViewPr>
  <p:slideViewPr>
    <p:cSldViewPr>
      <p:cViewPr>
        <p:scale>
          <a:sx n="76" d="100"/>
          <a:sy n="76" d="100"/>
        </p:scale>
        <p:origin x="-118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A9C41-7359-4BEB-9DFF-07F387AA84B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C841AE-204B-42E4-8AB4-A78E124C2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3023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E9321-800A-40FF-8407-5EF1D1155C2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C9B-B645-43FE-B14A-592A58A7F2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0887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E9321-800A-40FF-8407-5EF1D1155C2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C9B-B645-43FE-B14A-592A58A7F2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1140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E9321-800A-40FF-8407-5EF1D1155C2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C9B-B645-43FE-B14A-592A58A7F2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011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E9321-800A-40FF-8407-5EF1D1155C2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C9B-B645-43FE-B14A-592A58A7F2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621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E9321-800A-40FF-8407-5EF1D1155C2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C9B-B645-43FE-B14A-592A58A7F2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5413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E9321-800A-40FF-8407-5EF1D1155C2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C9B-B645-43FE-B14A-592A58A7F2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5866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E9321-800A-40FF-8407-5EF1D1155C2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C9B-B645-43FE-B14A-592A58A7F2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221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E9321-800A-40FF-8407-5EF1D1155C2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C9B-B645-43FE-B14A-592A58A7F2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7065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E9321-800A-40FF-8407-5EF1D1155C2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C9B-B645-43FE-B14A-592A58A7F2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573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E9321-800A-40FF-8407-5EF1D1155C2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C9B-B645-43FE-B14A-592A58A7F2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1500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E9321-800A-40FF-8407-5EF1D1155C2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1DC9B-B645-43FE-B14A-592A58A7F2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741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E9321-800A-40FF-8407-5EF1D1155C2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1DC9B-B645-43FE-B14A-592A58A7F2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4815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" Target="slide10.xml"/><Relationship Id="rId7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1.xml"/><Relationship Id="rId5" Type="http://schemas.openxmlformats.org/officeDocument/2006/relationships/slide" Target="slide20.xml"/><Relationship Id="rId10" Type="http://schemas.openxmlformats.org/officeDocument/2006/relationships/image" Target="../media/image5.png"/><Relationship Id="rId4" Type="http://schemas.openxmlformats.org/officeDocument/2006/relationships/slide" Target="slide14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1.doc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oleObject" Target="../embeddings/oleObject2.bin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2.doc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oleObject" Target="../embeddings/oleObject3.bin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3.doc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oleObject" Target="../embeddings/oleObject4.bin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4.doc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oleObject" Target="../embeddings/oleObject5.bin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5.doc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oleObject" Target="../embeddings/oleObject6.bin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6.doc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oleObject" Target="../embeddings/oleObject7.bin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7.doc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oleObject" Target="../embeddings/oleObject8.bin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8.doc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oleObject" Target="../embeddings/oleObject9.bin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9.doc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oleObject" Target="../embeddings/oleObject10.bin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10.doc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11.doc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oleObject" Target="../embeddings/oleObject12.bin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12.doc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oleObject" Target="../embeddings/oleObject13.bin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13.doc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oleObject" Target="../embeddings/oleObject14.bin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14.doc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oleObject" Target="../embeddings/oleObject15.bin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15.doc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oleObject" Target="../embeddings/oleObject16.bin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16.doc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17.doc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oleObject" Target="../embeddings/oleObject18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18.doc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oleObject" Target="../embeddings/oleObject19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19.doc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oleObject" Target="../embeddings/oleObject20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20.doc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oleObject" Target="../embeddings/oleObject21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21.doc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oleObject" Target="../embeddings/oleObject22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22.doc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oleObject" Target="../embeddings/oleObject23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23.doc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oleObject" Target="../embeddings/oleObject24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24.doc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25.doc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oleObject" Target="../embeddings/oleObject26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26.doc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oleObject" Target="../embeddings/oleObject27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6" Type="http://schemas.openxmlformats.org/officeDocument/2006/relationships/slide" Target="slide3.xml"/><Relationship Id="rId5" Type="http://schemas.openxmlformats.org/officeDocument/2006/relationships/image" Target="../media/image2.emf"/><Relationship Id="rId4" Type="http://schemas.openxmlformats.org/officeDocument/2006/relationships/oleObject" Target="../embeddings/Dokument_aplikace_Microsoft_Word_97_200327.doc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2132856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ŠKOLA:			Městská střední odborná škola, Klobouky u Brna,    </a:t>
            </a:r>
          </a:p>
          <a:p>
            <a:r>
              <a:rPr lang="cs-CZ" dirty="0" smtClean="0"/>
              <a:t>			nám. Míru 6, příspěvková organizace</a:t>
            </a:r>
          </a:p>
          <a:p>
            <a:r>
              <a:rPr lang="cs-CZ" dirty="0" smtClean="0"/>
              <a:t>ČÍSLO PROJEKTU:		CZ.1.07/1.5.00/34.1020</a:t>
            </a:r>
          </a:p>
          <a:p>
            <a:r>
              <a:rPr lang="cs-CZ" dirty="0" smtClean="0"/>
              <a:t>NÁZEV PROJEKTU:		Peníze do škol</a:t>
            </a:r>
          </a:p>
          <a:p>
            <a:r>
              <a:rPr lang="cs-CZ" dirty="0" smtClean="0"/>
              <a:t>ČÍSLO ŠABLONY:		III/2 Inovace a zkvalitnění výuky prostřednictvím ICT</a:t>
            </a:r>
          </a:p>
          <a:p>
            <a:r>
              <a:rPr lang="cs-CZ" dirty="0" smtClean="0"/>
              <a:t>AUTOR:			Mgr. Vítězslav Kurz	</a:t>
            </a:r>
          </a:p>
          <a:p>
            <a:r>
              <a:rPr lang="cs-CZ" dirty="0" smtClean="0"/>
              <a:t>TEMATICKÁ OBLAST: 	Analytická geometrie</a:t>
            </a:r>
          </a:p>
          <a:p>
            <a:r>
              <a:rPr lang="cs-CZ" dirty="0" smtClean="0"/>
              <a:t>NÁZEV </a:t>
            </a:r>
            <a:r>
              <a:rPr lang="cs-CZ" dirty="0" err="1" smtClean="0"/>
              <a:t>DUMu</a:t>
            </a:r>
            <a:r>
              <a:rPr lang="cs-CZ" dirty="0" smtClean="0"/>
              <a:t>:		</a:t>
            </a:r>
            <a:r>
              <a:rPr lang="cs-CZ" b="1" dirty="0" smtClean="0"/>
              <a:t>Skalární součin, odchylky vektorů</a:t>
            </a:r>
          </a:p>
          <a:p>
            <a:r>
              <a:rPr lang="cs-CZ" dirty="0" smtClean="0"/>
              <a:t>POŘADOVÉ ČÍSLO </a:t>
            </a:r>
            <a:r>
              <a:rPr lang="cs-CZ" dirty="0" err="1" smtClean="0"/>
              <a:t>DUMu</a:t>
            </a:r>
            <a:r>
              <a:rPr lang="cs-CZ" dirty="0" smtClean="0"/>
              <a:t>:	06</a:t>
            </a:r>
          </a:p>
          <a:p>
            <a:r>
              <a:rPr lang="cs-CZ" dirty="0" smtClean="0"/>
              <a:t>KÓD </a:t>
            </a:r>
            <a:r>
              <a:rPr lang="cs-CZ" dirty="0" err="1" smtClean="0"/>
              <a:t>DUMu</a:t>
            </a:r>
            <a:r>
              <a:rPr lang="cs-CZ" dirty="0" smtClean="0"/>
              <a:t>:	</a:t>
            </a:r>
            <a:r>
              <a:rPr lang="cs-CZ" smtClean="0"/>
              <a:t>	</a:t>
            </a:r>
            <a:r>
              <a:rPr lang="cs-CZ" smtClean="0"/>
              <a:t>VY_32_INOVACE_2_2_06_KUR</a:t>
            </a:r>
            <a:endParaRPr lang="cs-CZ" dirty="0" smtClean="0"/>
          </a:p>
          <a:p>
            <a:r>
              <a:rPr lang="cs-CZ" dirty="0" smtClean="0"/>
              <a:t>DATUM TVORBY:		23.6. 2013</a:t>
            </a:r>
          </a:p>
          <a:p>
            <a:r>
              <a:rPr lang="cs-CZ" dirty="0" smtClean="0"/>
              <a:t>ANOTACE (ROČNÍK):	Prezentace je určena pro použití v předmětu Seminář 				z matematiky, který je vyučován ve 3. a 4. ročníku.  Je 				vytvořena k použití ve vyučovací hodině, je možno ji však 				použít i k samostudiu při přípravě k maturitě.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692696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Doporučené vzorce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8760"/>
                <a:ext cx="8229600" cy="452596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400" u="sng" dirty="0" smtClean="0"/>
                  <a:t>V rovině: </a:t>
                </a:r>
                <a:r>
                  <a:rPr lang="cs-CZ" sz="2400" dirty="0" smtClean="0"/>
                  <a:t>Jsou-li dány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𝑢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sz="2400" b="0" i="1" smtClean="0">
                            <a:latin typeface="Cambria Math"/>
                          </a:rPr>
                          <m:t>;</m:t>
                        </m:r>
                        <m:sSub>
                          <m:sSub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𝑢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sz="2400" b="0" i="1" smtClean="0">
                        <a:latin typeface="Cambria Math"/>
                      </a:rPr>
                      <m:t>, 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sz="2400" b="0" i="1" smtClean="0">
                            <a:latin typeface="Cambria Math"/>
                          </a:rPr>
                          <m:t>;</m:t>
                        </m:r>
                        <m:sSub>
                          <m:sSub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sz="2400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. Dále označme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b="0" i="1" smtClean="0">
                        <a:latin typeface="Cambria Math"/>
                        <a:ea typeface="Cambria Math"/>
                      </a:rPr>
                      <m:t>ρ</m:t>
                    </m:r>
                    <m:r>
                      <a:rPr lang="cs-CZ" sz="2400" b="0" i="0" smtClean="0">
                        <a:latin typeface="Cambria Math"/>
                        <a:ea typeface="Cambria Math"/>
                      </a:rPr>
                      <m:t>  </m:t>
                    </m:r>
                  </m:oMath>
                </a14:m>
                <a:r>
                  <a:rPr lang="cs-CZ" sz="2400" dirty="0" smtClean="0"/>
                  <a:t>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400" dirty="0" smtClean="0"/>
                  <a:t>. Pak platí: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 smtClean="0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b="0" i="0" smtClean="0">
                        <a:latin typeface="Cambria Math"/>
                        <a:ea typeface="Cambria Math"/>
                      </a:rPr>
                      <m:t>   </m:t>
                    </m:r>
                  </m:oMath>
                </a14:m>
                <a:r>
                  <a:rPr lang="cs-CZ" sz="2400" dirty="0" smtClean="0"/>
                  <a:t>skalární součin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b)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 i="0" smtClean="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400" i="1" smtClean="0">
                            <a:latin typeface="Cambria Math"/>
                            <a:ea typeface="Cambria Math"/>
                          </a:rPr>
                          <m:t>𝜌</m:t>
                        </m:r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=</m:t>
                        </m:r>
                        <m:f>
                          <m:fPr>
                            <m:ctrlPr>
                              <a:rPr lang="cs-CZ" sz="2400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</a:rPr>
                                  <m:t>𝑢</m:t>
                                </m:r>
                              </m:e>
                            </m:acc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  <m:t>𝑣</m:t>
                                </m:r>
                              </m:e>
                            </m:acc>
                          </m:num>
                          <m:den>
                            <m:d>
                              <m:dPr>
                                <m:begChr m:val="|"/>
                                <m:endChr m:val="|"/>
                                <m:ctrlPr>
                                  <a:rPr lang="cs-CZ" sz="2400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cs-CZ" sz="2400" b="0" i="1" smtClean="0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sz="2400" b="0" i="1" smtClean="0">
                                        <a:latin typeface="Cambria Math"/>
                                        <a:ea typeface="Cambria Math"/>
                                      </a:rPr>
                                      <m:t>𝑢</m:t>
                                    </m:r>
                                  </m:e>
                                </m:acc>
                              </m:e>
                            </m:d>
                            <m:r>
                              <a:rPr lang="cs-CZ" sz="2400" b="0" i="1" smtClean="0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cs-CZ" sz="2400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cs-CZ" sz="2400" b="0" i="1" smtClean="0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sz="2400" b="0" i="1" smtClean="0">
                                        <a:latin typeface="Cambria Math"/>
                                        <a:ea typeface="Cambria Math"/>
                                      </a:rPr>
                                      <m:t>𝑣</m:t>
                                    </m:r>
                                  </m:e>
                                </m:acc>
                              </m:e>
                            </m:d>
                          </m:den>
                        </m:f>
                      </m:e>
                    </m:func>
                  </m:oMath>
                </a14:m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u="sng" dirty="0" smtClean="0"/>
                  <a:t>V prostoru: </a:t>
                </a:r>
                <a:r>
                  <a:rPr lang="cs-CZ" sz="2400" dirty="0"/>
                  <a:t>Jsou-li dány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400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</a:rPr>
                              <m:t>𝑢</m:t>
                            </m:r>
                          </m:e>
                          <m:sub>
                            <m:r>
                              <a:rPr lang="cs-CZ" sz="24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sz="2400" i="1">
                            <a:latin typeface="Cambria Math"/>
                          </a:rPr>
                          <m:t>;</m:t>
                        </m:r>
                        <m:sSub>
                          <m:sSub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</a:rPr>
                              <m:t>𝑢</m:t>
                            </m:r>
                          </m:e>
                          <m:sub>
                            <m:r>
                              <a:rPr lang="cs-CZ" sz="24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r>
                          <a:rPr lang="cs-CZ" sz="2400" b="0" i="1" smtClean="0">
                            <a:latin typeface="Cambria Math"/>
                          </a:rPr>
                          <m:t>;</m:t>
                        </m:r>
                        <m:sSub>
                          <m:sSub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𝑢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e>
                    </m:d>
                    <m:r>
                      <a:rPr lang="cs-CZ" sz="2400" i="1">
                        <a:latin typeface="Cambria Math"/>
                      </a:rPr>
                      <m:t>, 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4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400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cs-CZ" sz="24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sz="2400" i="1">
                            <a:latin typeface="Cambria Math"/>
                          </a:rPr>
                          <m:t>;</m:t>
                        </m:r>
                        <m:sSub>
                          <m:sSub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cs-CZ" sz="24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r>
                          <a:rPr lang="cs-CZ" sz="2400" b="0" i="1" smtClean="0">
                            <a:latin typeface="Cambria Math"/>
                          </a:rPr>
                          <m:t>;</m:t>
                        </m:r>
                        <m:sSub>
                          <m:sSub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e>
                    </m:d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/>
                  <a:t>. Dále označme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i="1">
                        <a:latin typeface="Cambria Math"/>
                        <a:ea typeface="Cambria Math"/>
                      </a:rPr>
                      <m:t>ρ</m:t>
                    </m:r>
                    <m:r>
                      <a:rPr lang="cs-CZ" sz="2400">
                        <a:latin typeface="Cambria Math"/>
                        <a:ea typeface="Cambria Math"/>
                      </a:rPr>
                      <m:t>  </m:t>
                    </m:r>
                  </m:oMath>
                </a14:m>
                <a:r>
                  <a:rPr lang="cs-CZ" sz="2400" dirty="0"/>
                  <a:t>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400" dirty="0"/>
                  <a:t>. </a:t>
                </a:r>
                <a:r>
                  <a:rPr lang="cs-CZ" sz="2400" dirty="0" smtClean="0"/>
                  <a:t> </a:t>
                </a:r>
                <a:r>
                  <a:rPr lang="cs-CZ" sz="2400" dirty="0"/>
                  <a:t>Pak platí:</a:t>
                </a:r>
              </a:p>
              <a:p>
                <a:pPr marL="0" indent="0">
                  <a:buNone/>
                </a:pPr>
                <a:r>
                  <a:rPr lang="cs-CZ" sz="2400" dirty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b="0" i="0" smtClean="0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sub>
                    </m:sSub>
                    <m:r>
                      <a:rPr lang="cs-CZ" sz="2400">
                        <a:latin typeface="Cambria Math"/>
                        <a:ea typeface="Cambria Math"/>
                      </a:rPr>
                      <m:t>  </m:t>
                    </m:r>
                  </m:oMath>
                </a14:m>
                <a:r>
                  <a:rPr lang="cs-CZ" sz="2400" dirty="0"/>
                  <a:t>skalární součin</a:t>
                </a:r>
              </a:p>
              <a:p>
                <a:pPr marL="0" indent="0">
                  <a:buNone/>
                </a:pPr>
                <a:r>
                  <a:rPr lang="cs-CZ" sz="2400" dirty="0"/>
                  <a:t>b)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𝜌</m:t>
                        </m:r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=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</a:rPr>
                                  <m:t>𝑢</m:t>
                                </m:r>
                              </m:e>
                            </m:acc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  <m:t>𝑣</m:t>
                                </m:r>
                              </m:e>
                            </m:acc>
                          </m:num>
                          <m:den>
                            <m:d>
                              <m:dPr>
                                <m:begChr m:val="|"/>
                                <m:endChr m:val="|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  <m:t>𝑢</m:t>
                                    </m:r>
                                  </m:e>
                                </m:acc>
                              </m:e>
                            </m:d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  <m:t>𝑣</m:t>
                                    </m:r>
                                  </m:e>
                                </m:acc>
                              </m:e>
                            </m:d>
                          </m:den>
                        </m:f>
                      </m:e>
                    </m:func>
                  </m:oMath>
                </a14:m>
                <a:endParaRPr lang="cs-CZ" sz="2400" dirty="0"/>
              </a:p>
              <a:p>
                <a:pPr marL="0" indent="0">
                  <a:buNone/>
                </a:pP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8760"/>
                <a:ext cx="8229600" cy="4525963"/>
              </a:xfrm>
              <a:blipFill rotWithShape="1">
                <a:blip r:embed="rId2"/>
                <a:stretch>
                  <a:fillRect l="-1185" t="-20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6258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457200" y="3286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457200" y="3286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48" name="Rectangle 2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45720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51" name="Rectangle 2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52" name="Rectangle 28"/>
          <p:cNvSpPr>
            <a:spLocks noChangeArrowheads="1"/>
          </p:cNvSpPr>
          <p:nvPr/>
        </p:nvSpPr>
        <p:spPr bwMode="auto">
          <a:xfrm>
            <a:off x="45720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Šipka doprava 45">
            <a:hlinkClick r:id="rId2" action="ppaction://hlinksldjump"/>
          </p:cNvPr>
          <p:cNvSpPr/>
          <p:nvPr/>
        </p:nvSpPr>
        <p:spPr>
          <a:xfrm>
            <a:off x="8406247" y="1196752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47" name="Šipka doprava 46">
            <a:hlinkClick r:id="rId3" action="ppaction://hlinksldjump"/>
          </p:cNvPr>
          <p:cNvSpPr/>
          <p:nvPr/>
        </p:nvSpPr>
        <p:spPr>
          <a:xfrm>
            <a:off x="8364588" y="2198105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Šipka doprava 47">
            <a:hlinkClick r:id="rId4" action="ppaction://hlinksldjump"/>
          </p:cNvPr>
          <p:cNvSpPr/>
          <p:nvPr/>
        </p:nvSpPr>
        <p:spPr>
          <a:xfrm>
            <a:off x="8393721" y="3286125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Šipka doprava 48">
            <a:hlinkClick r:id="rId5" action="ppaction://hlinksldjump"/>
          </p:cNvPr>
          <p:cNvSpPr/>
          <p:nvPr/>
        </p:nvSpPr>
        <p:spPr>
          <a:xfrm>
            <a:off x="8393721" y="446564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Šipka doprava 50">
            <a:hlinkClick r:id="rId6" action="ppaction://hlinksldjump"/>
          </p:cNvPr>
          <p:cNvSpPr/>
          <p:nvPr/>
        </p:nvSpPr>
        <p:spPr>
          <a:xfrm rot="5400000">
            <a:off x="287524" y="6165304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331640" y="457199"/>
            <a:ext cx="53412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Skalární součin vektorů, odchylky vektorů</a:t>
            </a:r>
            <a:endParaRPr lang="cs-CZ" sz="24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115616" y="1066842"/>
                <a:ext cx="624421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Př.1: Vypočítejte skalární součin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dirty="0" smtClean="0"/>
                  <a:t>, je-li:</a:t>
                </a:r>
              </a:p>
              <a:p>
                <a:r>
                  <a:rPr lang="cs-CZ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3;−4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=(−2;1)</m:t>
                    </m:r>
                  </m:oMath>
                </a14:m>
                <a:r>
                  <a:rPr lang="cs-CZ" dirty="0" smtClean="0"/>
                  <a:t> 	b)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cs-CZ" b="0" i="1" smtClean="0">
                        <a:latin typeface="Cambria Math"/>
                      </a:rPr>
                      <m:t>=7,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𝑣</m:t>
                            </m:r>
                          </m:e>
                        </m:acc>
                      </m:e>
                    </m:d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b="0" i="1" smtClean="0">
                        <a:latin typeface="Cambria Math"/>
                      </a:rPr>
                      <m:t>6</m:t>
                    </m:r>
                  </m:oMath>
                </a14:m>
                <a:r>
                  <a:rPr lang="cs-CZ" dirty="0" smtClean="0"/>
                  <a:t>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𝜌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=60°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1066842"/>
                <a:ext cx="6244219" cy="646331"/>
              </a:xfrm>
              <a:prstGeom prst="rect">
                <a:avLst/>
              </a:prstGeom>
              <a:blipFill rotWithShape="1">
                <a:blip r:embed="rId7"/>
                <a:stretch>
                  <a:fillRect l="-781" t="-13208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115616" y="2193459"/>
                <a:ext cx="641348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Př.2: Určete </a:t>
                </a:r>
                <a:r>
                  <a:rPr lang="cs-CZ" i="1" dirty="0" smtClean="0"/>
                  <a:t>z</a:t>
                </a:r>
                <a:r>
                  <a:rPr lang="cs-CZ" dirty="0" smtClean="0"/>
                  <a:t> tak, aby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i="1" smtClean="0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=3</m:t>
                    </m:r>
                  </m:oMath>
                </a14:m>
                <a:r>
                  <a:rPr lang="cs-CZ" dirty="0" smtClean="0"/>
                  <a:t> je-li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−2;5;6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=(2;−4,</m:t>
                    </m:r>
                    <m:r>
                      <a:rPr lang="cs-CZ" b="0" i="1" smtClean="0">
                        <a:latin typeface="Cambria Math"/>
                      </a:rPr>
                      <m:t>𝑧</m:t>
                    </m:r>
                    <m:r>
                      <a:rPr lang="cs-CZ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cs-CZ" dirty="0" smtClean="0"/>
                  <a:t>.</a:t>
                </a:r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2193459"/>
                <a:ext cx="6413487" cy="369332"/>
              </a:xfrm>
              <a:prstGeom prst="rect">
                <a:avLst/>
              </a:prstGeom>
              <a:blipFill rotWithShape="1">
                <a:blip r:embed="rId8"/>
                <a:stretch>
                  <a:fillRect l="-760" t="-23333" r="-856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125812" y="3068960"/>
                <a:ext cx="640329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Př.3: Zjistěte, zda jsou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dirty="0" smtClean="0"/>
                  <a:t>,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dirty="0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dirty="0" smtClean="0"/>
                  <a:t> kolmé, je-li:</a:t>
                </a:r>
              </a:p>
              <a:p>
                <a:r>
                  <a:rPr lang="cs-CZ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6;3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=(4;−8)</m:t>
                    </m:r>
                  </m:oMath>
                </a14:m>
                <a:r>
                  <a:rPr lang="cs-CZ" dirty="0" smtClean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7;−3;−8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=(−3;8;−5)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5812" y="3068960"/>
                <a:ext cx="6403291" cy="646331"/>
              </a:xfrm>
              <a:prstGeom prst="rect">
                <a:avLst/>
              </a:prstGeom>
              <a:blipFill rotWithShape="1">
                <a:blip r:embed="rId9"/>
                <a:stretch>
                  <a:fillRect l="-857" t="-13208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115616" y="4251408"/>
                <a:ext cx="7137467" cy="7855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Př.4: Vypočítejte 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dirty="0" smtClean="0"/>
                  <a:t>je-li:</a:t>
                </a:r>
              </a:p>
              <a:p>
                <a:r>
                  <a:rPr lang="cs-CZ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−4;−2</m:t>
                        </m:r>
                      </m:e>
                    </m:d>
                    <m:r>
                      <a:rPr lang="cs-CZ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=(</m:t>
                    </m:r>
                    <m:r>
                      <a:rPr lang="cs-CZ" b="0" i="1" smtClean="0">
                        <a:latin typeface="Cambria Math"/>
                      </a:rPr>
                      <m:t>−1;−3</m:t>
                    </m:r>
                    <m:r>
                      <a:rPr lang="cs-CZ" i="1">
                        <a:latin typeface="Cambria Math"/>
                      </a:rPr>
                      <m:t>)</m:t>
                    </m:r>
                  </m:oMath>
                </a14:m>
                <a:r>
                  <a:rPr lang="cs-CZ" dirty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i="1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−2;1;−9</m:t>
                        </m:r>
                      </m:e>
                    </m:d>
                    <m:r>
                      <a:rPr lang="cs-CZ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;2;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)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4251408"/>
                <a:ext cx="7137467" cy="785536"/>
              </a:xfrm>
              <a:prstGeom prst="rect">
                <a:avLst/>
              </a:prstGeom>
              <a:blipFill rotWithShape="1">
                <a:blip r:embed="rId10"/>
                <a:stretch>
                  <a:fillRect l="-683" t="-10853" b="-15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5333775"/>
              </p:ext>
            </p:extLst>
          </p:nvPr>
        </p:nvGraphicFramePr>
        <p:xfrm>
          <a:off x="0" y="188640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6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8640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1: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27584" y="743676"/>
                <a:ext cx="788487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Př.1: Vypočítejte skalární součin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400" dirty="0" smtClean="0"/>
                  <a:t>, je-li:</a:t>
                </a:r>
              </a:p>
              <a:p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3;−4</m:t>
                        </m:r>
                      </m:e>
                    </m:d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=(−2;1)</m:t>
                    </m:r>
                  </m:oMath>
                </a14:m>
                <a:r>
                  <a:rPr lang="cs-CZ" sz="2400" dirty="0" smtClean="0"/>
                  <a:t> 	b)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i="1" smtClean="0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cs-CZ" sz="2400" b="0" i="1" smtClean="0">
                        <a:latin typeface="Cambria Math"/>
                      </a:rPr>
                      <m:t>=7,</m:t>
                    </m:r>
                    <m:d>
                      <m:dPr>
                        <m:begChr m:val="|"/>
                        <m:endChr m:val="|"/>
                        <m:ctrlPr>
                          <a:rPr lang="cs-CZ" sz="2400" i="1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𝑣</m:t>
                            </m:r>
                          </m:e>
                        </m:acc>
                      </m:e>
                    </m:d>
                    <m:r>
                      <a:rPr lang="cs-CZ" sz="2400" i="1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6</m:t>
                    </m:r>
                  </m:oMath>
                </a14:m>
                <a:r>
                  <a:rPr lang="cs-CZ" sz="2400" dirty="0" smtClean="0"/>
                  <a:t>,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</a:rPr>
                      <m:t>𝜌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=60°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43676"/>
                <a:ext cx="7884876" cy="830997"/>
              </a:xfrm>
              <a:prstGeom prst="rect">
                <a:avLst/>
              </a:prstGeom>
              <a:blipFill rotWithShape="1">
                <a:blip r:embed="rId7"/>
                <a:stretch>
                  <a:fillRect l="-1237" t="-11029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60035" y="2030550"/>
                <a:ext cx="380764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b="0" i="0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035" y="2030550"/>
                <a:ext cx="3807645" cy="461665"/>
              </a:xfrm>
              <a:prstGeom prst="rect">
                <a:avLst/>
              </a:prstGeom>
              <a:blipFill rotWithShape="1">
                <a:blip r:embed="rId8"/>
                <a:stretch>
                  <a:fillRect l="-2564" t="-19737" b="-289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3780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4428627"/>
              </p:ext>
            </p:extLst>
          </p:nvPr>
        </p:nvGraphicFramePr>
        <p:xfrm>
          <a:off x="0" y="188640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8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8640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1: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27584" y="743676"/>
                <a:ext cx="788487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Př.1: Vypočítejte skalární součin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400" dirty="0" smtClean="0"/>
                  <a:t>, je-li:</a:t>
                </a:r>
              </a:p>
              <a:p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3;−4</m:t>
                        </m:r>
                      </m:e>
                    </m:d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=(−2;1)</m:t>
                    </m:r>
                  </m:oMath>
                </a14:m>
                <a:r>
                  <a:rPr lang="cs-CZ" sz="2400" dirty="0" smtClean="0"/>
                  <a:t> 	b)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i="1" smtClean="0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cs-CZ" sz="2400" b="0" i="1" smtClean="0">
                        <a:latin typeface="Cambria Math"/>
                      </a:rPr>
                      <m:t>=7,</m:t>
                    </m:r>
                    <m:d>
                      <m:dPr>
                        <m:begChr m:val="|"/>
                        <m:endChr m:val="|"/>
                        <m:ctrlPr>
                          <a:rPr lang="cs-CZ" sz="2400" i="1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𝑣</m:t>
                            </m:r>
                          </m:e>
                        </m:acc>
                      </m:e>
                    </m:d>
                    <m:r>
                      <a:rPr lang="cs-CZ" sz="2400" i="1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6</m:t>
                    </m:r>
                  </m:oMath>
                </a14:m>
                <a:r>
                  <a:rPr lang="cs-CZ" sz="2400" dirty="0" smtClean="0"/>
                  <a:t>,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</a:rPr>
                      <m:t>𝜌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=60°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43676"/>
                <a:ext cx="7884876" cy="830997"/>
              </a:xfrm>
              <a:prstGeom prst="rect">
                <a:avLst/>
              </a:prstGeom>
              <a:blipFill rotWithShape="1">
                <a:blip r:embed="rId7"/>
                <a:stretch>
                  <a:fillRect l="-1237" t="-11029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60035" y="2030550"/>
                <a:ext cx="8152425" cy="11079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b="0" i="0" smtClean="0">
                        <a:latin typeface="Cambria Math"/>
                        <a:ea typeface="Cambria Math"/>
                      </a:rPr>
                      <m:t>=3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−2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−4∙1=−6−4=−10</m:t>
                    </m:r>
                  </m:oMath>
                </a14:m>
                <a:endParaRPr lang="cs-CZ" sz="2400" dirty="0" smtClean="0"/>
              </a:p>
              <a:p>
                <a:endParaRPr lang="cs-CZ" sz="2400" dirty="0" smtClean="0"/>
              </a:p>
              <a:p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035" y="2030550"/>
                <a:ext cx="8152425" cy="1107996"/>
              </a:xfrm>
              <a:prstGeom prst="rect">
                <a:avLst/>
              </a:prstGeom>
              <a:blipFill rotWithShape="1">
                <a:blip r:embed="rId8"/>
                <a:stretch>
                  <a:fillRect l="-1197" t="-82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370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6094042"/>
              </p:ext>
            </p:extLst>
          </p:nvPr>
        </p:nvGraphicFramePr>
        <p:xfrm>
          <a:off x="0" y="188640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1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8640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Šipka doprava 5">
            <a:hlinkClick r:id="rId6" action="ppaction://hlinksldjump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1: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27584" y="743676"/>
                <a:ext cx="788487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Př.1: Vypočítejte skalární součin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400" dirty="0" smtClean="0"/>
                  <a:t>, je-li:</a:t>
                </a:r>
              </a:p>
              <a:p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3;−4</m:t>
                        </m:r>
                      </m:e>
                    </m:d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=(−2;1)</m:t>
                    </m:r>
                  </m:oMath>
                </a14:m>
                <a:r>
                  <a:rPr lang="cs-CZ" sz="2400" dirty="0" smtClean="0"/>
                  <a:t> 	b)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i="1" smtClean="0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cs-CZ" sz="2400" b="0" i="1" smtClean="0">
                        <a:latin typeface="Cambria Math"/>
                      </a:rPr>
                      <m:t>=7,</m:t>
                    </m:r>
                    <m:d>
                      <m:dPr>
                        <m:begChr m:val="|"/>
                        <m:endChr m:val="|"/>
                        <m:ctrlPr>
                          <a:rPr lang="cs-CZ" sz="2400" i="1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𝑣</m:t>
                            </m:r>
                          </m:e>
                        </m:acc>
                      </m:e>
                    </m:d>
                    <m:r>
                      <a:rPr lang="cs-CZ" sz="2400" i="1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6</m:t>
                    </m:r>
                  </m:oMath>
                </a14:m>
                <a:r>
                  <a:rPr lang="cs-CZ" sz="2400" dirty="0" smtClean="0"/>
                  <a:t>,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</a:rPr>
                      <m:t>𝜌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=60°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43676"/>
                <a:ext cx="7884876" cy="830997"/>
              </a:xfrm>
              <a:prstGeom prst="rect">
                <a:avLst/>
              </a:prstGeom>
              <a:blipFill rotWithShape="1">
                <a:blip r:embed="rId7"/>
                <a:stretch>
                  <a:fillRect l="-1237" t="-11029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60035" y="2030550"/>
                <a:ext cx="8152425" cy="14310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b="0" i="0" smtClean="0">
                        <a:latin typeface="Cambria Math"/>
                        <a:ea typeface="Cambria Math"/>
                      </a:rPr>
                      <m:t>=3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−2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−4∙1=−6−4=−10</m:t>
                    </m:r>
                  </m:oMath>
                </a14:m>
                <a:endParaRPr lang="cs-CZ" sz="2400" dirty="0" smtClean="0"/>
              </a:p>
              <a:p>
                <a:endParaRPr lang="cs-CZ" sz="2400" dirty="0" smtClean="0"/>
              </a:p>
              <a:p>
                <a:r>
                  <a:rPr lang="cs-CZ" sz="2400" dirty="0" smtClean="0"/>
                  <a:t>b)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𝜌</m:t>
                        </m:r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=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</a:rPr>
                                  <m:t>𝑢</m:t>
                                </m:r>
                              </m:e>
                            </m:acc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  <m:t>𝑣</m:t>
                                </m:r>
                              </m:e>
                            </m:acc>
                          </m:num>
                          <m:den>
                            <m:d>
                              <m:dPr>
                                <m:begChr m:val="|"/>
                                <m:endChr m:val="|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  <m:t>𝑢</m:t>
                                    </m:r>
                                  </m:e>
                                </m:acc>
                              </m:e>
                            </m:d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  <m:t>𝑣</m:t>
                                    </m:r>
                                  </m:e>
                                </m:acc>
                              </m:e>
                            </m:d>
                          </m:den>
                        </m:f>
                      </m:e>
                    </m:func>
                    <m:groupChr>
                      <m:groupChrPr>
                        <m:chr m:val="⇒"/>
                        <m:pos m:val="top"/>
                        <m:ctrlPr>
                          <a:rPr lang="cs-CZ" sz="2400" i="1" smtClean="0">
                            <a:latin typeface="Cambria Math"/>
                            <a:ea typeface="Cambria Math"/>
                          </a:rPr>
                        </m:ctrlPr>
                      </m:groupChrPr>
                      <m:e/>
                    </m:groupChr>
                  </m:oMath>
                </a14:m>
                <a:r>
                  <a:rPr lang="cs-CZ" dirty="0" smtClean="0"/>
                  <a:t> </a:t>
                </a:r>
                <a:r>
                  <a:rPr lang="cs-CZ" sz="2000" dirty="0" smtClean="0"/>
                  <a:t>nejdříve vyjádříme skalární součin ze vzorce</a:t>
                </a:r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035" y="2030550"/>
                <a:ext cx="8152425" cy="1431097"/>
              </a:xfrm>
              <a:prstGeom prst="rect">
                <a:avLst/>
              </a:prstGeom>
              <a:blipFill rotWithShape="1">
                <a:blip r:embed="rId8"/>
                <a:stretch>
                  <a:fillRect l="-1197" t="-6383" b="-8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9505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4592351"/>
              </p:ext>
            </p:extLst>
          </p:nvPr>
        </p:nvGraphicFramePr>
        <p:xfrm>
          <a:off x="0" y="188640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6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8640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1: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27584" y="743676"/>
                <a:ext cx="788487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Př.1: Vypočítejte skalární součin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400" dirty="0" smtClean="0"/>
                  <a:t>, je-li:</a:t>
                </a:r>
              </a:p>
              <a:p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3;−4</m:t>
                        </m:r>
                      </m:e>
                    </m:d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=(−2;1)</m:t>
                    </m:r>
                  </m:oMath>
                </a14:m>
                <a:r>
                  <a:rPr lang="cs-CZ" sz="2400" dirty="0" smtClean="0"/>
                  <a:t> 	b)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i="1" smtClean="0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cs-CZ" sz="2400" b="0" i="1" smtClean="0">
                        <a:latin typeface="Cambria Math"/>
                      </a:rPr>
                      <m:t>=7,</m:t>
                    </m:r>
                    <m:d>
                      <m:dPr>
                        <m:begChr m:val="|"/>
                        <m:endChr m:val="|"/>
                        <m:ctrlPr>
                          <a:rPr lang="cs-CZ" sz="2400" i="1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𝑣</m:t>
                            </m:r>
                          </m:e>
                        </m:acc>
                      </m:e>
                    </m:d>
                    <m:r>
                      <a:rPr lang="cs-CZ" sz="2400" i="1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6</m:t>
                    </m:r>
                  </m:oMath>
                </a14:m>
                <a:r>
                  <a:rPr lang="cs-CZ" sz="2400" dirty="0" smtClean="0"/>
                  <a:t>,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</a:rPr>
                      <m:t>𝜌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=60°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43676"/>
                <a:ext cx="7884876" cy="830997"/>
              </a:xfrm>
              <a:prstGeom prst="rect">
                <a:avLst/>
              </a:prstGeom>
              <a:blipFill rotWithShape="1">
                <a:blip r:embed="rId7"/>
                <a:stretch>
                  <a:fillRect l="-1237" t="-11029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60035" y="2030550"/>
                <a:ext cx="8152425" cy="17388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b="0" i="0" smtClean="0">
                        <a:latin typeface="Cambria Math"/>
                        <a:ea typeface="Cambria Math"/>
                      </a:rPr>
                      <m:t>=3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−2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−4∙1=−6−4=−10</m:t>
                    </m:r>
                  </m:oMath>
                </a14:m>
                <a:endParaRPr lang="cs-CZ" sz="2400" dirty="0" smtClean="0"/>
              </a:p>
              <a:p>
                <a:endParaRPr lang="cs-CZ" sz="2400" dirty="0" smtClean="0"/>
              </a:p>
              <a:p>
                <a:r>
                  <a:rPr lang="cs-CZ" sz="2400" dirty="0" smtClean="0"/>
                  <a:t>b)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𝜌</m:t>
                        </m:r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=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</a:rPr>
                                  <m:t>𝑢</m:t>
                                </m:r>
                              </m:e>
                            </m:acc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  <m:t>𝑣</m:t>
                                </m:r>
                              </m:e>
                            </m:acc>
                          </m:num>
                          <m:den>
                            <m:d>
                              <m:dPr>
                                <m:begChr m:val="|"/>
                                <m:endChr m:val="|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  <m:t>𝑢</m:t>
                                    </m:r>
                                  </m:e>
                                </m:acc>
                              </m:e>
                            </m:d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  <m:t>𝑣</m:t>
                                    </m:r>
                                  </m:e>
                                </m:acc>
                              </m:e>
                            </m:d>
                          </m:den>
                        </m:f>
                      </m:e>
                    </m:func>
                    <m:groupChr>
                      <m:groupChrPr>
                        <m:chr m:val="⇒"/>
                        <m:pos m:val="top"/>
                        <m:ctrlPr>
                          <a:rPr lang="cs-CZ" sz="2400" i="1" smtClean="0">
                            <a:latin typeface="Cambria Math"/>
                            <a:ea typeface="Cambria Math"/>
                          </a:rPr>
                        </m:ctrlPr>
                      </m:groupChrPr>
                      <m:e/>
                    </m:groupCh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begChr m:val="|"/>
                        <m:endChr m:val="|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𝑣</m:t>
                            </m:r>
                          </m:e>
                        </m:acc>
                      </m:e>
                    </m:d>
                    <m:r>
                      <a:rPr lang="cs-CZ" sz="240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𝑐𝑜𝑠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𝜌</m:t>
                    </m:r>
                  </m:oMath>
                </a14:m>
                <a:endParaRPr lang="cs-CZ" sz="2400" dirty="0" smtClean="0"/>
              </a:p>
              <a:p>
                <a:r>
                  <a:rPr lang="cs-CZ" sz="2000" dirty="0" smtClean="0"/>
                  <a:t>A nyní pouze dosadíme do vztahu konkrétní hodnoty ze zadání</a:t>
                </a:r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035" y="2030550"/>
                <a:ext cx="8152425" cy="1738874"/>
              </a:xfrm>
              <a:prstGeom prst="rect">
                <a:avLst/>
              </a:prstGeom>
              <a:blipFill rotWithShape="1">
                <a:blip r:embed="rId8"/>
                <a:stretch>
                  <a:fillRect l="-1197" t="-5263" b="-5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773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5374910"/>
              </p:ext>
            </p:extLst>
          </p:nvPr>
        </p:nvGraphicFramePr>
        <p:xfrm>
          <a:off x="0" y="188640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0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8640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1: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27584" y="743676"/>
                <a:ext cx="788487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Př.1: Vypočítejte skalární součin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400" dirty="0" smtClean="0"/>
                  <a:t>, je-li:</a:t>
                </a:r>
              </a:p>
              <a:p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3;−4</m:t>
                        </m:r>
                      </m:e>
                    </m:d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=(−2;1)</m:t>
                    </m:r>
                  </m:oMath>
                </a14:m>
                <a:r>
                  <a:rPr lang="cs-CZ" sz="2400" dirty="0" smtClean="0"/>
                  <a:t> 	b)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i="1" smtClean="0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cs-CZ" sz="2400" b="0" i="1" smtClean="0">
                        <a:latin typeface="Cambria Math"/>
                      </a:rPr>
                      <m:t>=7,</m:t>
                    </m:r>
                    <m:d>
                      <m:dPr>
                        <m:begChr m:val="|"/>
                        <m:endChr m:val="|"/>
                        <m:ctrlPr>
                          <a:rPr lang="cs-CZ" sz="2400" i="1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𝑣</m:t>
                            </m:r>
                          </m:e>
                        </m:acc>
                      </m:e>
                    </m:d>
                    <m:r>
                      <a:rPr lang="cs-CZ" sz="2400" i="1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6</m:t>
                    </m:r>
                  </m:oMath>
                </a14:m>
                <a:r>
                  <a:rPr lang="cs-CZ" sz="2400" dirty="0" smtClean="0"/>
                  <a:t>,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</a:rPr>
                      <m:t>𝜌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=60°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43676"/>
                <a:ext cx="7884876" cy="830997"/>
              </a:xfrm>
              <a:prstGeom prst="rect">
                <a:avLst/>
              </a:prstGeom>
              <a:blipFill rotWithShape="1">
                <a:blip r:embed="rId7"/>
                <a:stretch>
                  <a:fillRect l="-1237" t="-11029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60035" y="2030550"/>
                <a:ext cx="8152425" cy="18004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b="0" i="0" smtClean="0">
                        <a:latin typeface="Cambria Math"/>
                        <a:ea typeface="Cambria Math"/>
                      </a:rPr>
                      <m:t>=3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−2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−4∙1=−6−4=−10</m:t>
                    </m:r>
                  </m:oMath>
                </a14:m>
                <a:endParaRPr lang="cs-CZ" sz="2400" dirty="0" smtClean="0"/>
              </a:p>
              <a:p>
                <a:endParaRPr lang="cs-CZ" sz="2400" dirty="0" smtClean="0"/>
              </a:p>
              <a:p>
                <a:r>
                  <a:rPr lang="cs-CZ" sz="2400" dirty="0" smtClean="0"/>
                  <a:t>b)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𝜌</m:t>
                        </m:r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=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</a:rPr>
                                  <m:t>𝑢</m:t>
                                </m:r>
                              </m:e>
                            </m:acc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  <m:t>𝑣</m:t>
                                </m:r>
                              </m:e>
                            </m:acc>
                          </m:num>
                          <m:den>
                            <m:d>
                              <m:dPr>
                                <m:begChr m:val="|"/>
                                <m:endChr m:val="|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  <m:t>𝑢</m:t>
                                    </m:r>
                                  </m:e>
                                </m:acc>
                              </m:e>
                            </m:d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  <m:t>𝑣</m:t>
                                    </m:r>
                                  </m:e>
                                </m:acc>
                              </m:e>
                            </m:d>
                          </m:den>
                        </m:f>
                      </m:e>
                    </m:func>
                    <m:groupChr>
                      <m:groupChrPr>
                        <m:chr m:val="⇒"/>
                        <m:pos m:val="top"/>
                        <m:ctrlPr>
                          <a:rPr lang="cs-CZ" sz="2400" i="1" smtClean="0">
                            <a:latin typeface="Cambria Math"/>
                            <a:ea typeface="Cambria Math"/>
                          </a:rPr>
                        </m:ctrlPr>
                      </m:groupChrPr>
                      <m:e/>
                    </m:groupCh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begChr m:val="|"/>
                        <m:endChr m:val="|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𝑣</m:t>
                            </m:r>
                          </m:e>
                        </m:acc>
                      </m:e>
                    </m:d>
                    <m:r>
                      <a:rPr lang="cs-CZ" sz="240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𝑐𝑜𝑠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𝜌</m:t>
                    </m:r>
                  </m:oMath>
                </a14:m>
                <a:endParaRPr lang="cs-CZ" sz="24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400" b="0" i="1" smtClean="0">
                          <a:latin typeface="Cambria Math"/>
                        </a:rPr>
                        <m:t>=7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∙6∙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𝑐𝑜𝑠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60°=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035" y="2030550"/>
                <a:ext cx="8152425" cy="1800429"/>
              </a:xfrm>
              <a:prstGeom prst="rect">
                <a:avLst/>
              </a:prstGeom>
              <a:blipFill rotWithShape="1">
                <a:blip r:embed="rId8"/>
                <a:stretch>
                  <a:fillRect l="-1197" t="-50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905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422388"/>
              </p:ext>
            </p:extLst>
          </p:nvPr>
        </p:nvGraphicFramePr>
        <p:xfrm>
          <a:off x="0" y="188640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4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8640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1: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27584" y="743676"/>
                <a:ext cx="788487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Př.1: Vypočítejte skalární součin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400" dirty="0" smtClean="0"/>
                  <a:t>, je-li:</a:t>
                </a:r>
              </a:p>
              <a:p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3;−4</m:t>
                        </m:r>
                      </m:e>
                    </m:d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</a:rPr>
                      <m:t>=(−2;1)</m:t>
                    </m:r>
                  </m:oMath>
                </a14:m>
                <a:r>
                  <a:rPr lang="cs-CZ" sz="2400" dirty="0" smtClean="0"/>
                  <a:t> 	b)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i="1" smtClean="0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cs-CZ" sz="2400" b="0" i="1" smtClean="0">
                        <a:latin typeface="Cambria Math"/>
                      </a:rPr>
                      <m:t>=7,</m:t>
                    </m:r>
                    <m:d>
                      <m:dPr>
                        <m:begChr m:val="|"/>
                        <m:endChr m:val="|"/>
                        <m:ctrlPr>
                          <a:rPr lang="cs-CZ" sz="2400" i="1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𝑣</m:t>
                            </m:r>
                          </m:e>
                        </m:acc>
                      </m:e>
                    </m:d>
                    <m:r>
                      <a:rPr lang="cs-CZ" sz="2400" i="1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6</m:t>
                    </m:r>
                  </m:oMath>
                </a14:m>
                <a:r>
                  <a:rPr lang="cs-CZ" sz="2400" dirty="0" smtClean="0"/>
                  <a:t>,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</a:rPr>
                      <m:t>𝜌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=60°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43676"/>
                <a:ext cx="7884876" cy="830997"/>
              </a:xfrm>
              <a:prstGeom prst="rect">
                <a:avLst/>
              </a:prstGeom>
              <a:blipFill rotWithShape="1">
                <a:blip r:embed="rId7"/>
                <a:stretch>
                  <a:fillRect l="-1237" t="-11029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60035" y="2030550"/>
                <a:ext cx="8152425" cy="23995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cs-CZ" sz="2400" b="0" i="0" smtClean="0">
                        <a:latin typeface="Cambria Math"/>
                        <a:ea typeface="Cambria Math"/>
                      </a:rPr>
                      <m:t>=3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−2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−4∙1=−6−4=−10</m:t>
                    </m:r>
                  </m:oMath>
                </a14:m>
                <a:endParaRPr lang="cs-CZ" sz="2400" dirty="0" smtClean="0"/>
              </a:p>
              <a:p>
                <a:endParaRPr lang="cs-CZ" sz="2400" dirty="0" smtClean="0"/>
              </a:p>
              <a:p>
                <a:r>
                  <a:rPr lang="cs-CZ" sz="2400" dirty="0" smtClean="0"/>
                  <a:t>b)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𝜌</m:t>
                        </m:r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=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</a:rPr>
                                  <m:t>𝑢</m:t>
                                </m:r>
                              </m:e>
                            </m:acc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  <m:t>𝑣</m:t>
                                </m:r>
                              </m:e>
                            </m:acc>
                          </m:num>
                          <m:den>
                            <m:d>
                              <m:dPr>
                                <m:begChr m:val="|"/>
                                <m:endChr m:val="|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  <m:t>𝑢</m:t>
                                    </m:r>
                                  </m:e>
                                </m:acc>
                              </m:e>
                            </m:d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sz="2400" i="1">
                                        <a:latin typeface="Cambria Math"/>
                                        <a:ea typeface="Cambria Math"/>
                                      </a:rPr>
                                      <m:t>𝑣</m:t>
                                    </m:r>
                                  </m:e>
                                </m:acc>
                              </m:e>
                            </m:d>
                          </m:den>
                        </m:f>
                      </m:e>
                    </m:func>
                    <m:groupChr>
                      <m:groupChrPr>
                        <m:chr m:val="⇒"/>
                        <m:pos m:val="top"/>
                        <m:ctrlPr>
                          <a:rPr lang="cs-CZ" sz="2400" i="1" smtClean="0">
                            <a:latin typeface="Cambria Math"/>
                            <a:ea typeface="Cambria Math"/>
                          </a:rPr>
                        </m:ctrlPr>
                      </m:groupChrPr>
                      <m:e/>
                    </m:groupCh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begChr m:val="|"/>
                        <m:endChr m:val="|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𝑣</m:t>
                            </m:r>
                          </m:e>
                        </m:acc>
                      </m:e>
                    </m:d>
                    <m:r>
                      <a:rPr lang="cs-CZ" sz="240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𝑐𝑜𝑠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𝜌</m:t>
                    </m:r>
                  </m:oMath>
                </a14:m>
                <a:endParaRPr lang="cs-CZ" sz="24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400" b="0" i="1" smtClean="0">
                          <a:latin typeface="Cambria Math"/>
                        </a:rPr>
                        <m:t>=7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∙6∙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𝑐𝑜𝑠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60°=42∙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=21</m:t>
                      </m:r>
                    </m:oMath>
                  </m:oMathPara>
                </a14:m>
                <a:endParaRPr lang="cs-CZ" sz="2400" dirty="0"/>
              </a:p>
              <a:p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035" y="2030550"/>
                <a:ext cx="8152425" cy="2399568"/>
              </a:xfrm>
              <a:prstGeom prst="rect">
                <a:avLst/>
              </a:prstGeom>
              <a:blipFill rotWithShape="1">
                <a:blip r:embed="rId8"/>
                <a:stretch>
                  <a:fillRect l="-1197" t="-38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662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7702145"/>
              </p:ext>
            </p:extLst>
          </p:nvPr>
        </p:nvGraphicFramePr>
        <p:xfrm>
          <a:off x="0" y="206248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3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06248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2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63980" y="732765"/>
                <a:ext cx="716548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Př.2: Určete </a:t>
                </a:r>
                <a:r>
                  <a:rPr lang="cs-CZ" sz="2000" i="1" dirty="0" smtClean="0"/>
                  <a:t>z</a:t>
                </a:r>
                <a:r>
                  <a:rPr lang="cs-CZ" sz="2000" dirty="0" smtClean="0"/>
                  <a:t> tak, aby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 smtClean="0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=3</m:t>
                    </m:r>
                  </m:oMath>
                </a14:m>
                <a:r>
                  <a:rPr lang="cs-CZ" sz="2000" dirty="0" smtClean="0"/>
                  <a:t> je-li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−2;5;6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=(2;−4,</m:t>
                    </m:r>
                    <m:r>
                      <a:rPr lang="cs-CZ" sz="2000" b="0" i="1" smtClean="0">
                        <a:latin typeface="Cambria Math"/>
                      </a:rPr>
                      <m:t>𝑧</m:t>
                    </m:r>
                    <m:r>
                      <a:rPr lang="cs-CZ" sz="20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 smtClean="0"/>
                  <a:t>.</a:t>
                </a:r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980" y="732765"/>
                <a:ext cx="7165488" cy="400110"/>
              </a:xfrm>
              <a:prstGeom prst="rect">
                <a:avLst/>
              </a:prstGeom>
              <a:blipFill rotWithShape="1">
                <a:blip r:embed="rId7"/>
                <a:stretch>
                  <a:fillRect l="-936" t="-18182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863980" y="1628800"/>
                <a:ext cx="452489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Nejdříve vypočítáme skalární součin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000" dirty="0" smtClean="0"/>
                  <a:t>.</a:t>
                </a: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980" y="1628800"/>
                <a:ext cx="4524893" cy="400110"/>
              </a:xfrm>
              <a:prstGeom prst="rect">
                <a:avLst/>
              </a:prstGeom>
              <a:blipFill rotWithShape="1">
                <a:blip r:embed="rId8"/>
                <a:stretch>
                  <a:fillRect l="-1482" t="-18182" r="-4717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216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6160807"/>
              </p:ext>
            </p:extLst>
          </p:nvPr>
        </p:nvGraphicFramePr>
        <p:xfrm>
          <a:off x="0" y="206248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8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06248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2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63980" y="732765"/>
                <a:ext cx="716548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Př.2: Určete </a:t>
                </a:r>
                <a:r>
                  <a:rPr lang="cs-CZ" sz="2000" i="1" dirty="0" smtClean="0"/>
                  <a:t>z</a:t>
                </a:r>
                <a:r>
                  <a:rPr lang="cs-CZ" sz="2000" dirty="0" smtClean="0"/>
                  <a:t> tak, aby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 smtClean="0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=3</m:t>
                    </m:r>
                  </m:oMath>
                </a14:m>
                <a:r>
                  <a:rPr lang="cs-CZ" sz="2000" dirty="0" smtClean="0"/>
                  <a:t> je-li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−2;5;6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=(2;−4,</m:t>
                    </m:r>
                    <m:r>
                      <a:rPr lang="cs-CZ" sz="2000" b="0" i="1" smtClean="0">
                        <a:latin typeface="Cambria Math"/>
                      </a:rPr>
                      <m:t>𝑧</m:t>
                    </m:r>
                    <m:r>
                      <a:rPr lang="cs-CZ" sz="20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 smtClean="0"/>
                  <a:t>.</a:t>
                </a:r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980" y="732765"/>
                <a:ext cx="7165488" cy="400110"/>
              </a:xfrm>
              <a:prstGeom prst="rect">
                <a:avLst/>
              </a:prstGeom>
              <a:blipFill rotWithShape="1">
                <a:blip r:embed="rId7"/>
                <a:stretch>
                  <a:fillRect l="-936" t="-18182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863980" y="1628800"/>
                <a:ext cx="6218241" cy="11387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Nejdříve vypočítáme skalární součin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400" dirty="0" smtClean="0"/>
                  <a:t>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400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400" i="1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400" i="1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=−2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∙2+5∙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−4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+6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𝑧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=−24+6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𝑧</m:t>
                      </m:r>
                    </m:oMath>
                  </m:oMathPara>
                </a14:m>
                <a:endParaRPr lang="cs-CZ" sz="2400" dirty="0" smtClean="0"/>
              </a:p>
              <a:p>
                <a:r>
                  <a:rPr lang="cs-CZ" sz="2000" dirty="0" smtClean="0"/>
                  <a:t>  </a:t>
                </a:r>
                <a:endParaRPr lang="cs-CZ" sz="2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980" y="1628800"/>
                <a:ext cx="6218241" cy="1138773"/>
              </a:xfrm>
              <a:prstGeom prst="rect">
                <a:avLst/>
              </a:prstGeom>
              <a:blipFill rotWithShape="1">
                <a:blip r:embed="rId8"/>
                <a:stretch>
                  <a:fillRect l="-1569" t="-80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471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8620948"/>
              </p:ext>
            </p:extLst>
          </p:nvPr>
        </p:nvGraphicFramePr>
        <p:xfrm>
          <a:off x="0" y="206248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2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06248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2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63980" y="732765"/>
                <a:ext cx="716548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Př.2: Určete </a:t>
                </a:r>
                <a:r>
                  <a:rPr lang="cs-CZ" sz="2000" i="1" dirty="0" smtClean="0"/>
                  <a:t>z</a:t>
                </a:r>
                <a:r>
                  <a:rPr lang="cs-CZ" sz="2000" dirty="0" smtClean="0"/>
                  <a:t> tak, aby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 smtClean="0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=3</m:t>
                    </m:r>
                  </m:oMath>
                </a14:m>
                <a:r>
                  <a:rPr lang="cs-CZ" sz="2000" dirty="0" smtClean="0"/>
                  <a:t> je-li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−2;5;6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=(2;−4,</m:t>
                    </m:r>
                    <m:r>
                      <a:rPr lang="cs-CZ" sz="2000" b="0" i="1" smtClean="0">
                        <a:latin typeface="Cambria Math"/>
                      </a:rPr>
                      <m:t>𝑧</m:t>
                    </m:r>
                    <m:r>
                      <a:rPr lang="cs-CZ" sz="20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 smtClean="0"/>
                  <a:t>.</a:t>
                </a:r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980" y="732765"/>
                <a:ext cx="7165488" cy="400110"/>
              </a:xfrm>
              <a:prstGeom prst="rect">
                <a:avLst/>
              </a:prstGeom>
              <a:blipFill rotWithShape="1">
                <a:blip r:embed="rId7"/>
                <a:stretch>
                  <a:fillRect l="-936" t="-18182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863980" y="1628800"/>
                <a:ext cx="6218241" cy="13087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Nejdříve vypočítáme skalární součin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400" dirty="0" smtClean="0"/>
                  <a:t>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400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400" i="1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400" i="1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=−2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∙2+5∙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−4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+6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𝑧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=−24+6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𝑧</m:t>
                      </m:r>
                    </m:oMath>
                  </m:oMathPara>
                </a14:m>
                <a:endParaRPr lang="cs-CZ" sz="2400" dirty="0" smtClean="0"/>
              </a:p>
              <a:p>
                <a:r>
                  <a:rPr lang="cs-CZ" sz="2400" dirty="0" smtClean="0"/>
                  <a:t>Má-li platit že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i="1">
                        <a:latin typeface="Cambria Math"/>
                      </a:rPr>
                      <m:t>=3</m:t>
                    </m:r>
                    <m:groupChr>
                      <m:groupChrPr>
                        <m:chr m:val="⇒"/>
                        <m:pos m:val="top"/>
                        <m:ctrlPr>
                          <a:rPr lang="cs-CZ" sz="2400" i="1" smtClean="0">
                            <a:latin typeface="Cambria Math"/>
                          </a:rPr>
                        </m:ctrlPr>
                      </m:groupChrPr>
                      <m:e/>
                    </m:groupCh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980" y="1628800"/>
                <a:ext cx="6218241" cy="1308756"/>
              </a:xfrm>
              <a:prstGeom prst="rect">
                <a:avLst/>
              </a:prstGeom>
              <a:blipFill rotWithShape="1">
                <a:blip r:embed="rId8"/>
                <a:stretch>
                  <a:fillRect l="-1569" t="-6977"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518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2339463"/>
              </p:ext>
            </p:extLst>
          </p:nvPr>
        </p:nvGraphicFramePr>
        <p:xfrm>
          <a:off x="0" y="206248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6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06248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2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63980" y="732765"/>
                <a:ext cx="716548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Př.2: Určete </a:t>
                </a:r>
                <a:r>
                  <a:rPr lang="cs-CZ" sz="2000" i="1" dirty="0" smtClean="0"/>
                  <a:t>z</a:t>
                </a:r>
                <a:r>
                  <a:rPr lang="cs-CZ" sz="2000" dirty="0" smtClean="0"/>
                  <a:t> tak, aby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 smtClean="0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=3</m:t>
                    </m:r>
                  </m:oMath>
                </a14:m>
                <a:r>
                  <a:rPr lang="cs-CZ" sz="2000" dirty="0" smtClean="0"/>
                  <a:t> je-li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−2;5;6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=(2;−4,</m:t>
                    </m:r>
                    <m:r>
                      <a:rPr lang="cs-CZ" sz="2000" b="0" i="1" smtClean="0">
                        <a:latin typeface="Cambria Math"/>
                      </a:rPr>
                      <m:t>𝑧</m:t>
                    </m:r>
                    <m:r>
                      <a:rPr lang="cs-CZ" sz="20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 smtClean="0"/>
                  <a:t>.</a:t>
                </a:r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980" y="732765"/>
                <a:ext cx="7165488" cy="400110"/>
              </a:xfrm>
              <a:prstGeom prst="rect">
                <a:avLst/>
              </a:prstGeom>
              <a:blipFill rotWithShape="1">
                <a:blip r:embed="rId7"/>
                <a:stretch>
                  <a:fillRect l="-936" t="-18182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863980" y="1628800"/>
                <a:ext cx="6544356" cy="13838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Nejdříve vypočítáme skalární součin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400" dirty="0" smtClean="0"/>
                  <a:t>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400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400" i="1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400" i="1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=−2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∙2+5∙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−4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+6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𝑧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=−24+6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𝑧</m:t>
                      </m:r>
                    </m:oMath>
                  </m:oMathPara>
                </a14:m>
                <a:endParaRPr lang="cs-CZ" sz="2400" dirty="0" smtClean="0"/>
              </a:p>
              <a:p>
                <a:r>
                  <a:rPr lang="cs-CZ" sz="2400" dirty="0" smtClean="0"/>
                  <a:t>Má-li platit že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4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400" i="1">
                        <a:latin typeface="Cambria Math"/>
                      </a:rPr>
                      <m:t>=3</m:t>
                    </m:r>
                    <m:groupChr>
                      <m:groupChrPr>
                        <m:chr m:val="⇒"/>
                        <m:pos m:val="top"/>
                        <m:ctrlPr>
                          <a:rPr lang="cs-CZ" sz="2400" i="1" smtClean="0">
                            <a:latin typeface="Cambria Math"/>
                          </a:rPr>
                        </m:ctrlPr>
                      </m:groupChrPr>
                      <m:e/>
                    </m:groupChr>
                    <m:r>
                      <a:rPr lang="cs-CZ" sz="2400" b="0" i="1" smtClean="0">
                        <a:latin typeface="Cambria Math"/>
                      </a:rPr>
                      <m:t>−24+6</m:t>
                    </m:r>
                    <m:r>
                      <a:rPr lang="cs-CZ" sz="2400" b="0" i="1" smtClean="0">
                        <a:latin typeface="Cambria Math"/>
                      </a:rPr>
                      <m:t>𝑧</m:t>
                    </m:r>
                    <m:r>
                      <a:rPr lang="cs-CZ" sz="2400" b="0" i="1" smtClean="0">
                        <a:latin typeface="Cambria Math"/>
                      </a:rPr>
                      <m:t>=3</m:t>
                    </m:r>
                    <m:groupChr>
                      <m:groupChrPr>
                        <m:chr m:val="⇒"/>
                        <m:pos m:val="top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groupChrPr>
                      <m:e/>
                    </m:groupChr>
                    <m:r>
                      <a:rPr lang="cs-CZ" sz="2400" b="0" i="1" smtClean="0">
                        <a:latin typeface="Cambria Math"/>
                      </a:rPr>
                      <m:t>𝑧</m:t>
                    </m:r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000" dirty="0" smtClean="0"/>
                  <a:t>  </a:t>
                </a:r>
                <a:endParaRPr lang="cs-CZ" sz="2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980" y="1628800"/>
                <a:ext cx="6544356" cy="1383840"/>
              </a:xfrm>
              <a:prstGeom prst="rect">
                <a:avLst/>
              </a:prstGeom>
              <a:blipFill rotWithShape="1">
                <a:blip r:embed="rId8"/>
                <a:stretch>
                  <a:fillRect l="-1491" t="-6608" b="-17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703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1529368"/>
              </p:ext>
            </p:extLst>
          </p:nvPr>
        </p:nvGraphicFramePr>
        <p:xfrm>
          <a:off x="-288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8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88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3: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971600" y="872716"/>
                <a:ext cx="70567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Př.3: Zjistěte, zda jsou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sz="2000" dirty="0" smtClean="0"/>
                  <a:t>,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dirty="0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000" dirty="0" smtClean="0"/>
                  <a:t> kolmé, 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6;3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=(4;−8)</m:t>
                    </m:r>
                  </m:oMath>
                </a14:m>
                <a:r>
                  <a:rPr lang="cs-CZ" sz="2000" dirty="0" smtClean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7;−3;−8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=(−3;8;−5)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872716"/>
                <a:ext cx="7056784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864" t="-10345" b="-146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971600" y="1700808"/>
            <a:ext cx="6634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Nedříve si musíme uvědomit, že mají-li být dva vektory kolmé,</a:t>
            </a:r>
          </a:p>
          <a:p>
            <a:r>
              <a:rPr lang="cs-CZ" sz="2000" dirty="0" smtClean="0"/>
              <a:t>musí být skalární součin těchto dvou vektorů roven nule.</a:t>
            </a:r>
          </a:p>
        </p:txBody>
      </p:sp>
      <p:sp>
        <p:nvSpPr>
          <p:cNvPr id="10" name="Šipka doprava 9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929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4567391"/>
              </p:ext>
            </p:extLst>
          </p:nvPr>
        </p:nvGraphicFramePr>
        <p:xfrm>
          <a:off x="-288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0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88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3: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971600" y="872716"/>
                <a:ext cx="70567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Př.3: Zjistěte, zda jsou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sz="2000" dirty="0" smtClean="0"/>
                  <a:t>,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dirty="0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000" dirty="0" smtClean="0"/>
                  <a:t> kolmé, 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6;3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=(4;−8)</m:t>
                    </m:r>
                  </m:oMath>
                </a14:m>
                <a:r>
                  <a:rPr lang="cs-CZ" sz="2000" dirty="0" smtClean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7;−3;−8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=(−3;8;−5)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872716"/>
                <a:ext cx="7056784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864" t="-10345" b="-146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971600" y="1700808"/>
                <a:ext cx="6634188" cy="1413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Nedříve si musíme uvědomit, že mají-li být dva vektory kolmé,</a:t>
                </a:r>
              </a:p>
              <a:p>
                <a:r>
                  <a:rPr lang="cs-CZ" sz="2000" dirty="0" smtClean="0"/>
                  <a:t>musí být skalární součin těchto dvou vektorů roven nule.</a:t>
                </a:r>
              </a:p>
              <a:p>
                <a:r>
                  <a:rPr lang="cs-CZ" sz="2000" dirty="0" smtClean="0"/>
                  <a:t>Matematicky zapsáno: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00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90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°=0</m:t>
                          </m:r>
                          <m:groupChr>
                            <m:groupChrPr>
                              <m:chr m:val="⇒"/>
                              <m:pos m:val="top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groupChrPr>
                            <m:e/>
                          </m:groupCh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</m:acc>
                          <m:r>
                            <a:rPr lang="cs-CZ" sz="200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acc>
                            <m:accPr>
                              <m:chr m:val="⃗"/>
                              <m:ctrlPr>
                                <a:rPr lang="cs-CZ" sz="200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𝑣</m:t>
                              </m:r>
                            </m:e>
                          </m:acc>
                          <m:r>
                            <a:rPr lang="cs-CZ" sz="2000" b="0" i="1" smtClean="0">
                              <a:latin typeface="Cambria Math"/>
                            </a:rPr>
                            <m:t>=0</m:t>
                          </m:r>
                          <m:groupChr>
                            <m:groupChrPr>
                              <m:chr m:val="⇔"/>
                              <m:pos m:val="top"/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groupChrPr>
                            <m:e/>
                          </m:groupCh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</m:acc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⊥</m:t>
                          </m: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𝑣</m:t>
                              </m:r>
                            </m:e>
                          </m:acc>
                        </m:e>
                      </m:func>
                    </m:oMath>
                  </m:oMathPara>
                </a14:m>
                <a:endParaRPr lang="cs-CZ" sz="2000" dirty="0" smtClean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1700808"/>
                <a:ext cx="6634188" cy="1413720"/>
              </a:xfrm>
              <a:prstGeom prst="rect">
                <a:avLst/>
              </a:prstGeom>
              <a:blipFill rotWithShape="1">
                <a:blip r:embed="rId8"/>
                <a:stretch>
                  <a:fillRect l="-918" t="-2155" r="-92" b="-181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476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8039005"/>
              </p:ext>
            </p:extLst>
          </p:nvPr>
        </p:nvGraphicFramePr>
        <p:xfrm>
          <a:off x="-288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4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88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3: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971600" y="872716"/>
                <a:ext cx="70567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Př.3: Zjistěte, zda jsou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sz="2000" dirty="0" smtClean="0"/>
                  <a:t>,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dirty="0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000" dirty="0" smtClean="0"/>
                  <a:t> kolmé, 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6;3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=(4;−8)</m:t>
                    </m:r>
                  </m:oMath>
                </a14:m>
                <a:r>
                  <a:rPr lang="cs-CZ" sz="2000" dirty="0" smtClean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7;−3;−8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=(−3;8;−5)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872716"/>
                <a:ext cx="7056784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864" t="-10345" b="-146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971600" y="1700808"/>
                <a:ext cx="6634188" cy="1721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Nedříve si musíme uvědomit, že mají-li být dva vektory kolmé,</a:t>
                </a:r>
              </a:p>
              <a:p>
                <a:r>
                  <a:rPr lang="cs-CZ" sz="2000" dirty="0" smtClean="0"/>
                  <a:t>musí být skalární součin těchto dvou vektorů roven nule.</a:t>
                </a:r>
              </a:p>
              <a:p>
                <a:r>
                  <a:rPr lang="cs-CZ" sz="2000" dirty="0" smtClean="0"/>
                  <a:t>Matematicky zapsáno: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00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90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°=0</m:t>
                          </m:r>
                          <m:groupChr>
                            <m:groupChrPr>
                              <m:chr m:val="⇒"/>
                              <m:pos m:val="top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groupChrPr>
                            <m:e/>
                          </m:groupCh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</m:acc>
                          <m:r>
                            <a:rPr lang="cs-CZ" sz="200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acc>
                            <m:accPr>
                              <m:chr m:val="⃗"/>
                              <m:ctrlPr>
                                <a:rPr lang="cs-CZ" sz="200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𝑣</m:t>
                              </m:r>
                            </m:e>
                          </m:acc>
                          <m:r>
                            <a:rPr lang="cs-CZ" sz="2000" b="0" i="1" smtClean="0">
                              <a:latin typeface="Cambria Math"/>
                            </a:rPr>
                            <m:t>=0</m:t>
                          </m:r>
                          <m:groupChr>
                            <m:groupChrPr>
                              <m:chr m:val="⇔"/>
                              <m:pos m:val="top"/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groupChrPr>
                            <m:e/>
                          </m:groupCh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</m:acc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⊥</m:t>
                          </m: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𝑣</m:t>
                              </m:r>
                            </m:e>
                          </m:acc>
                        </m:e>
                      </m:func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 smtClean="0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=6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∙4+3∙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−8</m:t>
                        </m:r>
                      </m:e>
                    </m:d>
                    <m:r>
                      <a:rPr lang="cs-CZ" sz="2000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1700808"/>
                <a:ext cx="6634188" cy="1721497"/>
              </a:xfrm>
              <a:prstGeom prst="rect">
                <a:avLst/>
              </a:prstGeom>
              <a:blipFill rotWithShape="1">
                <a:blip r:embed="rId8"/>
                <a:stretch>
                  <a:fillRect l="-918" t="-1773" r="-92" b="-56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846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2286924"/>
              </p:ext>
            </p:extLst>
          </p:nvPr>
        </p:nvGraphicFramePr>
        <p:xfrm>
          <a:off x="-288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8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88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3: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971600" y="872716"/>
                <a:ext cx="70567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Př.3: Zjistěte, zda jsou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sz="2000" dirty="0" smtClean="0"/>
                  <a:t>,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dirty="0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000" dirty="0" smtClean="0"/>
                  <a:t> kolmé, 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6;3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=(4;−8)</m:t>
                    </m:r>
                  </m:oMath>
                </a14:m>
                <a:r>
                  <a:rPr lang="cs-CZ" sz="2000" dirty="0" smtClean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7;−3;−8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=(−3;8;−5)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872716"/>
                <a:ext cx="7056784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864" t="-10345" b="-146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971600" y="1700808"/>
                <a:ext cx="6634188" cy="18117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Nedříve si musíme uvědomit, že mají-li být dva vektory kolmé,</a:t>
                </a:r>
              </a:p>
              <a:p>
                <a:r>
                  <a:rPr lang="cs-CZ" sz="2000" dirty="0" smtClean="0"/>
                  <a:t>musí být skalární součin těchto dvou vektorů roven nule.</a:t>
                </a:r>
              </a:p>
              <a:p>
                <a:r>
                  <a:rPr lang="cs-CZ" sz="2000" dirty="0" smtClean="0"/>
                  <a:t>Matematicky zapsáno: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00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90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°=0</m:t>
                          </m:r>
                          <m:groupChr>
                            <m:groupChrPr>
                              <m:chr m:val="⇒"/>
                              <m:pos m:val="top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groupChrPr>
                            <m:e/>
                          </m:groupCh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</m:acc>
                          <m:r>
                            <a:rPr lang="cs-CZ" sz="200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acc>
                            <m:accPr>
                              <m:chr m:val="⃗"/>
                              <m:ctrlPr>
                                <a:rPr lang="cs-CZ" sz="200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𝑣</m:t>
                              </m:r>
                            </m:e>
                          </m:acc>
                          <m:r>
                            <a:rPr lang="cs-CZ" sz="2000" b="0" i="1" smtClean="0">
                              <a:latin typeface="Cambria Math"/>
                            </a:rPr>
                            <m:t>=0</m:t>
                          </m:r>
                          <m:groupChr>
                            <m:groupChrPr>
                              <m:chr m:val="⇔"/>
                              <m:pos m:val="top"/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groupChrPr>
                            <m:e/>
                          </m:groupCh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</m:acc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⊥</m:t>
                          </m: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𝑣</m:t>
                              </m:r>
                            </m:e>
                          </m:acc>
                        </m:e>
                      </m:func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 smtClean="0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=6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∙4+3∙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−8</m:t>
                        </m:r>
                      </m:e>
                    </m:d>
                    <m:r>
                      <a:rPr lang="cs-CZ" sz="2000" b="0" i="1" smtClean="0">
                        <a:latin typeface="Cambria Math"/>
                        <a:ea typeface="Cambria Math"/>
                      </a:rPr>
                      <m:t>=24−24=0</m:t>
                    </m:r>
                    <m:groupChr>
                      <m:groupChrPr>
                        <m:chr m:val="⇒"/>
                        <m:pos m:val="top"/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groupChrPr>
                      <m:e/>
                    </m:groupChr>
                  </m:oMath>
                </a14:m>
                <a:r>
                  <a:rPr lang="cs-CZ" sz="2000" dirty="0" smtClean="0"/>
                  <a:t> jsou kolmé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1700808"/>
                <a:ext cx="6634188" cy="1811778"/>
              </a:xfrm>
              <a:prstGeom prst="rect">
                <a:avLst/>
              </a:prstGeom>
              <a:blipFill rotWithShape="1">
                <a:blip r:embed="rId8"/>
                <a:stretch>
                  <a:fillRect l="-918" t="-1684" r="-92" b="-138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592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8438435"/>
              </p:ext>
            </p:extLst>
          </p:nvPr>
        </p:nvGraphicFramePr>
        <p:xfrm>
          <a:off x="-288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2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88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3: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971600" y="872716"/>
                <a:ext cx="70567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Př.3: Zjistěte, zda jsou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sz="2000" dirty="0" smtClean="0"/>
                  <a:t>,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dirty="0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000" dirty="0" smtClean="0"/>
                  <a:t> kolmé, 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6;3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=(4;−8)</m:t>
                    </m:r>
                  </m:oMath>
                </a14:m>
                <a:r>
                  <a:rPr lang="cs-CZ" sz="2000" dirty="0" smtClean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7;−3;−8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=(−3;8;−5)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872716"/>
                <a:ext cx="7056784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864" t="-10345" b="-146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971600" y="1700808"/>
                <a:ext cx="6634188" cy="21195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Nedříve si musíme uvědomit, že mají-li být dva vektory kolmé,</a:t>
                </a:r>
              </a:p>
              <a:p>
                <a:r>
                  <a:rPr lang="cs-CZ" sz="2000" dirty="0" smtClean="0"/>
                  <a:t>musí být skalární součin těchto dvou vektorů roven nule.</a:t>
                </a:r>
              </a:p>
              <a:p>
                <a:r>
                  <a:rPr lang="cs-CZ" sz="2000" dirty="0" smtClean="0"/>
                  <a:t>Matematicky zapsáno: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00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90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°=0</m:t>
                          </m:r>
                          <m:groupChr>
                            <m:groupChrPr>
                              <m:chr m:val="⇒"/>
                              <m:pos m:val="top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groupChrPr>
                            <m:e/>
                          </m:groupCh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</m:acc>
                          <m:r>
                            <a:rPr lang="cs-CZ" sz="200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acc>
                            <m:accPr>
                              <m:chr m:val="⃗"/>
                              <m:ctrlPr>
                                <a:rPr lang="cs-CZ" sz="200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𝑣</m:t>
                              </m:r>
                            </m:e>
                          </m:acc>
                          <m:r>
                            <a:rPr lang="cs-CZ" sz="2000" b="0" i="1" smtClean="0">
                              <a:latin typeface="Cambria Math"/>
                            </a:rPr>
                            <m:t>=0</m:t>
                          </m:r>
                          <m:groupChr>
                            <m:groupChrPr>
                              <m:chr m:val="⇔"/>
                              <m:pos m:val="top"/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groupChrPr>
                            <m:e/>
                          </m:groupCh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</m:acc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⊥</m:t>
                          </m: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𝑣</m:t>
                              </m:r>
                            </m:e>
                          </m:acc>
                        </m:e>
                      </m:func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 smtClean="0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=6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∙4+3∙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−8</m:t>
                        </m:r>
                      </m:e>
                    </m:d>
                    <m:r>
                      <a:rPr lang="cs-CZ" sz="2000" b="0" i="1" smtClean="0">
                        <a:latin typeface="Cambria Math"/>
                        <a:ea typeface="Cambria Math"/>
                      </a:rPr>
                      <m:t>=24−24=0</m:t>
                    </m:r>
                    <m:groupChr>
                      <m:groupChrPr>
                        <m:chr m:val="⇒"/>
                        <m:pos m:val="top"/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groupChrPr>
                      <m:e/>
                    </m:groupChr>
                  </m:oMath>
                </a14:m>
                <a:r>
                  <a:rPr lang="cs-CZ" sz="2000" dirty="0" smtClean="0"/>
                  <a:t> jsou kolmé</a:t>
                </a:r>
              </a:p>
              <a:p>
                <a:r>
                  <a:rPr lang="cs-CZ" sz="2000" dirty="0" smtClean="0"/>
                  <a:t>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  <a:ea typeface="Cambria Math"/>
                      </a:rPr>
                      <m:t>=7∙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−3</m:t>
                        </m:r>
                      </m:e>
                    </m:d>
                    <m:r>
                      <a:rPr lang="cs-CZ" sz="2000" b="0" i="1" smtClean="0">
                        <a:latin typeface="Cambria Math"/>
                        <a:ea typeface="Cambria Math"/>
                      </a:rPr>
                      <m:t>−3∙8−8∙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−5</m:t>
                        </m:r>
                      </m:e>
                    </m:d>
                    <m:r>
                      <a:rPr lang="cs-CZ" sz="2000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1700808"/>
                <a:ext cx="6634188" cy="2119555"/>
              </a:xfrm>
              <a:prstGeom prst="rect">
                <a:avLst/>
              </a:prstGeom>
              <a:blipFill rotWithShape="1">
                <a:blip r:embed="rId8"/>
                <a:stretch>
                  <a:fillRect l="-918" t="-1437" r="-92" b="-40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036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2803715"/>
              </p:ext>
            </p:extLst>
          </p:nvPr>
        </p:nvGraphicFramePr>
        <p:xfrm>
          <a:off x="-288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66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88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3: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971600" y="872716"/>
                <a:ext cx="70567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Př.3: Zjistěte, zda jsou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sz="2000" dirty="0" smtClean="0"/>
                  <a:t>,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dirty="0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dirty="0" smtClean="0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2000" dirty="0" smtClean="0"/>
                  <a:t> kolmé, 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6;3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=(4;−8)</m:t>
                    </m:r>
                  </m:oMath>
                </a14:m>
                <a:r>
                  <a:rPr lang="cs-CZ" sz="2000" dirty="0" smtClean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7;−3;−8</m:t>
                        </m:r>
                      </m:e>
                    </m:d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=(−3;8;−5)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872716"/>
                <a:ext cx="7056784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864" t="-10345" b="-146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971600" y="1700808"/>
                <a:ext cx="7013715" cy="25176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Nedříve si musíme uvědomit, že mají-li být dva vektory kolmé,</a:t>
                </a:r>
              </a:p>
              <a:p>
                <a:r>
                  <a:rPr lang="cs-CZ" sz="2000" dirty="0" smtClean="0"/>
                  <a:t>musí být skalární součin těchto dvou vektorů roven nule.</a:t>
                </a:r>
              </a:p>
              <a:p>
                <a:r>
                  <a:rPr lang="cs-CZ" sz="2000" dirty="0" smtClean="0"/>
                  <a:t>Matematicky zapsáno: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00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90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°=0</m:t>
                          </m:r>
                          <m:groupChr>
                            <m:groupChrPr>
                              <m:chr m:val="⇒"/>
                              <m:pos m:val="top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groupChrPr>
                            <m:e/>
                          </m:groupCh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</m:acc>
                          <m:r>
                            <a:rPr lang="cs-CZ" sz="200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acc>
                            <m:accPr>
                              <m:chr m:val="⃗"/>
                              <m:ctrlPr>
                                <a:rPr lang="cs-CZ" sz="200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𝑣</m:t>
                              </m:r>
                            </m:e>
                          </m:acc>
                          <m:r>
                            <a:rPr lang="cs-CZ" sz="2000" b="0" i="1" smtClean="0">
                              <a:latin typeface="Cambria Math"/>
                            </a:rPr>
                            <m:t>=0</m:t>
                          </m:r>
                          <m:groupChr>
                            <m:groupChrPr>
                              <m:chr m:val="⇔"/>
                              <m:pos m:val="top"/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groupChrPr>
                            <m:e/>
                          </m:groupCh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</m:acc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⊥</m:t>
                          </m:r>
                          <m:acc>
                            <m:accPr>
                              <m:chr m:val="⃗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𝑣</m:t>
                              </m:r>
                            </m:e>
                          </m:acc>
                        </m:e>
                      </m:func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 smtClean="0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=6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∙4+3∙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−8</m:t>
                        </m:r>
                      </m:e>
                    </m:d>
                    <m:r>
                      <a:rPr lang="cs-CZ" sz="2000" b="0" i="1" smtClean="0">
                        <a:latin typeface="Cambria Math"/>
                        <a:ea typeface="Cambria Math"/>
                      </a:rPr>
                      <m:t>=24−24=0</m:t>
                    </m:r>
                    <m:groupChr>
                      <m:groupChrPr>
                        <m:chr m:val="⇒"/>
                        <m:pos m:val="top"/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groupChrPr>
                      <m:e/>
                    </m:groupChr>
                  </m:oMath>
                </a14:m>
                <a:r>
                  <a:rPr lang="cs-CZ" sz="2000" dirty="0" smtClean="0"/>
                  <a:t> jsou kolmé</a:t>
                </a:r>
              </a:p>
              <a:p>
                <a:r>
                  <a:rPr lang="cs-CZ" sz="2000" dirty="0" smtClean="0"/>
                  <a:t>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  <a:ea typeface="Cambria Math"/>
                      </a:rPr>
                      <m:t>=7∙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−3</m:t>
                        </m:r>
                      </m:e>
                    </m:d>
                    <m:r>
                      <a:rPr lang="cs-CZ" sz="2000" b="0" i="1" smtClean="0">
                        <a:latin typeface="Cambria Math"/>
                        <a:ea typeface="Cambria Math"/>
                      </a:rPr>
                      <m:t>−3∙8−8∙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−5</m:t>
                        </m:r>
                      </m:e>
                    </m:d>
                    <m:r>
                      <a:rPr lang="cs-CZ" sz="2000" b="0" i="1" smtClean="0">
                        <a:latin typeface="Cambria Math"/>
                        <a:ea typeface="Cambria Math"/>
                      </a:rPr>
                      <m:t>=−21−24+40=−5</m:t>
                    </m:r>
                    <m:groupChr>
                      <m:groupChrPr>
                        <m:chr m:val="⇒"/>
                        <m:pos m:val="top"/>
                        <m:ctrlPr>
                          <a:rPr lang="cs-CZ" sz="2000" b="0" i="1" smtClean="0">
                            <a:latin typeface="Cambria Math"/>
                            <a:ea typeface="Cambria Math"/>
                          </a:rPr>
                        </m:ctrlPr>
                      </m:groupChrPr>
                      <m:e/>
                    </m:groupChr>
                  </m:oMath>
                </a14:m>
                <a:endParaRPr lang="cs-CZ" sz="2000" dirty="0" smtClean="0"/>
              </a:p>
              <a:p>
                <a:r>
                  <a:rPr lang="cs-CZ" sz="2000" dirty="0" smtClean="0"/>
                  <a:t>Nejsou kolmé</a:t>
                </a:r>
                <a:endParaRPr lang="cs-CZ" sz="20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1700808"/>
                <a:ext cx="7013715" cy="2517612"/>
              </a:xfrm>
              <a:prstGeom prst="rect">
                <a:avLst/>
              </a:prstGeom>
              <a:blipFill rotWithShape="1">
                <a:blip r:embed="rId8"/>
                <a:stretch>
                  <a:fillRect l="-869" t="-1211" r="-9557" b="-33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259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4151479"/>
              </p:ext>
            </p:extLst>
          </p:nvPr>
        </p:nvGraphicFramePr>
        <p:xfrm>
          <a:off x="-6551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2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551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4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Př.4: Vypočítejte 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sz="2000" dirty="0" smtClean="0"/>
                  <a:t>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−4;−2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r>
                      <a:rPr lang="cs-CZ" sz="2000" b="0" i="1" smtClean="0">
                        <a:latin typeface="Cambria Math"/>
                      </a:rPr>
                      <m:t>−1;−3</m:t>
                    </m:r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−2;1;−9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</a:rPr>
                      <m:t>;2;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blipFill rotWithShape="1">
                <a:blip r:embed="rId7"/>
                <a:stretch>
                  <a:fillRect l="-902" t="-8759" b="-51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843391" y="1766936"/>
            <a:ext cx="66967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Ad a) Opět nejdříve vypočítáme skalární součin vektorů.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10" name="Šipka doprava 9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871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6943655"/>
              </p:ext>
            </p:extLst>
          </p:nvPr>
        </p:nvGraphicFramePr>
        <p:xfrm>
          <a:off x="-6551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89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551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4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Př.4: Vypočítejte 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sz="2000" dirty="0" smtClean="0"/>
                  <a:t>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−4;−2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r>
                      <a:rPr lang="cs-CZ" sz="2000" b="0" i="1" smtClean="0">
                        <a:latin typeface="Cambria Math"/>
                      </a:rPr>
                      <m:t>−1;−3</m:t>
                    </m:r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−2;1;−9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</a:rPr>
                      <m:t>;2;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blipFill rotWithShape="1">
                <a:blip r:embed="rId7"/>
                <a:stretch>
                  <a:fillRect l="-902" t="-8759" b="-51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43391" y="1766936"/>
                <a:ext cx="6696744" cy="1261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Ad a) Opět nejdříve vypočítáme skalární součin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000" i="1" smtClean="0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000" b="0" i="1" smtClean="0">
                          <a:latin typeface="Cambria Math"/>
                        </a:rPr>
                        <m:t>=−4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−2∙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=4+6=10</m:t>
                      </m:r>
                    </m:oMath>
                  </m:oMathPara>
                </a14:m>
                <a:endParaRPr lang="cs-CZ" sz="2000" dirty="0" smtClean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391" y="1766936"/>
                <a:ext cx="6696744" cy="1261884"/>
              </a:xfrm>
              <a:prstGeom prst="rect">
                <a:avLst/>
              </a:prstGeom>
              <a:blipFill rotWithShape="1">
                <a:blip r:embed="rId8"/>
                <a:stretch>
                  <a:fillRect l="-910" t="-2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50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2018934"/>
              </p:ext>
            </p:extLst>
          </p:nvPr>
        </p:nvGraphicFramePr>
        <p:xfrm>
          <a:off x="-6551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3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551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4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Př.4: Vypočítejte 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sz="2000" dirty="0" smtClean="0"/>
                  <a:t>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−4;−2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r>
                      <a:rPr lang="cs-CZ" sz="2000" b="0" i="1" smtClean="0">
                        <a:latin typeface="Cambria Math"/>
                      </a:rPr>
                      <m:t>−1;−3</m:t>
                    </m:r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−2;1;−9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</a:rPr>
                      <m:t>;2;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blipFill rotWithShape="1">
                <a:blip r:embed="rId7"/>
                <a:stretch>
                  <a:fillRect l="-902" t="-8759" b="-51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43391" y="1766936"/>
                <a:ext cx="6696744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Ad a) Opět nejdříve vypočítáme skalární součin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000" i="1" smtClean="0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000" b="0" i="1" smtClean="0">
                          <a:latin typeface="Cambria Math"/>
                        </a:rPr>
                        <m:t>=−4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−2∙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=4+6=10</m:t>
                      </m:r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Nyní vypočítáme velikosti obou vektorů.</a:t>
                </a:r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391" y="1766936"/>
                <a:ext cx="6696744" cy="1569660"/>
              </a:xfrm>
              <a:prstGeom prst="rect">
                <a:avLst/>
              </a:prstGeom>
              <a:blipFill rotWithShape="1">
                <a:blip r:embed="rId8"/>
                <a:stretch>
                  <a:fillRect l="-910" t="-19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126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4204668"/>
              </p:ext>
            </p:extLst>
          </p:nvPr>
        </p:nvGraphicFramePr>
        <p:xfrm>
          <a:off x="-6551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7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551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4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Př.4: Vypočítejte 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sz="2000" dirty="0" smtClean="0"/>
                  <a:t>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−4;−2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r>
                      <a:rPr lang="cs-CZ" sz="2000" b="0" i="1" smtClean="0">
                        <a:latin typeface="Cambria Math"/>
                      </a:rPr>
                      <m:t>−1;−3</m:t>
                    </m:r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−2;1;−9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</a:rPr>
                      <m:t>;2;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blipFill rotWithShape="1">
                <a:blip r:embed="rId7"/>
                <a:stretch>
                  <a:fillRect l="-902" t="-8759" b="-51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43391" y="1766936"/>
                <a:ext cx="6696744" cy="19423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Ad a) Opět nejdříve vypočítáme skalární součin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000" i="1" smtClean="0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000" b="0" i="1" smtClean="0">
                          <a:latin typeface="Cambria Math"/>
                        </a:rPr>
                        <m:t>=−4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−2∙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=4+6=10</m:t>
                      </m:r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Nyní vypočítáme velikosti obou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00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</m:acc>
                        </m:e>
                      </m: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(−4)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(−2)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16+4</m:t>
                          </m:r>
                        </m:e>
                      </m:ra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20</m:t>
                          </m:r>
                        </m:e>
                      </m:rad>
                    </m:oMath>
                  </m:oMathPara>
                </a14:m>
                <a:endParaRPr lang="cs-CZ" sz="2000" dirty="0" smtClean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391" y="1766936"/>
                <a:ext cx="6696744" cy="1942391"/>
              </a:xfrm>
              <a:prstGeom prst="rect">
                <a:avLst/>
              </a:prstGeom>
              <a:blipFill rotWithShape="1">
                <a:blip r:embed="rId8"/>
                <a:stretch>
                  <a:fillRect l="-910" t="-15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577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6858504"/>
              </p:ext>
            </p:extLst>
          </p:nvPr>
        </p:nvGraphicFramePr>
        <p:xfrm>
          <a:off x="-6551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1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551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4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Př.4: Vypočítejte 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sz="2000" dirty="0" smtClean="0"/>
                  <a:t>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−4;−2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r>
                      <a:rPr lang="cs-CZ" sz="2000" b="0" i="1" smtClean="0">
                        <a:latin typeface="Cambria Math"/>
                      </a:rPr>
                      <m:t>−1;−3</m:t>
                    </m:r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−2;1;−9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</a:rPr>
                      <m:t>;2;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blipFill rotWithShape="1">
                <a:blip r:embed="rId7"/>
                <a:stretch>
                  <a:fillRect l="-902" t="-8759" b="-51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43391" y="1766936"/>
                <a:ext cx="6696744" cy="23151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Ad a) Opět nejdříve vypočítáme skalární součin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000" i="1" smtClean="0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000" b="0" i="1" smtClean="0">
                          <a:latin typeface="Cambria Math"/>
                        </a:rPr>
                        <m:t>=−4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−2∙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=4+6=10</m:t>
                      </m:r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Nyní vypočítáme velikosti obou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00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</m:acc>
                        </m:e>
                      </m: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(−4)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(−2)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16+4</m:t>
                          </m:r>
                        </m:e>
                      </m:ra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20</m:t>
                          </m:r>
                        </m:e>
                      </m:rad>
                    </m:oMath>
                  </m:oMathPara>
                </a14:m>
                <a:endParaRPr lang="cs-CZ" sz="20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000" i="1">
                              <a:latin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</m:acc>
                        </m:e>
                      </m:d>
                      <m:r>
                        <a:rPr lang="cs-CZ" sz="20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i="1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(−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1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(−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20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i="1">
                              <a:latin typeface="Cambria Math"/>
                            </a:rPr>
                            <m:t>1+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9</m:t>
                          </m:r>
                        </m:e>
                      </m:rad>
                      <m:r>
                        <a:rPr lang="cs-CZ" sz="20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1</m:t>
                          </m:r>
                          <m:r>
                            <a:rPr lang="cs-CZ" sz="2000" i="1">
                              <a:latin typeface="Cambria Math"/>
                            </a:rPr>
                            <m:t>0</m:t>
                          </m:r>
                        </m:e>
                      </m:rad>
                    </m:oMath>
                  </m:oMathPara>
                </a14:m>
                <a:endParaRPr lang="cs-CZ" sz="2000" dirty="0" smtClean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391" y="1766936"/>
                <a:ext cx="6696744" cy="2315121"/>
              </a:xfrm>
              <a:prstGeom prst="rect">
                <a:avLst/>
              </a:prstGeom>
              <a:blipFill rotWithShape="1">
                <a:blip r:embed="rId8"/>
                <a:stretch>
                  <a:fillRect l="-910" t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315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4062336"/>
              </p:ext>
            </p:extLst>
          </p:nvPr>
        </p:nvGraphicFramePr>
        <p:xfrm>
          <a:off x="-6551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85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551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4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Př.4: Vypočítejte 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sz="2000" dirty="0" smtClean="0"/>
                  <a:t>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−4;−2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r>
                      <a:rPr lang="cs-CZ" sz="2000" b="0" i="1" smtClean="0">
                        <a:latin typeface="Cambria Math"/>
                      </a:rPr>
                      <m:t>−1;−3</m:t>
                    </m:r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−2;1;−9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</a:rPr>
                      <m:t>;2;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blipFill rotWithShape="1">
                <a:blip r:embed="rId7"/>
                <a:stretch>
                  <a:fillRect l="-902" t="-8759" b="-51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43391" y="1766936"/>
                <a:ext cx="6696744" cy="2622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Ad a) Opět nejdříve vypočítáme skalární součin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000" i="1" smtClean="0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000" b="0" i="1" smtClean="0">
                          <a:latin typeface="Cambria Math"/>
                        </a:rPr>
                        <m:t>=−4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−2∙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=4+6=10</m:t>
                      </m:r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Nyní vypočítáme velikosti obou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00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</m:acc>
                        </m:e>
                      </m: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(−4)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(−2)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16+4</m:t>
                          </m:r>
                        </m:e>
                      </m:ra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20</m:t>
                          </m:r>
                        </m:e>
                      </m:rad>
                    </m:oMath>
                  </m:oMathPara>
                </a14:m>
                <a:endParaRPr lang="cs-CZ" sz="20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000" i="1">
                              <a:latin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</m:acc>
                        </m:e>
                      </m:d>
                      <m:r>
                        <a:rPr lang="cs-CZ" sz="20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i="1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(−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1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(−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20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i="1">
                              <a:latin typeface="Cambria Math"/>
                            </a:rPr>
                            <m:t>1+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9</m:t>
                          </m:r>
                        </m:e>
                      </m:rad>
                      <m:r>
                        <a:rPr lang="cs-CZ" sz="20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1</m:t>
                          </m:r>
                          <m:r>
                            <a:rPr lang="cs-CZ" sz="2000" i="1">
                              <a:latin typeface="Cambria Math"/>
                            </a:rPr>
                            <m:t>0</m:t>
                          </m:r>
                        </m:e>
                      </m:rad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Na závěr dosadíme vše do vzorce pro odchylku vektorů.</a:t>
                </a:r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391" y="1766936"/>
                <a:ext cx="6696744" cy="2622898"/>
              </a:xfrm>
              <a:prstGeom prst="rect">
                <a:avLst/>
              </a:prstGeom>
              <a:blipFill rotWithShape="1">
                <a:blip r:embed="rId8"/>
                <a:stretch>
                  <a:fillRect l="-910" t="-11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820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2801174"/>
              </p:ext>
            </p:extLst>
          </p:nvPr>
        </p:nvGraphicFramePr>
        <p:xfrm>
          <a:off x="-6551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09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551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4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Př.4: Vypočítejte 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sz="2000" dirty="0" smtClean="0"/>
                  <a:t>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−4;−2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r>
                      <a:rPr lang="cs-CZ" sz="2000" b="0" i="1" smtClean="0">
                        <a:latin typeface="Cambria Math"/>
                      </a:rPr>
                      <m:t>−1;−3</m:t>
                    </m:r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−2;1;−9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</a:rPr>
                      <m:t>;2;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blipFill rotWithShape="1">
                <a:blip r:embed="rId7"/>
                <a:stretch>
                  <a:fillRect l="-902" t="-8759" b="-51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43391" y="1766936"/>
                <a:ext cx="6696744" cy="36272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Ad a) Opět nejdříve vypočítáme skalární součin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000" i="1" smtClean="0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000" b="0" i="1" smtClean="0">
                          <a:latin typeface="Cambria Math"/>
                        </a:rPr>
                        <m:t>=−4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−2∙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=4+6=10</m:t>
                      </m:r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Nyní vypočítáme velikosti obou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00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</m:acc>
                        </m:e>
                      </m: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(−4)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(−2)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16+4</m:t>
                          </m:r>
                        </m:e>
                      </m:ra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20</m:t>
                          </m:r>
                        </m:e>
                      </m:rad>
                    </m:oMath>
                  </m:oMathPara>
                </a14:m>
                <a:endParaRPr lang="cs-CZ" sz="20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000" i="1">
                              <a:latin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</m:acc>
                        </m:e>
                      </m:d>
                      <m:r>
                        <a:rPr lang="cs-CZ" sz="20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i="1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(−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1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(−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20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i="1">
                              <a:latin typeface="Cambria Math"/>
                            </a:rPr>
                            <m:t>1+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9</m:t>
                          </m:r>
                        </m:e>
                      </m:rad>
                      <m:r>
                        <a:rPr lang="cs-CZ" sz="20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1</m:t>
                          </m:r>
                          <m:r>
                            <a:rPr lang="cs-CZ" sz="2000" i="1">
                              <a:latin typeface="Cambria Math"/>
                            </a:rPr>
                            <m:t>0</m:t>
                          </m:r>
                        </m:e>
                      </m:rad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Na závěr dosadíme vše do vzorce pro odchylku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000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00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𝜌</m:t>
                          </m:r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acc>
                                <m:accPr>
                                  <m:chr m:val="⃗"/>
                                  <m:ctrlPr>
                                    <a:rPr lang="cs-CZ" sz="2000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cs-CZ" sz="2000" i="1">
                                      <a:latin typeface="Cambria Math"/>
                                    </a:rPr>
                                    <m:t>𝑢</m:t>
                                  </m:r>
                                </m:e>
                              </m:acc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acc>
                                <m:accPr>
                                  <m:chr m:val="⃗"/>
                                  <m:ctrlPr>
                                    <a:rPr lang="cs-CZ" sz="20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cs-CZ" sz="2000" i="1">
                                      <a:latin typeface="Cambria Math"/>
                                      <a:ea typeface="Cambria Math"/>
                                    </a:rPr>
                                    <m:t>𝑣</m:t>
                                  </m:r>
                                </m:e>
                              </m:acc>
                            </m:num>
                            <m:den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cs-CZ" sz="20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cs-CZ" sz="2000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cs-CZ" sz="2000" i="1">
                                          <a:latin typeface="Cambria Math"/>
                                          <a:ea typeface="Cambria Math"/>
                                        </a:rPr>
                                        <m:t>𝑢</m:t>
                                      </m:r>
                                    </m:e>
                                  </m:acc>
                                </m:e>
                              </m:d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cs-CZ" sz="20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cs-CZ" sz="2000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cs-CZ" sz="2000" i="1">
                                          <a:latin typeface="Cambria Math"/>
                                          <a:ea typeface="Cambria Math"/>
                                        </a:rPr>
                                        <m:t>𝑣</m:t>
                                      </m:r>
                                    </m:e>
                                  </m:acc>
                                </m:e>
                              </m:d>
                            </m:den>
                          </m:f>
                        </m:e>
                      </m:func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20</m:t>
                              </m:r>
                            </m:e>
                          </m:rad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</m:rad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</m:rad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</m:rad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</m:rad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2400" b="0" i="1" dirty="0" smtClean="0">
                  <a:latin typeface="Cambria Math"/>
                  <a:ea typeface="Cambria Math"/>
                </a:endParaRPr>
              </a:p>
              <a:p>
                <a:endParaRPr lang="cs-CZ" sz="2000" dirty="0" smtClean="0"/>
              </a:p>
              <a:p>
                <a:r>
                  <a:rPr lang="cs-CZ" sz="2000" dirty="0" smtClean="0"/>
                  <a:t>Upravíme a vhodně rozšíříme</a:t>
                </a:r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391" y="1766936"/>
                <a:ext cx="6696744" cy="3627275"/>
              </a:xfrm>
              <a:prstGeom prst="rect">
                <a:avLst/>
              </a:prstGeom>
              <a:blipFill rotWithShape="1">
                <a:blip r:embed="rId8"/>
                <a:stretch>
                  <a:fillRect l="-910" t="-8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Šipka doprava 9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267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327533"/>
              </p:ext>
            </p:extLst>
          </p:nvPr>
        </p:nvGraphicFramePr>
        <p:xfrm>
          <a:off x="-6551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80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551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4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Př.4: Vypočítejte 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sz="2000" dirty="0" smtClean="0"/>
                  <a:t>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−4;−2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r>
                      <a:rPr lang="cs-CZ" sz="2000" b="0" i="1" smtClean="0">
                        <a:latin typeface="Cambria Math"/>
                      </a:rPr>
                      <m:t>−1;−3</m:t>
                    </m:r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−2;1;−9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</a:rPr>
                      <m:t>;2;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blipFill rotWithShape="1">
                <a:blip r:embed="rId7"/>
                <a:stretch>
                  <a:fillRect l="-902" t="-8759" b="-51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43391" y="1766936"/>
                <a:ext cx="6696744" cy="3994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Ad a) Opět nejdříve vypočítáme skalární součin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000" i="1" smtClean="0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000" b="0" i="1" smtClean="0">
                          <a:latin typeface="Cambria Math"/>
                        </a:rPr>
                        <m:t>=−4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−2∙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=4+6=10</m:t>
                      </m:r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Nyní vypočítáme velikosti obou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00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</m:acc>
                        </m:e>
                      </m: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(−4)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(−2)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16+4</m:t>
                          </m:r>
                        </m:e>
                      </m:ra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20</m:t>
                          </m:r>
                        </m:e>
                      </m:rad>
                    </m:oMath>
                  </m:oMathPara>
                </a14:m>
                <a:endParaRPr lang="cs-CZ" sz="20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000" i="1">
                              <a:latin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</m:acc>
                        </m:e>
                      </m:d>
                      <m:r>
                        <a:rPr lang="cs-CZ" sz="20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i="1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(−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1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(−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20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i="1">
                              <a:latin typeface="Cambria Math"/>
                            </a:rPr>
                            <m:t>1+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9</m:t>
                          </m:r>
                        </m:e>
                      </m:rad>
                      <m:r>
                        <a:rPr lang="cs-CZ" sz="20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1</m:t>
                          </m:r>
                          <m:r>
                            <a:rPr lang="cs-CZ" sz="2000" i="1">
                              <a:latin typeface="Cambria Math"/>
                            </a:rPr>
                            <m:t>0</m:t>
                          </m:r>
                        </m:e>
                      </m:rad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Na závěr dosadíme vše do vzorce pro odchylku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000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00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𝜌</m:t>
                          </m:r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acc>
                                <m:accPr>
                                  <m:chr m:val="⃗"/>
                                  <m:ctrlPr>
                                    <a:rPr lang="cs-CZ" sz="2000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cs-CZ" sz="2000" i="1">
                                      <a:latin typeface="Cambria Math"/>
                                    </a:rPr>
                                    <m:t>𝑢</m:t>
                                  </m:r>
                                </m:e>
                              </m:acc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acc>
                                <m:accPr>
                                  <m:chr m:val="⃗"/>
                                  <m:ctrlPr>
                                    <a:rPr lang="cs-CZ" sz="20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cs-CZ" sz="2000" i="1">
                                      <a:latin typeface="Cambria Math"/>
                                      <a:ea typeface="Cambria Math"/>
                                    </a:rPr>
                                    <m:t>𝑣</m:t>
                                  </m:r>
                                </m:e>
                              </m:acc>
                            </m:num>
                            <m:den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cs-CZ" sz="20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cs-CZ" sz="2000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cs-CZ" sz="2000" i="1">
                                          <a:latin typeface="Cambria Math"/>
                                          <a:ea typeface="Cambria Math"/>
                                        </a:rPr>
                                        <m:t>𝑢</m:t>
                                      </m:r>
                                    </m:e>
                                  </m:acc>
                                </m:e>
                              </m:d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cs-CZ" sz="20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cs-CZ" sz="2000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cs-CZ" sz="2000" i="1">
                                          <a:latin typeface="Cambria Math"/>
                                          <a:ea typeface="Cambria Math"/>
                                        </a:rPr>
                                        <m:t>𝑣</m:t>
                                      </m:r>
                                    </m:e>
                                  </m:acc>
                                </m:e>
                              </m:d>
                            </m:den>
                          </m:f>
                        </m:e>
                      </m:func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20</m:t>
                              </m:r>
                            </m:e>
                          </m:rad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</m:rad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</m:rad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</m:rad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</m:rad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2000" b="0" i="1" dirty="0" smtClean="0"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10∙</m:t>
                          </m:r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</m:rad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</m:rad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</m:rad>
                        </m:den>
                      </m:f>
                      <m:r>
                        <a:rPr lang="cs-CZ" sz="20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0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00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</m:ra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00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</m:rad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</m:rad>
                        </m:num>
                        <m:den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groupChr>
                        <m:groupChrPr>
                          <m:chr m:val="⇒"/>
                          <m:pos m:val="top"/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groupChrPr>
                        <m:e/>
                      </m:groupCh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𝜌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=45°</m:t>
                      </m:r>
                    </m:oMath>
                  </m:oMathPara>
                </a14:m>
                <a:endParaRPr lang="cs-CZ" sz="2000" dirty="0" smtClean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391" y="1766936"/>
                <a:ext cx="6696744" cy="3994748"/>
              </a:xfrm>
              <a:prstGeom prst="rect">
                <a:avLst/>
              </a:prstGeom>
              <a:blipFill rotWithShape="1">
                <a:blip r:embed="rId8"/>
                <a:stretch>
                  <a:fillRect l="-910" t="-7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Šipka doprava 9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159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0573460"/>
              </p:ext>
            </p:extLst>
          </p:nvPr>
        </p:nvGraphicFramePr>
        <p:xfrm>
          <a:off x="-6551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4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551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4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Př.4: Vypočítejte 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sz="2000" dirty="0" smtClean="0"/>
                  <a:t>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−4;−2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r>
                      <a:rPr lang="cs-CZ" sz="2000" b="0" i="1" smtClean="0">
                        <a:latin typeface="Cambria Math"/>
                      </a:rPr>
                      <m:t>−1;−3</m:t>
                    </m:r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−2;1;−9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</a:rPr>
                      <m:t>;2;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blipFill rotWithShape="1">
                <a:blip r:embed="rId7"/>
                <a:stretch>
                  <a:fillRect l="-902" t="-8759" b="-51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843391" y="1766936"/>
            <a:ext cx="6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Ad b) Opět nejdříve vypočítáme skalární součin vektorů.</a:t>
            </a:r>
          </a:p>
        </p:txBody>
      </p:sp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75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7688283"/>
              </p:ext>
            </p:extLst>
          </p:nvPr>
        </p:nvGraphicFramePr>
        <p:xfrm>
          <a:off x="-6551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3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551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4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Př.4: Vypočítejte 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sz="2000" dirty="0" smtClean="0"/>
                  <a:t>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−4;−2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r>
                      <a:rPr lang="cs-CZ" sz="2000" b="0" i="1" smtClean="0">
                        <a:latin typeface="Cambria Math"/>
                      </a:rPr>
                      <m:t>−1;−3</m:t>
                    </m:r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−2;1;−9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</a:rPr>
                      <m:t>;2;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blipFill rotWithShape="1">
                <a:blip r:embed="rId7"/>
                <a:stretch>
                  <a:fillRect l="-902" t="-8759" b="-51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43391" y="1766936"/>
                <a:ext cx="6696744" cy="22094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Ad b) Opět nejdříve vypočítáme skalární součin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000" i="1" smtClean="0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000" b="0" i="1" smtClean="0">
                          <a:latin typeface="Cambria Math"/>
                        </a:rPr>
                        <m:t>=−2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+1∙2−9∙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=1+2−3=0</m:t>
                      </m:r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Nyní bychom mohli počítat opět velikost vektorů. Je to ovšem zbytečné! Uvědomíme si, že pokud je skalární součin roven nule, musejí být vektory na sebe kolmé, tedy odchylka je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</a:rPr>
                      <m:t>90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°.</m:t>
                    </m:r>
                  </m:oMath>
                </a14:m>
                <a:endParaRPr lang="cs-CZ" sz="2000" dirty="0" smtClean="0"/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391" y="1766936"/>
                <a:ext cx="6696744" cy="2209451"/>
              </a:xfrm>
              <a:prstGeom prst="rect">
                <a:avLst/>
              </a:prstGeom>
              <a:blipFill rotWithShape="1">
                <a:blip r:embed="rId8"/>
                <a:stretch>
                  <a:fillRect l="-910" t="-13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069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7439652"/>
              </p:ext>
            </p:extLst>
          </p:nvPr>
        </p:nvGraphicFramePr>
        <p:xfrm>
          <a:off x="-65512" y="-194792"/>
          <a:ext cx="9144000" cy="628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57" name="Document" r:id="rId4" imgW="9401626" imgH="6439622" progId="Word.Document.8">
                  <p:embed/>
                </p:oleObj>
              </mc:Choice>
              <mc:Fallback>
                <p:oleObj name="Document" r:id="rId4" imgW="9401626" imgH="643962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5512" y="-194792"/>
                        <a:ext cx="9144000" cy="628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Šipka doprava 6">
            <a:hlinkClick r:id="rId6" action="ppaction://hlinksldjump"/>
          </p:cNvPr>
          <p:cNvSpPr/>
          <p:nvPr/>
        </p:nvSpPr>
        <p:spPr>
          <a:xfrm rot="16200000">
            <a:off x="149094" y="440668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91880" y="332655"/>
            <a:ext cx="1157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Příklad </a:t>
            </a:r>
            <a:r>
              <a:rPr lang="cs-CZ" sz="2000" dirty="0">
                <a:solidFill>
                  <a:schemeClr val="tx2"/>
                </a:solidFill>
              </a:rPr>
              <a:t>4</a:t>
            </a:r>
            <a:r>
              <a:rPr lang="cs-CZ" sz="2000" dirty="0" smtClean="0">
                <a:solidFill>
                  <a:schemeClr val="tx2"/>
                </a:solidFill>
              </a:rPr>
              <a:t>:</a:t>
            </a:r>
            <a:endParaRPr lang="cs-CZ" sz="20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000" dirty="0" smtClean="0"/>
                  <a:t>Př.4: Vypočítejte odchylku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b="0" i="1" smtClean="0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b="0" i="1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sz="2000" dirty="0" smtClean="0"/>
                  <a:t>je-li:</a:t>
                </a:r>
              </a:p>
              <a:p>
                <a:r>
                  <a:rPr lang="cs-CZ" sz="2000" dirty="0" smtClean="0"/>
                  <a:t>a)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−4;−2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r>
                      <a:rPr lang="cs-CZ" sz="2000" b="0" i="1" smtClean="0">
                        <a:latin typeface="Cambria Math"/>
                      </a:rPr>
                      <m:t>−1;−3</m:t>
                    </m:r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000" dirty="0"/>
                  <a:t>	b)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𝑢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−2;1;−9</m:t>
                        </m:r>
                      </m:e>
                    </m:d>
                    <m:r>
                      <a:rPr lang="cs-CZ" sz="2000" i="1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000" i="1">
                            <a:latin typeface="Cambria Math"/>
                          </a:rPr>
                        </m:ctrlPr>
                      </m:accPr>
                      <m:e>
                        <m:r>
                          <a:rPr lang="cs-CZ" sz="20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2000" i="1">
                        <a:latin typeface="Cambria Math"/>
                      </a:rPr>
                      <m:t>=(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 b="0" i="1" smtClean="0">
                        <a:latin typeface="Cambria Math"/>
                      </a:rPr>
                      <m:t>;2;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000" i="1">
                        <a:latin typeface="Cambria Math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732765"/>
                <a:ext cx="7432484" cy="836319"/>
              </a:xfrm>
              <a:prstGeom prst="rect">
                <a:avLst/>
              </a:prstGeom>
              <a:blipFill rotWithShape="1">
                <a:blip r:embed="rId7"/>
                <a:stretch>
                  <a:fillRect l="-902" t="-8759" b="-51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43391" y="1766936"/>
                <a:ext cx="6696744" cy="34405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Ad b) Opět nejdříve vypočítáme skalární součin vektorů.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𝑢</m:t>
                          </m:r>
                        </m:e>
                      </m:acc>
                      <m:r>
                        <a:rPr lang="cs-CZ" sz="2000" i="1" smtClean="0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000" i="1" smtClean="0">
                              <a:latin typeface="Cambria Math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acc>
                      <m:r>
                        <a:rPr lang="cs-CZ" sz="2000" b="0" i="1" smtClean="0">
                          <a:latin typeface="Cambria Math"/>
                        </a:rPr>
                        <m:t>=−2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+1∙2−9∙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=1+2−3=0</m:t>
                      </m:r>
                    </m:oMath>
                  </m:oMathPara>
                </a14:m>
                <a:endParaRPr lang="cs-CZ" sz="2000" dirty="0" smtClean="0"/>
              </a:p>
              <a:p>
                <a:r>
                  <a:rPr lang="cs-CZ" sz="2000" dirty="0" smtClean="0"/>
                  <a:t>Nyní bychom mohli počítat opět velikost vektorů. Je to ovšem zbytečné! Uvědomíme si, že pokud je skalární součin roven nule, musejí být vektory na sebe kolmé, tedy odchylka je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</a:rPr>
                      <m:t>90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°.</m:t>
                    </m:r>
                  </m:oMath>
                </a14:m>
                <a:endParaRPr lang="cs-CZ" sz="2000" dirty="0" smtClean="0"/>
              </a:p>
              <a:p>
                <a:endParaRPr lang="cs-CZ" sz="2000" dirty="0"/>
              </a:p>
              <a:p>
                <a:r>
                  <a:rPr lang="cs-CZ" sz="2000" dirty="0" smtClean="0"/>
                  <a:t>Poznámka: Na tomto příkladu je vidět, že je vhodné při výpočtu </a:t>
                </a:r>
              </a:p>
              <a:p>
                <a:r>
                  <a:rPr lang="cs-CZ" sz="2000" dirty="0" smtClean="0"/>
                  <a:t>Odchylky vektorů vždy nejdříve počítat skalární součin (dříve než velikosti obou vektorů). Může se totiž stát, že vektory budou na sebe kolmé a jejich velikost nepotřebujeme znát.</a:t>
                </a:r>
                <a:endParaRPr lang="cs-CZ" sz="20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391" y="1766936"/>
                <a:ext cx="6696744" cy="3440557"/>
              </a:xfrm>
              <a:prstGeom prst="rect">
                <a:avLst/>
              </a:prstGeom>
              <a:blipFill rotWithShape="1">
                <a:blip r:embed="rId8"/>
                <a:stretch>
                  <a:fillRect l="-910" t="-887" r="-1729" b="-23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prava 7">
            <a:hlinkClick r:id="" action="ppaction://hlinkshowjump?jump=nextslide"/>
          </p:cNvPr>
          <p:cNvSpPr/>
          <p:nvPr/>
        </p:nvSpPr>
        <p:spPr>
          <a:xfrm>
            <a:off x="8460432" y="60932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2444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mtClean="0"/>
              <a:t>Sbírka úloh pro gymnázia – Analytická geometrie, Prometheus</a:t>
            </a:r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Zdroj: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4510</TotalTime>
  <Words>3042</Words>
  <Application>Microsoft Office PowerPoint</Application>
  <PresentationFormat>Předvádění na obrazovce (4:3)</PresentationFormat>
  <Paragraphs>268</Paragraphs>
  <Slides>31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3" baseType="lpstr">
      <vt:lpstr>Motiv systému Office</vt:lpstr>
      <vt:lpstr>Document</vt:lpstr>
      <vt:lpstr>Prezentace aplikace PowerPoint</vt:lpstr>
      <vt:lpstr>Doporučené vzorce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Uživatel</cp:lastModifiedBy>
  <cp:revision>109</cp:revision>
  <dcterms:created xsi:type="dcterms:W3CDTF">2013-03-10T17:32:36Z</dcterms:created>
  <dcterms:modified xsi:type="dcterms:W3CDTF">2013-06-27T07:21:51Z</dcterms:modified>
</cp:coreProperties>
</file>