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</p:sldMasterIdLst>
  <p:notesMasterIdLst>
    <p:notesMasterId r:id="rId11"/>
  </p:notesMasterIdLst>
  <p:sldIdLst>
    <p:sldId id="272" r:id="rId3"/>
    <p:sldId id="273" r:id="rId4"/>
    <p:sldId id="275" r:id="rId5"/>
    <p:sldId id="304" r:id="rId6"/>
    <p:sldId id="314" r:id="rId7"/>
    <p:sldId id="303" r:id="rId8"/>
    <p:sldId id="305" r:id="rId9"/>
    <p:sldId id="31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47" autoAdjust="0"/>
    <p:restoredTop sz="94660"/>
  </p:normalViewPr>
  <p:slideViewPr>
    <p:cSldViewPr>
      <p:cViewPr>
        <p:scale>
          <a:sx n="76" d="100"/>
          <a:sy n="76" d="100"/>
        </p:scale>
        <p:origin x="-1224" y="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837D1A-1F4F-4895-A7E1-99BCFAD0C38F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6320C8-F825-4E1D-92A2-503A09A810A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33B2EC-B977-4770-8102-0E8A65311B30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4929198"/>
            <a:ext cx="6086475" cy="15573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642918"/>
            <a:ext cx="7772400" cy="1470025"/>
          </a:xfrm>
        </p:spPr>
        <p:txBody>
          <a:bodyPr>
            <a:normAutofit/>
          </a:bodyPr>
          <a:lstStyle/>
          <a:p>
            <a:r>
              <a:rPr lang="cs-CZ" b="1" dirty="0"/>
              <a:t>DUM - Digitální Učební Materiál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0100" y="2571744"/>
            <a:ext cx="7215238" cy="4000528"/>
          </a:xfrm>
        </p:spPr>
        <p:txBody>
          <a:bodyPr>
            <a:normAutofit lnSpcReduction="10000"/>
          </a:bodyPr>
          <a:lstStyle/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r>
              <a:rPr lang="cs-CZ" sz="800" dirty="0" smtClean="0"/>
              <a:t>Tento </a:t>
            </a:r>
            <a:r>
              <a:rPr lang="cs-CZ" sz="800" dirty="0"/>
              <a:t>projekt je spolufinancován Evropským sociálním fondem a státním rozpočtem České republiky.</a:t>
            </a:r>
          </a:p>
          <a:p>
            <a:endParaRPr lang="cs-CZ" dirty="0"/>
          </a:p>
        </p:txBody>
      </p:sp>
      <p:pic>
        <p:nvPicPr>
          <p:cNvPr id="4" name="Obrázek 3" descr="C:\Users\Maruška\Desktop\logo_barevne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1785926"/>
            <a:ext cx="1657350" cy="51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214414" y="2786058"/>
            <a:ext cx="68580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sz="2000" b="1" dirty="0" smtClean="0"/>
              <a:t>Registrační číslo: </a:t>
            </a:r>
            <a:r>
              <a:rPr lang="cs-CZ" sz="2000" dirty="0" smtClean="0"/>
              <a:t>CZ.1.07/1.5.00/34.1012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Šablona:</a:t>
            </a:r>
            <a:r>
              <a:rPr lang="cs-CZ" dirty="0" smtClean="0"/>
              <a:t> III/2                                                         </a:t>
            </a:r>
            <a:r>
              <a:rPr lang="cs-CZ" b="1" dirty="0" smtClean="0"/>
              <a:t>Sada</a:t>
            </a:r>
            <a:r>
              <a:rPr lang="cs-CZ" b="1" dirty="0" smtClean="0"/>
              <a:t>:</a:t>
            </a:r>
            <a:r>
              <a:rPr lang="en-US" b="1" dirty="0" smtClean="0"/>
              <a:t> </a:t>
            </a:r>
            <a:r>
              <a:rPr lang="en-US" dirty="0" smtClean="0"/>
              <a:t>A5_39</a:t>
            </a:r>
            <a:endParaRPr lang="cs-CZ" b="1" dirty="0" smtClean="0"/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Datum ověření ve výuce:  </a:t>
            </a:r>
            <a:r>
              <a:rPr lang="en-US" dirty="0" smtClean="0"/>
              <a:t>30. 5. 2014</a:t>
            </a:r>
            <a:r>
              <a:rPr lang="cs-CZ" b="1" dirty="0" smtClean="0"/>
              <a:t>               </a:t>
            </a:r>
            <a:r>
              <a:rPr lang="cs-CZ" b="1" dirty="0" smtClean="0"/>
              <a:t>Třída:   </a:t>
            </a:r>
            <a:r>
              <a:rPr lang="en-US" smtClean="0"/>
              <a:t>1/2A</a:t>
            </a:r>
            <a:endParaRPr lang="cs-CZ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DUM - Digitální Učební Materiál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Obor vzdělání: Strojírenské práce</a:t>
            </a:r>
          </a:p>
          <a:p>
            <a:pPr>
              <a:buNone/>
            </a:pPr>
            <a:r>
              <a:rPr lang="cs-CZ" b="1" dirty="0" smtClean="0"/>
              <a:t>Předmět: Tělesná výchova</a:t>
            </a:r>
          </a:p>
          <a:p>
            <a:pPr>
              <a:buNone/>
            </a:pPr>
            <a:r>
              <a:rPr lang="cs-CZ" b="1" dirty="0" smtClean="0"/>
              <a:t>Ročník: 1.</a:t>
            </a:r>
          </a:p>
          <a:p>
            <a:pPr>
              <a:buNone/>
            </a:pPr>
            <a:r>
              <a:rPr lang="cs-CZ" b="1" dirty="0" smtClean="0"/>
              <a:t>Klíčová slova: Turistický kurz</a:t>
            </a:r>
          </a:p>
          <a:p>
            <a:pPr>
              <a:buNone/>
            </a:pPr>
            <a:r>
              <a:rPr lang="cs-CZ" b="1" dirty="0" smtClean="0"/>
              <a:t>Jméno autora (vč. titulu): Mgr. Radovan </a:t>
            </a:r>
            <a:r>
              <a:rPr lang="cs-CZ" b="1" dirty="0" err="1" smtClean="0"/>
              <a:t>Velc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Škola:</a:t>
            </a:r>
            <a:r>
              <a:rPr lang="cs-CZ" dirty="0" smtClean="0"/>
              <a:t> 	</a:t>
            </a:r>
            <a:r>
              <a:rPr lang="cs-CZ" sz="2400" b="1" dirty="0" smtClean="0">
                <a:solidFill>
                  <a:schemeClr val="tx2"/>
                </a:solidFill>
              </a:rPr>
              <a:t>Střední </a:t>
            </a:r>
            <a:r>
              <a:rPr lang="cs-CZ" sz="2400" b="1" dirty="0">
                <a:solidFill>
                  <a:schemeClr val="tx2"/>
                </a:solidFill>
              </a:rPr>
              <a:t>odborné učiliště,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r>
              <a:rPr lang="cs-CZ" sz="2400" b="1" dirty="0">
                <a:solidFill>
                  <a:schemeClr val="tx2"/>
                </a:solidFill>
              </a:rPr>
              <a:t/>
            </a:r>
            <a:br>
              <a:rPr lang="cs-CZ" sz="2400" b="1" dirty="0">
                <a:solidFill>
                  <a:schemeClr val="tx2"/>
                </a:solidFill>
              </a:rPr>
            </a:br>
            <a:r>
              <a:rPr lang="cs-CZ" sz="2400" b="1" dirty="0">
                <a:solidFill>
                  <a:schemeClr val="tx2"/>
                </a:solidFill>
              </a:rPr>
              <a:t>	</a:t>
            </a:r>
            <a:r>
              <a:rPr lang="cs-CZ" sz="2400" b="1" dirty="0" smtClean="0">
                <a:solidFill>
                  <a:schemeClr val="tx2"/>
                </a:solidFill>
              </a:rPr>
              <a:t>	tř</a:t>
            </a:r>
            <a:r>
              <a:rPr lang="cs-CZ" sz="2400" b="1" dirty="0">
                <a:solidFill>
                  <a:schemeClr val="tx2"/>
                </a:solidFill>
              </a:rPr>
              <a:t>. 5. května 3</a:t>
            </a:r>
          </a:p>
          <a:p>
            <a:pPr>
              <a:buNone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373 </a:t>
            </a:r>
            <a:r>
              <a:rPr lang="cs-CZ" sz="2400" b="1" dirty="0">
                <a:solidFill>
                  <a:schemeClr val="tx2"/>
                </a:solidFill>
              </a:rPr>
              <a:t>72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endParaRPr lang="cs-CZ" sz="2400" b="1" dirty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IČO</a:t>
            </a:r>
            <a:r>
              <a:rPr lang="cs-CZ" sz="2400" b="1" dirty="0">
                <a:solidFill>
                  <a:schemeClr val="tx2"/>
                </a:solidFill>
              </a:rPr>
              <a:t>: 75050111	REDIZO: 651023599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Prolomení ledu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4186808" cy="4683975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Voda začíná mrznout při 0°C</a:t>
            </a:r>
          </a:p>
          <a:p>
            <a:r>
              <a:rPr lang="cs-CZ" dirty="0" smtClean="0"/>
              <a:t>Až po několika dnech silných mrazů lze bezpečně vstoupit na led</a:t>
            </a:r>
          </a:p>
          <a:p>
            <a:r>
              <a:rPr lang="cs-CZ" dirty="0" smtClean="0"/>
              <a:t>Při zvuku praskajícího ledu (jako když pruží silná guma) není pohyb na ledě bezpečný</a:t>
            </a:r>
          </a:p>
          <a:p>
            <a:r>
              <a:rPr lang="cs-CZ" dirty="0" smtClean="0"/>
              <a:t>Při příchodu jara – led taje odspoda!</a:t>
            </a:r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Vlastnosti ledu</a:t>
            </a:r>
            <a:endParaRPr lang="cs-CZ" dirty="0"/>
          </a:p>
        </p:txBody>
      </p:sp>
      <p:pic>
        <p:nvPicPr>
          <p:cNvPr id="1028" name="Picture 4" descr="C:\Users\rvelc\AppData\Local\Microsoft\Windows\Temporary Internet Files\Content.IE5\FUP3984N\MP90043373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2420888"/>
            <a:ext cx="3945632" cy="29592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556792"/>
            <a:ext cx="4680520" cy="4539960"/>
          </a:xfrm>
        </p:spPr>
        <p:txBody>
          <a:bodyPr>
            <a:normAutofit/>
          </a:bodyPr>
          <a:lstStyle/>
          <a:p>
            <a:r>
              <a:rPr lang="cs-CZ" dirty="0" smtClean="0"/>
              <a:t>Nikdy nechodit na led sám</a:t>
            </a:r>
          </a:p>
          <a:p>
            <a:r>
              <a:rPr lang="cs-CZ" dirty="0" smtClean="0"/>
              <a:t>Nikdy nevstupovat na led, když je u břehu vidět voda</a:t>
            </a:r>
          </a:p>
          <a:p>
            <a:r>
              <a:rPr lang="cs-CZ" dirty="0" smtClean="0"/>
              <a:t>Dodržovat značení zakazující vstup</a:t>
            </a:r>
          </a:p>
          <a:p>
            <a:r>
              <a:rPr lang="cs-CZ" dirty="0" smtClean="0"/>
              <a:t>Neskákat pod led bez zajištění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Obecné zásady</a:t>
            </a:r>
            <a:endParaRPr lang="cs-CZ" dirty="0"/>
          </a:p>
        </p:txBody>
      </p:sp>
      <p:pic>
        <p:nvPicPr>
          <p:cNvPr id="2054" name="Picture 6" descr="C:\Users\rvelc\AppData\Local\Microsoft\Windows\Temporary Internet Files\Content.IE5\IUSWAQ0H\MP90043928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39444" y="2348880"/>
            <a:ext cx="4604556" cy="30697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556792"/>
            <a:ext cx="5256584" cy="4539960"/>
          </a:xfrm>
        </p:spPr>
        <p:txBody>
          <a:bodyPr>
            <a:normAutofit/>
          </a:bodyPr>
          <a:lstStyle/>
          <a:p>
            <a:r>
              <a:rPr lang="cs-CZ" dirty="0" smtClean="0"/>
              <a:t>Pokud zapadnete:</a:t>
            </a:r>
          </a:p>
          <a:p>
            <a:pPr lvl="1"/>
            <a:r>
              <a:rPr lang="cs-CZ" dirty="0" smtClean="0"/>
              <a:t>Roztáhnout ruce – zabrání zaplutí pod led</a:t>
            </a:r>
          </a:p>
          <a:p>
            <a:pPr lvl="1"/>
            <a:r>
              <a:rPr lang="cs-CZ" dirty="0" smtClean="0"/>
              <a:t>Opřít se předloktím o hranu ledu</a:t>
            </a:r>
          </a:p>
          <a:p>
            <a:pPr lvl="1"/>
            <a:r>
              <a:rPr lang="cs-CZ" dirty="0" smtClean="0"/>
              <a:t>Navalit se na led</a:t>
            </a:r>
          </a:p>
          <a:p>
            <a:pPr lvl="1"/>
            <a:r>
              <a:rPr lang="cs-CZ" dirty="0" smtClean="0"/>
              <a:t>Odplazit se ke břehu</a:t>
            </a:r>
          </a:p>
          <a:p>
            <a:pPr lvl="1"/>
            <a:r>
              <a:rPr lang="cs-CZ" dirty="0" smtClean="0"/>
              <a:t>Dýchat, zachovat klid (není lehké)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z vody</a:t>
            </a:r>
            <a:endParaRPr lang="cs-CZ" dirty="0"/>
          </a:p>
        </p:txBody>
      </p:sp>
      <p:pic>
        <p:nvPicPr>
          <p:cNvPr id="3077" name="Picture 5" descr="C:\Users\rvelc\AppData\Local\Microsoft\Windows\Temporary Internet Files\Content.IE5\VDGDWVYN\MP90043377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3" y="2852936"/>
            <a:ext cx="4212467" cy="28083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72816"/>
            <a:ext cx="5338936" cy="4769625"/>
          </a:xfrm>
        </p:spPr>
        <p:txBody>
          <a:bodyPr>
            <a:normAutofit fontScale="92500"/>
          </a:bodyPr>
          <a:lstStyle/>
          <a:p>
            <a:pPr marL="438912" lvl="1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cs-CZ" dirty="0" smtClean="0"/>
              <a:t>Co nejrychleji převléct do suchého oblečení</a:t>
            </a:r>
          </a:p>
          <a:p>
            <a:r>
              <a:rPr lang="cs-CZ" dirty="0" smtClean="0"/>
              <a:t>Při podchlazení zahříváme tělesné jádro:</a:t>
            </a:r>
          </a:p>
          <a:p>
            <a:pPr lvl="1"/>
            <a:r>
              <a:rPr lang="cs-CZ" dirty="0" smtClean="0"/>
              <a:t>Oblast hrudníku</a:t>
            </a:r>
          </a:p>
          <a:p>
            <a:pPr lvl="1"/>
            <a:r>
              <a:rPr lang="cs-CZ" dirty="0" smtClean="0"/>
              <a:t>Oblast břicha</a:t>
            </a:r>
          </a:p>
          <a:p>
            <a:pPr lvl="1"/>
            <a:r>
              <a:rPr lang="cs-CZ" dirty="0" smtClean="0"/>
              <a:t>Oblast třísel</a:t>
            </a:r>
          </a:p>
          <a:p>
            <a:r>
              <a:rPr lang="cs-CZ" dirty="0" smtClean="0"/>
              <a:t>Chybou je zahřívat končetiny první (chladná krev se z nich uvolní směrem k srdci!)</a:t>
            </a:r>
          </a:p>
          <a:p>
            <a:endParaRPr lang="cs-CZ" dirty="0" smtClean="0"/>
          </a:p>
          <a:p>
            <a:endParaRPr lang="cs-CZ" sz="36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První pomoc</a:t>
            </a:r>
            <a:endParaRPr lang="cs-CZ" dirty="0"/>
          </a:p>
        </p:txBody>
      </p:sp>
      <p:pic>
        <p:nvPicPr>
          <p:cNvPr id="4099" name="Picture 3" descr="C:\Users\rvelc\AppData\Local\Microsoft\Windows\Temporary Internet Files\Content.IE5\FUP3984N\MC90035239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2420888"/>
            <a:ext cx="2664296" cy="365152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 </a:t>
            </a:r>
          </a:p>
          <a:p>
            <a:pPr lvl="0"/>
            <a:r>
              <a:rPr lang="cs-CZ" b="1" dirty="0" smtClean="0"/>
              <a:t>Obrázky:</a:t>
            </a:r>
          </a:p>
          <a:p>
            <a:pPr lvl="0"/>
            <a:r>
              <a:rPr lang="cs-CZ" dirty="0" smtClean="0"/>
              <a:t>Galerie obrázků klipart sady Microsoft Office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10751</TotalTime>
  <Words>221</Words>
  <Application>Microsoft Office PowerPoint</Application>
  <PresentationFormat>Předvádění na obrazovce (4:3)</PresentationFormat>
  <Paragraphs>73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Modul</vt:lpstr>
      <vt:lpstr>Motiv sady Office</vt:lpstr>
      <vt:lpstr>DUM - Digitální Učební Materiál </vt:lpstr>
      <vt:lpstr>DUM - Digitální Učební Materiál</vt:lpstr>
      <vt:lpstr>Prolomení ledu</vt:lpstr>
      <vt:lpstr>Vlastnosti ledu</vt:lpstr>
      <vt:lpstr>Obecné zásady</vt:lpstr>
      <vt:lpstr>Jak z vody</vt:lpstr>
      <vt:lpstr>První pomoc</vt:lpstr>
      <vt:lpstr>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Vrh koulí</dc:title>
  <dc:creator>rvelc</dc:creator>
  <cp:lastModifiedBy>rvelc</cp:lastModifiedBy>
  <cp:revision>98</cp:revision>
  <dcterms:created xsi:type="dcterms:W3CDTF">2013-10-07T15:13:27Z</dcterms:created>
  <dcterms:modified xsi:type="dcterms:W3CDTF">2014-07-14T09:25:12Z</dcterms:modified>
</cp:coreProperties>
</file>