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68" r:id="rId2"/>
    <p:sldId id="257" r:id="rId3"/>
    <p:sldId id="258" r:id="rId4"/>
    <p:sldId id="259" r:id="rId5"/>
    <p:sldId id="265" r:id="rId6"/>
    <p:sldId id="260" r:id="rId7"/>
    <p:sldId id="261" r:id="rId8"/>
    <p:sldId id="262" r:id="rId9"/>
    <p:sldId id="263" r:id="rId10"/>
    <p:sldId id="264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8" d="100"/>
          <a:sy n="58" d="100"/>
        </p:scale>
        <p:origin x="-846" y="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0D3F59A4-F837-41F0-876E-5CF40EF10FB8}" type="datetimeFigureOut">
              <a:rPr lang="cs-CZ" smtClean="0"/>
              <a:t>13.4.2012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053AE7DF-3B33-4C0C-A520-CCEE8E34C2F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37808" y="332657"/>
            <a:ext cx="77724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Německý jazyk </a:t>
            </a:r>
            <a:r>
              <a:rPr lang="cs-CZ" sz="2800" smtClean="0"/>
              <a:t>– Gramatické jevy</a:t>
            </a: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1052736"/>
            <a:ext cx="6400800" cy="864096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tx1"/>
                </a:solidFill>
              </a:rPr>
              <a:t>Perfektum pravidelných sloves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475656" y="170080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VY_32_INOVACE_02-01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8805353"/>
              </p:ext>
            </p:extLst>
          </p:nvPr>
        </p:nvGraphicFramePr>
        <p:xfrm>
          <a:off x="1691680" y="2348880"/>
          <a:ext cx="6208395" cy="284835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288032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smtClean="0">
                          <a:effectLst/>
                        </a:rPr>
                        <a:t>9.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Jazyk a jazyková komunikace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Německý jazyk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Gramatické</a:t>
                      </a:r>
                      <a:r>
                        <a:rPr lang="cs-CZ" sz="1400" kern="50" baseline="0" dirty="0" smtClean="0">
                          <a:effectLst/>
                        </a:rPr>
                        <a:t> jevy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Perfektum pravidelných sloves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Petr Kozlovský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7. 1. 2011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0"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  <a:latin typeface="+mn-lt"/>
                          <a:ea typeface="+mn-ea"/>
                        </a:rPr>
                        <a:t>Opakování</a:t>
                      </a:r>
                      <a:r>
                        <a:rPr lang="cs-CZ" sz="1400" kern="50" baseline="0" dirty="0" smtClean="0">
                          <a:effectLst/>
                          <a:latin typeface="+mn-lt"/>
                          <a:ea typeface="+mn-ea"/>
                        </a:rPr>
                        <a:t> tvoření perfekta, způsob užití ve větě (tzv. větný rámec), procvičení </a:t>
                      </a:r>
                      <a:r>
                        <a:rPr lang="cs-CZ" sz="1400" kern="50" baseline="0" smtClean="0">
                          <a:effectLst/>
                          <a:latin typeface="+mn-lt"/>
                          <a:ea typeface="+mn-ea"/>
                        </a:rPr>
                        <a:t>na příkladech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7564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 smtClean="0"/>
              <a:t>Perfektum pravidelných sloves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40060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Je to minulý čas.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Jedná se o složený slovesný tvar.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Používá se zejména v rozhovoru.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b="1" u="sng" dirty="0" smtClean="0"/>
              <a:t>Tvoření:</a:t>
            </a:r>
          </a:p>
          <a:p>
            <a:pPr marL="109728" indent="0"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b="1" dirty="0" smtClean="0">
                <a:solidFill>
                  <a:srgbClr val="FF0000"/>
                </a:solidFill>
              </a:rPr>
              <a:t>přítomný čas pomocných sloves + příčestí minulé</a:t>
            </a:r>
            <a:endParaRPr lang="cs-CZ" sz="3600" b="1" dirty="0" smtClean="0">
              <a:solidFill>
                <a:schemeClr val="bg1"/>
              </a:solidFill>
            </a:endParaRPr>
          </a:p>
          <a:p>
            <a:pPr marL="109728" indent="0">
              <a:buNone/>
            </a:pPr>
            <a:endParaRPr lang="cs-CZ" sz="3600" b="1" dirty="0">
              <a:solidFill>
                <a:schemeClr val="bg1"/>
              </a:solidFill>
            </a:endParaRPr>
          </a:p>
          <a:p>
            <a:pPr marL="109728" indent="0">
              <a:buNone/>
            </a:pPr>
            <a:r>
              <a:rPr lang="cs-CZ" sz="3600" b="1" dirty="0" err="1" smtClean="0">
                <a:solidFill>
                  <a:schemeClr val="bg1"/>
                </a:solidFill>
              </a:rPr>
              <a:t>haben</a:t>
            </a:r>
            <a:r>
              <a:rPr lang="cs-CZ" sz="3600" b="1" dirty="0" smtClean="0">
                <a:solidFill>
                  <a:schemeClr val="bg1"/>
                </a:solidFill>
              </a:rPr>
              <a:t>		+  	</a:t>
            </a:r>
            <a:r>
              <a:rPr lang="cs-CZ" sz="3600" b="1" dirty="0" err="1" smtClean="0">
                <a:solidFill>
                  <a:schemeClr val="bg1"/>
                </a:solidFill>
              </a:rPr>
              <a:t>ge</a:t>
            </a:r>
            <a:r>
              <a:rPr lang="cs-CZ" sz="3600" b="1" dirty="0" smtClean="0">
                <a:solidFill>
                  <a:schemeClr val="bg1"/>
                </a:solidFill>
              </a:rPr>
              <a:t> – kmen sl. - (e)t</a:t>
            </a:r>
          </a:p>
          <a:p>
            <a:pPr marL="109728" indent="0">
              <a:buNone/>
            </a:pPr>
            <a:r>
              <a:rPr lang="cs-CZ" sz="3600" b="1" dirty="0" err="1" smtClean="0">
                <a:solidFill>
                  <a:schemeClr val="bg1"/>
                </a:solidFill>
              </a:rPr>
              <a:t>sein</a:t>
            </a:r>
            <a:endParaRPr lang="cs-CZ" sz="3600" b="1" dirty="0" smtClean="0">
              <a:solidFill>
                <a:schemeClr val="bg1"/>
              </a:solidFill>
            </a:endParaRPr>
          </a:p>
          <a:p>
            <a:pPr marL="109728" indent="0">
              <a:lnSpc>
                <a:spcPct val="150000"/>
              </a:lnSpc>
              <a:buNone/>
            </a:pPr>
            <a:endParaRPr lang="cs-CZ" sz="2800" dirty="0" smtClean="0"/>
          </a:p>
        </p:txBody>
      </p:sp>
      <p:cxnSp>
        <p:nvCxnSpPr>
          <p:cNvPr id="5" name="Přímá spojnice 4"/>
          <p:cNvCxnSpPr/>
          <p:nvPr/>
        </p:nvCxnSpPr>
        <p:spPr>
          <a:xfrm>
            <a:off x="611560" y="3284984"/>
            <a:ext cx="79208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3516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/>
          <a:lstStyle/>
          <a:p>
            <a:r>
              <a:rPr lang="cs-CZ" dirty="0" smtClean="0"/>
              <a:t>Pomocné sloveso </a:t>
            </a:r>
            <a:r>
              <a:rPr lang="cs-CZ" b="1" dirty="0" smtClean="0">
                <a:solidFill>
                  <a:srgbClr val="FF0000"/>
                </a:solidFill>
              </a:rPr>
              <a:t>HABEN</a:t>
            </a:r>
            <a:r>
              <a:rPr lang="cs-CZ" dirty="0" smtClean="0"/>
              <a:t> se používá u většiny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sloves, sloveso </a:t>
            </a:r>
            <a:r>
              <a:rPr lang="cs-CZ" b="1" dirty="0" smtClean="0">
                <a:solidFill>
                  <a:srgbClr val="FF0000"/>
                </a:solidFill>
              </a:rPr>
              <a:t>SEIN</a:t>
            </a:r>
            <a:r>
              <a:rPr lang="cs-CZ" dirty="0" smtClean="0"/>
              <a:t> u sloves, která vyjadřují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pohyb nebo změnu stavu (např. </a:t>
            </a:r>
            <a:r>
              <a:rPr lang="cs-CZ" dirty="0" err="1" smtClean="0"/>
              <a:t>reisen</a:t>
            </a:r>
            <a:r>
              <a:rPr lang="cs-CZ" dirty="0" smtClean="0"/>
              <a:t>, </a:t>
            </a:r>
            <a:r>
              <a:rPr lang="cs-CZ" dirty="0" err="1" smtClean="0"/>
              <a:t>wandern</a:t>
            </a:r>
            <a:r>
              <a:rPr lang="cs-CZ" dirty="0" smtClean="0"/>
              <a:t>).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Pomocná slovesa </a:t>
            </a:r>
            <a:r>
              <a:rPr lang="cs-CZ" b="1" dirty="0" smtClean="0">
                <a:solidFill>
                  <a:srgbClr val="FF0000"/>
                </a:solidFill>
              </a:rPr>
              <a:t>SEIN</a:t>
            </a:r>
            <a:r>
              <a:rPr lang="cs-CZ" dirty="0" smtClean="0"/>
              <a:t> a </a:t>
            </a:r>
            <a:r>
              <a:rPr lang="cs-CZ" b="1" dirty="0" smtClean="0">
                <a:solidFill>
                  <a:srgbClr val="FF0000"/>
                </a:solidFill>
              </a:rPr>
              <a:t>HABEN</a:t>
            </a:r>
            <a:r>
              <a:rPr lang="cs-CZ" dirty="0" smtClean="0"/>
              <a:t> nejsou v</a:t>
            </a:r>
          </a:p>
          <a:p>
            <a:pPr marL="109728" indent="0">
              <a:buNone/>
            </a:pPr>
            <a:r>
              <a:rPr lang="cs-CZ" dirty="0" smtClean="0"/>
              <a:t>   konstrukci perfekta významovými slovesy, </a:t>
            </a:r>
          </a:p>
          <a:p>
            <a:pPr marL="109728" indent="0">
              <a:buNone/>
            </a:pPr>
            <a:r>
              <a:rPr lang="cs-CZ" dirty="0" smtClean="0"/>
              <a:t>   tzn., že se nepřekládají jako „být“ a „mít“.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Obě pomocná slovesa se časují stejně, jako v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přítomném čase.</a:t>
            </a:r>
          </a:p>
          <a:p>
            <a:pPr marL="109728" indent="0">
              <a:buNone/>
            </a:pPr>
            <a:endParaRPr lang="cs-CZ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Pomocná slovesa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2016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Příčestí minulé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r>
              <a:rPr lang="cs-CZ" dirty="0" smtClean="0"/>
              <a:t>Tvoří se od slovesného kmene předponou</a:t>
            </a:r>
          </a:p>
          <a:p>
            <a:pPr marL="109728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ge</a:t>
            </a:r>
            <a:r>
              <a:rPr lang="cs-CZ" b="1" dirty="0" smtClean="0">
                <a:solidFill>
                  <a:srgbClr val="FF0000"/>
                </a:solidFill>
              </a:rPr>
              <a:t> – </a:t>
            </a:r>
            <a:r>
              <a:rPr lang="cs-CZ" dirty="0" smtClean="0"/>
              <a:t>a příponou </a:t>
            </a:r>
            <a:r>
              <a:rPr lang="cs-CZ" b="1" dirty="0" smtClean="0">
                <a:solidFill>
                  <a:srgbClr val="FF0000"/>
                </a:solidFill>
              </a:rPr>
              <a:t>– t </a:t>
            </a:r>
            <a:r>
              <a:rPr lang="cs-CZ" dirty="0" smtClean="0"/>
              <a:t>nebo </a:t>
            </a:r>
            <a:r>
              <a:rPr lang="cs-CZ" b="1" dirty="0" smtClean="0">
                <a:solidFill>
                  <a:srgbClr val="FF0000"/>
                </a:solidFill>
              </a:rPr>
              <a:t>–et </a:t>
            </a:r>
            <a:r>
              <a:rPr lang="cs-CZ" dirty="0" smtClean="0"/>
              <a:t>(u sloves, jejichž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kmen končí na –t nebo –d; např. </a:t>
            </a:r>
            <a:r>
              <a:rPr lang="cs-CZ" dirty="0" err="1" smtClean="0"/>
              <a:t>baden</a:t>
            </a:r>
            <a:r>
              <a:rPr lang="cs-CZ" dirty="0" smtClean="0"/>
              <a:t>, </a:t>
            </a:r>
            <a:r>
              <a:rPr lang="cs-CZ" dirty="0" err="1" smtClean="0"/>
              <a:t>zelten</a:t>
            </a:r>
            <a:r>
              <a:rPr lang="cs-CZ" dirty="0" smtClean="0"/>
              <a:t>).</a:t>
            </a:r>
          </a:p>
          <a:p>
            <a:pPr marL="109728" indent="0">
              <a:buNone/>
            </a:pPr>
            <a:endParaRPr lang="cs-CZ" dirty="0"/>
          </a:p>
          <a:p>
            <a:pPr marL="109728" indent="0">
              <a:buNone/>
            </a:pPr>
            <a:r>
              <a:rPr lang="cs-CZ" sz="4000" dirty="0" smtClean="0"/>
              <a:t>Jana 	</a:t>
            </a:r>
            <a:r>
              <a:rPr lang="cs-CZ" sz="4000" dirty="0" err="1" smtClean="0">
                <a:solidFill>
                  <a:srgbClr val="FF0000"/>
                </a:solidFill>
              </a:rPr>
              <a:t>hat</a:t>
            </a:r>
            <a:r>
              <a:rPr lang="cs-CZ" sz="4000" dirty="0" smtClean="0">
                <a:solidFill>
                  <a:srgbClr val="FF0000"/>
                </a:solidFill>
              </a:rPr>
              <a:t> </a:t>
            </a:r>
            <a:r>
              <a:rPr lang="cs-CZ" sz="4000" dirty="0" smtClean="0"/>
              <a:t>		</a:t>
            </a:r>
            <a:r>
              <a:rPr lang="cs-CZ" sz="4000" dirty="0" err="1" smtClean="0">
                <a:solidFill>
                  <a:srgbClr val="FF0000"/>
                </a:solidFill>
              </a:rPr>
              <a:t>ge</a:t>
            </a:r>
            <a:r>
              <a:rPr lang="cs-CZ" sz="4000" dirty="0" err="1" smtClean="0"/>
              <a:t>lern</a:t>
            </a:r>
            <a:r>
              <a:rPr lang="cs-CZ" sz="4000" dirty="0" err="1" smtClean="0">
                <a:solidFill>
                  <a:srgbClr val="FF0000"/>
                </a:solidFill>
              </a:rPr>
              <a:t>t</a:t>
            </a:r>
            <a:endParaRPr lang="cs-CZ" sz="40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 </a:t>
            </a:r>
            <a:r>
              <a:rPr lang="cs-CZ" sz="2400" dirty="0" smtClean="0">
                <a:solidFill>
                  <a:schemeClr val="bg1"/>
                </a:solidFill>
              </a:rPr>
              <a:t>pomocné sloveso		předpona	 koncovka</a:t>
            </a:r>
          </a:p>
          <a:p>
            <a:pPr marL="109728" indent="0">
              <a:buNone/>
            </a:pPr>
            <a:endParaRPr lang="cs-CZ" sz="2400" dirty="0">
              <a:solidFill>
                <a:schemeClr val="bg1"/>
              </a:solidFill>
            </a:endParaRPr>
          </a:p>
          <a:p>
            <a:r>
              <a:rPr lang="cs-CZ" dirty="0"/>
              <a:t>Ve všech osobách má stejný tvar.</a:t>
            </a:r>
          </a:p>
          <a:p>
            <a:pPr marL="109728" indent="0">
              <a:buNone/>
            </a:pP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V="1">
            <a:off x="1907704" y="4335493"/>
            <a:ext cx="726620" cy="749691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H="1" flipV="1">
            <a:off x="4499992" y="4335492"/>
            <a:ext cx="504056" cy="749691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 flipV="1">
            <a:off x="5724128" y="4335491"/>
            <a:ext cx="504056" cy="749691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943931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08712"/>
          </a:xfrm>
        </p:spPr>
        <p:txBody>
          <a:bodyPr>
            <a:normAutofit/>
          </a:bodyPr>
          <a:lstStyle/>
          <a:p>
            <a:r>
              <a:rPr lang="cs-CZ" dirty="0" smtClean="0"/>
              <a:t>Pomocné sloveso a příčestí minulé tvoří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tzv. </a:t>
            </a:r>
            <a:r>
              <a:rPr lang="cs-CZ" b="1" dirty="0" smtClean="0"/>
              <a:t>větný rámec</a:t>
            </a:r>
            <a:r>
              <a:rPr lang="cs-CZ" dirty="0" smtClean="0"/>
              <a:t>. </a:t>
            </a:r>
          </a:p>
          <a:p>
            <a:pPr marL="109728" indent="0">
              <a:buNone/>
            </a:pPr>
            <a:endParaRPr lang="cs-CZ" dirty="0"/>
          </a:p>
          <a:p>
            <a:r>
              <a:rPr lang="cs-CZ" dirty="0" smtClean="0"/>
              <a:t>Příčestí minulé stojí v hlavní větě </a:t>
            </a:r>
            <a:r>
              <a:rPr lang="cs-CZ" u="sng" dirty="0" smtClean="0"/>
              <a:t>na konci</a:t>
            </a:r>
            <a:r>
              <a:rPr lang="cs-CZ" dirty="0" smtClean="0"/>
              <a:t>,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ve vedlejší na předposledním místě.</a:t>
            </a:r>
            <a:endParaRPr lang="cs-CZ" dirty="0"/>
          </a:p>
          <a:p>
            <a:pPr marL="109728" indent="0" algn="ctr">
              <a:buNone/>
            </a:pPr>
            <a:endParaRPr lang="cs-CZ" sz="3200" dirty="0" smtClean="0"/>
          </a:p>
          <a:p>
            <a:pPr marL="109728" indent="0" algn="ctr">
              <a:buNone/>
            </a:pPr>
            <a:r>
              <a:rPr lang="cs-CZ" sz="3200" dirty="0" err="1" smtClean="0"/>
              <a:t>Wir</a:t>
            </a:r>
            <a:r>
              <a:rPr lang="cs-CZ" sz="3200" dirty="0" smtClean="0"/>
              <a:t> </a:t>
            </a:r>
            <a:r>
              <a:rPr lang="cs-CZ" sz="3200" b="1" dirty="0" err="1" smtClean="0">
                <a:solidFill>
                  <a:srgbClr val="FF0000"/>
                </a:solidFill>
              </a:rPr>
              <a:t>haben</a:t>
            </a:r>
            <a:r>
              <a:rPr lang="cs-CZ" sz="3200" dirty="0" smtClean="0"/>
              <a:t> </a:t>
            </a:r>
            <a:r>
              <a:rPr lang="cs-CZ" sz="3200" dirty="0" err="1" smtClean="0"/>
              <a:t>heute</a:t>
            </a:r>
            <a:r>
              <a:rPr lang="cs-CZ" sz="3200" dirty="0" smtClean="0"/>
              <a:t> </a:t>
            </a:r>
            <a:r>
              <a:rPr lang="cs-CZ" sz="3200" dirty="0" err="1" smtClean="0"/>
              <a:t>im</a:t>
            </a:r>
            <a:r>
              <a:rPr lang="cs-CZ" sz="3200" dirty="0" smtClean="0"/>
              <a:t> Hotel </a:t>
            </a:r>
            <a:r>
              <a:rPr lang="cs-CZ" sz="3200" b="1" dirty="0" err="1" smtClean="0">
                <a:solidFill>
                  <a:srgbClr val="FF0000"/>
                </a:solidFill>
              </a:rPr>
              <a:t>geschlafen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r>
              <a:rPr lang="cs-CZ" dirty="0" smtClean="0"/>
              <a:t>Je-li ve větě více sloves se stejným významovým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slovesem, lze pomocné sloveso vynechat.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</a:p>
          <a:p>
            <a:pPr marL="109728" indent="0" algn="ctr">
              <a:buNone/>
            </a:pPr>
            <a:r>
              <a:rPr lang="cs-CZ" sz="3200" dirty="0" err="1"/>
              <a:t>Sie</a:t>
            </a:r>
            <a:r>
              <a:rPr lang="cs-CZ" sz="3200" dirty="0"/>
              <a:t> </a:t>
            </a:r>
            <a:r>
              <a:rPr lang="cs-CZ" sz="3200" dirty="0" err="1"/>
              <a:t>hat</a:t>
            </a:r>
            <a:r>
              <a:rPr lang="cs-CZ" sz="3200" dirty="0"/>
              <a:t> </a:t>
            </a:r>
            <a:r>
              <a:rPr lang="cs-CZ" sz="3200" dirty="0" err="1"/>
              <a:t>viel</a:t>
            </a:r>
            <a:r>
              <a:rPr lang="cs-CZ" sz="3200" dirty="0"/>
              <a:t> </a:t>
            </a:r>
            <a:r>
              <a:rPr lang="cs-CZ" sz="3200" dirty="0" err="1">
                <a:solidFill>
                  <a:srgbClr val="FF0000"/>
                </a:solidFill>
              </a:rPr>
              <a:t>genäht</a:t>
            </a:r>
            <a:r>
              <a:rPr lang="cs-CZ" sz="3200" dirty="0"/>
              <a:t> </a:t>
            </a:r>
            <a:r>
              <a:rPr lang="cs-CZ" sz="3200" dirty="0" err="1"/>
              <a:t>und</a:t>
            </a:r>
            <a:r>
              <a:rPr lang="cs-CZ" sz="3200" dirty="0"/>
              <a:t> </a:t>
            </a:r>
            <a:r>
              <a:rPr lang="cs-CZ" sz="3200" dirty="0" err="1">
                <a:solidFill>
                  <a:srgbClr val="FF0000"/>
                </a:solidFill>
              </a:rPr>
              <a:t>gestrickt</a:t>
            </a:r>
            <a:r>
              <a:rPr lang="cs-CZ" sz="3200" dirty="0"/>
              <a:t>.</a:t>
            </a:r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V="1">
            <a:off x="2361518" y="2852936"/>
            <a:ext cx="0" cy="50405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361518" y="2852936"/>
            <a:ext cx="4464496" cy="0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868601" y="2852936"/>
            <a:ext cx="0" cy="50405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8349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Příklady tvoření perfekta: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Autofit/>
          </a:bodyPr>
          <a:lstStyle/>
          <a:p>
            <a:pPr marL="109728" indent="0">
              <a:lnSpc>
                <a:spcPct val="150000"/>
              </a:lnSpc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	</a:t>
            </a:r>
            <a:r>
              <a:rPr lang="cs-CZ" sz="2800" dirty="0" err="1" smtClean="0">
                <a:solidFill>
                  <a:srgbClr val="FF0000"/>
                </a:solidFill>
              </a:rPr>
              <a:t>habe</a:t>
            </a:r>
            <a:r>
              <a:rPr lang="cs-CZ" sz="2800" dirty="0" smtClean="0"/>
              <a:t> 	 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/>
              <a:t>lern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Já jsem se učil.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 err="1" smtClean="0"/>
              <a:t>Du</a:t>
            </a:r>
            <a:r>
              <a:rPr lang="cs-CZ" sz="2800" dirty="0" smtClean="0"/>
              <a:t> 	</a:t>
            </a:r>
            <a:r>
              <a:rPr lang="cs-CZ" sz="2800" dirty="0" err="1" smtClean="0">
                <a:solidFill>
                  <a:srgbClr val="FF0000"/>
                </a:solidFill>
              </a:rPr>
              <a:t>hast</a:t>
            </a:r>
            <a:r>
              <a:rPr lang="cs-CZ" sz="2800" dirty="0" smtClean="0"/>
              <a:t>	 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/>
              <a:t>lern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Ty jsi se učil.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 smtClean="0"/>
              <a:t>Er 	</a:t>
            </a:r>
            <a:r>
              <a:rPr lang="cs-CZ" sz="2800" dirty="0" err="1" smtClean="0">
                <a:solidFill>
                  <a:srgbClr val="FF0000"/>
                </a:solidFill>
              </a:rPr>
              <a:t>hat</a:t>
            </a:r>
            <a:r>
              <a:rPr lang="cs-CZ" sz="2800" dirty="0" smtClean="0"/>
              <a:t>	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/>
              <a:t>lern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On se učil.</a:t>
            </a:r>
          </a:p>
          <a:p>
            <a:pPr marL="109728" indent="0">
              <a:lnSpc>
                <a:spcPct val="150000"/>
              </a:lnSpc>
              <a:buNone/>
            </a:pPr>
            <a:endParaRPr lang="cs-CZ" sz="2800" dirty="0"/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 	</a:t>
            </a:r>
            <a:r>
              <a:rPr lang="cs-CZ" sz="2800" dirty="0" err="1" smtClean="0">
                <a:solidFill>
                  <a:srgbClr val="FF0000"/>
                </a:solidFill>
              </a:rPr>
              <a:t>haben</a:t>
            </a:r>
            <a:r>
              <a:rPr lang="cs-CZ" sz="2800" dirty="0"/>
              <a:t> </a:t>
            </a:r>
            <a:r>
              <a:rPr lang="cs-CZ" sz="2800" dirty="0" smtClean="0"/>
              <a:t>  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/>
              <a:t>lern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My jsme se učili.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 err="1" smtClean="0"/>
              <a:t>Ihr</a:t>
            </a:r>
            <a:r>
              <a:rPr lang="cs-CZ" sz="2800" dirty="0" smtClean="0"/>
              <a:t>	</a:t>
            </a:r>
            <a:r>
              <a:rPr lang="cs-CZ" sz="2800" dirty="0" err="1" smtClean="0">
                <a:solidFill>
                  <a:srgbClr val="FF0000"/>
                </a:solidFill>
              </a:rPr>
              <a:t>habt</a:t>
            </a:r>
            <a:r>
              <a:rPr lang="cs-CZ" sz="2800" dirty="0" smtClean="0"/>
              <a:t>	   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/>
              <a:t>lern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Vy jste se učili.</a:t>
            </a:r>
          </a:p>
          <a:p>
            <a:pPr marL="109728" indent="0">
              <a:lnSpc>
                <a:spcPct val="150000"/>
              </a:lnSpc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	</a:t>
            </a:r>
            <a:r>
              <a:rPr lang="cs-CZ" sz="2800" dirty="0" err="1" smtClean="0">
                <a:solidFill>
                  <a:srgbClr val="FF0000"/>
                </a:solidFill>
              </a:rPr>
              <a:t>haben</a:t>
            </a:r>
            <a:r>
              <a:rPr lang="cs-CZ" sz="2800" dirty="0" smtClean="0"/>
              <a:t>   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/>
              <a:t>lern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Oni se učili.</a:t>
            </a:r>
          </a:p>
        </p:txBody>
      </p:sp>
    </p:spTree>
    <p:extLst>
      <p:ext uri="{BB962C8B-B14F-4D97-AF65-F5344CB8AC3E}">
        <p14:creationId xmlns:p14="http://schemas.microsoft.com/office/powerpoint/2010/main" val="3064049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3200" b="1" u="sng" dirty="0" smtClean="0"/>
              <a:t>Sloveso s kmenem končícím na -t, -d</a:t>
            </a:r>
          </a:p>
          <a:p>
            <a:pPr marL="109728" indent="0">
              <a:buNone/>
            </a:pPr>
            <a:endParaRPr lang="cs-CZ" sz="3200" b="1" u="sng" dirty="0" smtClean="0"/>
          </a:p>
          <a:p>
            <a:pPr marL="109728" indent="0"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	</a:t>
            </a:r>
            <a:r>
              <a:rPr lang="cs-CZ" sz="2800" dirty="0" err="1" smtClean="0">
                <a:solidFill>
                  <a:srgbClr val="FF0000"/>
                </a:solidFill>
              </a:rPr>
              <a:t>habe</a:t>
            </a:r>
            <a:r>
              <a:rPr lang="cs-CZ" sz="2800" dirty="0" smtClean="0">
                <a:solidFill>
                  <a:srgbClr val="FF0000"/>
                </a:solidFill>
              </a:rPr>
              <a:t> 	</a:t>
            </a:r>
            <a:r>
              <a:rPr lang="cs-CZ" sz="2800" dirty="0" smtClean="0"/>
              <a:t>   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/>
              <a:t>arbeit</a:t>
            </a:r>
            <a:r>
              <a:rPr lang="cs-CZ" sz="2800" dirty="0" err="1" smtClean="0">
                <a:solidFill>
                  <a:srgbClr val="FF0000"/>
                </a:solidFill>
              </a:rPr>
              <a:t>et</a:t>
            </a:r>
            <a:r>
              <a:rPr lang="cs-CZ" sz="2800" dirty="0" smtClean="0">
                <a:solidFill>
                  <a:srgbClr val="FF0000"/>
                </a:solidFill>
              </a:rPr>
              <a:t>.	</a:t>
            </a:r>
            <a:r>
              <a:rPr lang="cs-CZ" sz="2800" dirty="0" smtClean="0"/>
              <a:t>Já jsem pracoval.</a:t>
            </a:r>
          </a:p>
          <a:p>
            <a:pPr marL="109728" indent="0">
              <a:buNone/>
            </a:pPr>
            <a:r>
              <a:rPr lang="cs-CZ" sz="2800" dirty="0" err="1" smtClean="0"/>
              <a:t>Du</a:t>
            </a:r>
            <a:r>
              <a:rPr lang="cs-CZ" sz="2800" dirty="0" smtClean="0"/>
              <a:t> 	</a:t>
            </a:r>
            <a:r>
              <a:rPr lang="cs-CZ" sz="2800" dirty="0" err="1" smtClean="0">
                <a:solidFill>
                  <a:srgbClr val="FF0000"/>
                </a:solidFill>
              </a:rPr>
              <a:t>hast</a:t>
            </a:r>
            <a:r>
              <a:rPr lang="cs-CZ" sz="2800" dirty="0" smtClean="0"/>
              <a:t>	   </a:t>
            </a:r>
            <a:r>
              <a:rPr lang="cs-CZ" sz="2800" dirty="0" err="1" smtClean="0"/>
              <a:t>gearbeit</a:t>
            </a:r>
            <a:r>
              <a:rPr lang="cs-CZ" sz="2800" dirty="0" err="1" smtClean="0">
                <a:solidFill>
                  <a:srgbClr val="FF0000"/>
                </a:solidFill>
              </a:rPr>
              <a:t>et</a:t>
            </a:r>
            <a:r>
              <a:rPr lang="cs-CZ" sz="2800" dirty="0" smtClean="0"/>
              <a:t>.	Ty jsi pracoval.</a:t>
            </a:r>
          </a:p>
          <a:p>
            <a:pPr marL="109728" indent="0">
              <a:buNone/>
            </a:pPr>
            <a:r>
              <a:rPr lang="cs-CZ" sz="2800" dirty="0" smtClean="0"/>
              <a:t>Er	</a:t>
            </a:r>
            <a:r>
              <a:rPr lang="cs-CZ" sz="2800" dirty="0" err="1" smtClean="0">
                <a:solidFill>
                  <a:srgbClr val="FF0000"/>
                </a:solidFill>
              </a:rPr>
              <a:t>hat</a:t>
            </a:r>
            <a:r>
              <a:rPr lang="cs-CZ" sz="2800" dirty="0" smtClean="0"/>
              <a:t>	   </a:t>
            </a:r>
            <a:r>
              <a:rPr lang="cs-CZ" sz="2800" dirty="0" err="1" smtClean="0"/>
              <a:t>gearbeit</a:t>
            </a:r>
            <a:r>
              <a:rPr lang="cs-CZ" sz="2800" dirty="0" err="1" smtClean="0">
                <a:solidFill>
                  <a:srgbClr val="FF0000"/>
                </a:solidFill>
              </a:rPr>
              <a:t>et</a:t>
            </a:r>
            <a:r>
              <a:rPr lang="cs-CZ" sz="2800" dirty="0" smtClean="0"/>
              <a:t>.	On pracoval.</a:t>
            </a:r>
          </a:p>
          <a:p>
            <a:pPr marL="109728" indent="0">
              <a:buNone/>
            </a:pPr>
            <a:endParaRPr lang="cs-CZ" sz="2800" dirty="0"/>
          </a:p>
          <a:p>
            <a:pPr marL="109728" indent="0"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 	</a:t>
            </a:r>
            <a:r>
              <a:rPr lang="cs-CZ" sz="2800" dirty="0" err="1" smtClean="0">
                <a:solidFill>
                  <a:srgbClr val="FF0000"/>
                </a:solidFill>
              </a:rPr>
              <a:t>haben</a:t>
            </a:r>
            <a:r>
              <a:rPr lang="cs-CZ" sz="2800" dirty="0" smtClean="0"/>
              <a:t>  </a:t>
            </a:r>
            <a:r>
              <a:rPr lang="cs-CZ" sz="2800" dirty="0" err="1" smtClean="0"/>
              <a:t>gearbeit</a:t>
            </a:r>
            <a:r>
              <a:rPr lang="cs-CZ" sz="2800" dirty="0" err="1" smtClean="0">
                <a:solidFill>
                  <a:srgbClr val="FF0000"/>
                </a:solidFill>
              </a:rPr>
              <a:t>et</a:t>
            </a:r>
            <a:r>
              <a:rPr lang="cs-CZ" sz="2800" dirty="0" smtClean="0"/>
              <a:t>.	My jsme pracovali.</a:t>
            </a:r>
          </a:p>
          <a:p>
            <a:pPr marL="109728" indent="0">
              <a:buNone/>
            </a:pPr>
            <a:r>
              <a:rPr lang="cs-CZ" sz="2800" dirty="0" err="1" smtClean="0"/>
              <a:t>Ihr</a:t>
            </a:r>
            <a:r>
              <a:rPr lang="cs-CZ" sz="2800" dirty="0" smtClean="0"/>
              <a:t> 	</a:t>
            </a:r>
            <a:r>
              <a:rPr lang="cs-CZ" sz="2800" dirty="0" err="1" smtClean="0">
                <a:solidFill>
                  <a:srgbClr val="FF0000"/>
                </a:solidFill>
              </a:rPr>
              <a:t>habt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    </a:t>
            </a:r>
            <a:r>
              <a:rPr lang="cs-CZ" sz="2800" dirty="0" err="1" smtClean="0"/>
              <a:t>gearbeit</a:t>
            </a:r>
            <a:r>
              <a:rPr lang="cs-CZ" sz="2800" dirty="0" err="1" smtClean="0">
                <a:solidFill>
                  <a:srgbClr val="FF0000"/>
                </a:solidFill>
              </a:rPr>
              <a:t>et</a:t>
            </a:r>
            <a:r>
              <a:rPr lang="cs-CZ" sz="2800" dirty="0" smtClean="0"/>
              <a:t>.	Vy jste pracovali.</a:t>
            </a:r>
          </a:p>
          <a:p>
            <a:pPr marL="109728" indent="0"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	</a:t>
            </a:r>
            <a:r>
              <a:rPr lang="cs-CZ" sz="2800" dirty="0" err="1" smtClean="0">
                <a:solidFill>
                  <a:srgbClr val="FF0000"/>
                </a:solidFill>
              </a:rPr>
              <a:t>haben</a:t>
            </a:r>
            <a:r>
              <a:rPr lang="cs-CZ" sz="2800" dirty="0"/>
              <a:t> </a:t>
            </a:r>
            <a:r>
              <a:rPr lang="cs-CZ" sz="2800" dirty="0" smtClean="0"/>
              <a:t> </a:t>
            </a:r>
            <a:r>
              <a:rPr lang="cs-CZ" sz="2800" dirty="0" err="1" smtClean="0"/>
              <a:t>gearbeit</a:t>
            </a:r>
            <a:r>
              <a:rPr lang="cs-CZ" sz="2800" dirty="0" err="1" smtClean="0">
                <a:solidFill>
                  <a:srgbClr val="FF0000"/>
                </a:solidFill>
              </a:rPr>
              <a:t>et</a:t>
            </a:r>
            <a:r>
              <a:rPr lang="cs-CZ" sz="2800" dirty="0" smtClean="0"/>
              <a:t>.	Oni pracovali.</a:t>
            </a:r>
          </a:p>
          <a:p>
            <a:pPr marL="109728" indent="0">
              <a:buNone/>
            </a:pPr>
            <a:r>
              <a:rPr lang="cs-CZ" sz="3200" b="1" u="sng" dirty="0" smtClean="0"/>
              <a:t> </a:t>
            </a:r>
            <a:endParaRPr lang="cs-CZ" sz="3200" b="1" u="sng" dirty="0"/>
          </a:p>
        </p:txBody>
      </p:sp>
    </p:spTree>
    <p:extLst>
      <p:ext uri="{BB962C8B-B14F-4D97-AF65-F5344CB8AC3E}">
        <p14:creationId xmlns:p14="http://schemas.microsoft.com/office/powerpoint/2010/main" val="3746139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19268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b="1" u="sng" dirty="0" smtClean="0"/>
              <a:t>Slovesa vyjadřující pohyb nebo změnu stavu:</a:t>
            </a:r>
          </a:p>
          <a:p>
            <a:pPr marL="109728" indent="0">
              <a:buNone/>
            </a:pPr>
            <a:r>
              <a:rPr lang="cs-CZ" sz="2800" dirty="0" smtClean="0"/>
              <a:t>např. </a:t>
            </a:r>
            <a:r>
              <a:rPr lang="cs-CZ" sz="2800" dirty="0" err="1" smtClean="0"/>
              <a:t>wandern</a:t>
            </a:r>
            <a:r>
              <a:rPr lang="cs-CZ" sz="2800" dirty="0" smtClean="0"/>
              <a:t>, </a:t>
            </a:r>
            <a:r>
              <a:rPr lang="cs-CZ" sz="2800" dirty="0" err="1" smtClean="0"/>
              <a:t>reisen</a:t>
            </a:r>
            <a:endParaRPr lang="cs-CZ" sz="2800" dirty="0" smtClean="0"/>
          </a:p>
          <a:p>
            <a:pPr marL="109728" indent="0">
              <a:buNone/>
            </a:pPr>
            <a:endParaRPr lang="cs-CZ" sz="2800" dirty="0"/>
          </a:p>
          <a:p>
            <a:pPr marL="109728" indent="0">
              <a:buNone/>
            </a:pPr>
            <a:r>
              <a:rPr lang="cs-CZ" sz="2800" dirty="0" err="1" smtClean="0"/>
              <a:t>Ich</a:t>
            </a:r>
            <a:r>
              <a:rPr lang="cs-CZ" sz="2800" dirty="0" smtClean="0"/>
              <a:t> 	</a:t>
            </a:r>
            <a:r>
              <a:rPr lang="cs-CZ" sz="2800" dirty="0" smtClean="0">
                <a:solidFill>
                  <a:srgbClr val="FF0000"/>
                </a:solidFill>
              </a:rPr>
              <a:t>bin</a:t>
            </a:r>
            <a:r>
              <a:rPr lang="cs-CZ" sz="2800" dirty="0" smtClean="0"/>
              <a:t>	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/>
              <a:t>wander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Já jsem putoval.</a:t>
            </a:r>
          </a:p>
          <a:p>
            <a:pPr marL="109728" indent="0">
              <a:buNone/>
            </a:pPr>
            <a:r>
              <a:rPr lang="cs-CZ" sz="2800" dirty="0" err="1" smtClean="0"/>
              <a:t>Du</a:t>
            </a:r>
            <a:r>
              <a:rPr lang="cs-CZ" sz="2800" dirty="0" smtClean="0"/>
              <a:t>	</a:t>
            </a:r>
            <a:r>
              <a:rPr lang="cs-CZ" sz="2800" dirty="0" err="1" smtClean="0">
                <a:solidFill>
                  <a:srgbClr val="FF0000"/>
                </a:solidFill>
              </a:rPr>
              <a:t>bist</a:t>
            </a:r>
            <a:r>
              <a:rPr lang="cs-CZ" sz="2800" dirty="0" smtClean="0"/>
              <a:t>	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/>
              <a:t>wander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Ty jsi putoval.</a:t>
            </a:r>
          </a:p>
          <a:p>
            <a:pPr marL="109728" indent="0">
              <a:buNone/>
            </a:pPr>
            <a:r>
              <a:rPr lang="cs-CZ" sz="2800" dirty="0" smtClean="0"/>
              <a:t>Er	</a:t>
            </a:r>
            <a:r>
              <a:rPr lang="cs-CZ" sz="2800" dirty="0" err="1" smtClean="0">
                <a:solidFill>
                  <a:srgbClr val="FF0000"/>
                </a:solidFill>
              </a:rPr>
              <a:t>ist</a:t>
            </a:r>
            <a:r>
              <a:rPr lang="cs-CZ" sz="2800" dirty="0" smtClean="0"/>
              <a:t>	</a:t>
            </a:r>
            <a:r>
              <a:rPr lang="cs-CZ" sz="2800" dirty="0" err="1" smtClean="0">
                <a:solidFill>
                  <a:srgbClr val="FF0000"/>
                </a:solidFill>
              </a:rPr>
              <a:t>ge</a:t>
            </a:r>
            <a:r>
              <a:rPr lang="cs-CZ" sz="2800" dirty="0" err="1" smtClean="0"/>
              <a:t>wander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On putoval.</a:t>
            </a:r>
          </a:p>
          <a:p>
            <a:pPr marL="109728" indent="0">
              <a:buNone/>
            </a:pPr>
            <a:endParaRPr lang="cs-CZ" sz="2800" dirty="0"/>
          </a:p>
          <a:p>
            <a:pPr marL="109728" indent="0"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	</a:t>
            </a:r>
            <a:r>
              <a:rPr lang="cs-CZ" sz="2800" dirty="0" err="1" smtClean="0">
                <a:solidFill>
                  <a:srgbClr val="FF0000"/>
                </a:solidFill>
              </a:rPr>
              <a:t>sind</a:t>
            </a:r>
            <a:r>
              <a:rPr lang="cs-CZ" sz="2800" dirty="0" smtClean="0"/>
              <a:t>	</a:t>
            </a:r>
            <a:r>
              <a:rPr lang="cs-CZ" sz="2800" dirty="0" err="1" smtClean="0"/>
              <a:t>gewander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My jsme putovali,</a:t>
            </a:r>
          </a:p>
          <a:p>
            <a:pPr marL="109728" indent="0">
              <a:buNone/>
            </a:pPr>
            <a:r>
              <a:rPr lang="cs-CZ" sz="2800" dirty="0" err="1" smtClean="0"/>
              <a:t>Ihr</a:t>
            </a:r>
            <a:r>
              <a:rPr lang="cs-CZ" sz="2800" dirty="0" smtClean="0"/>
              <a:t> 	</a:t>
            </a:r>
            <a:r>
              <a:rPr lang="cs-CZ" sz="2800" dirty="0" err="1" smtClean="0">
                <a:solidFill>
                  <a:srgbClr val="FF0000"/>
                </a:solidFill>
              </a:rPr>
              <a:t>seid</a:t>
            </a:r>
            <a:r>
              <a:rPr lang="cs-CZ" sz="2800" dirty="0" smtClean="0"/>
              <a:t>	</a:t>
            </a:r>
            <a:r>
              <a:rPr lang="cs-CZ" sz="2800" dirty="0" err="1" smtClean="0"/>
              <a:t>gewander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Vy jste putovali.</a:t>
            </a:r>
          </a:p>
          <a:p>
            <a:pPr marL="109728" indent="0">
              <a:buNone/>
            </a:pPr>
            <a:r>
              <a:rPr lang="cs-CZ" sz="2800" dirty="0" err="1" smtClean="0"/>
              <a:t>Sie</a:t>
            </a:r>
            <a:r>
              <a:rPr lang="cs-CZ" sz="2800" dirty="0" smtClean="0"/>
              <a:t> 	</a:t>
            </a:r>
            <a:r>
              <a:rPr lang="cs-CZ" sz="2800" dirty="0" err="1" smtClean="0">
                <a:solidFill>
                  <a:srgbClr val="FF0000"/>
                </a:solidFill>
              </a:rPr>
              <a:t>sind</a:t>
            </a:r>
            <a:r>
              <a:rPr lang="cs-CZ" sz="2800" dirty="0" smtClean="0"/>
              <a:t>	</a:t>
            </a:r>
            <a:r>
              <a:rPr lang="cs-CZ" sz="2800" dirty="0" err="1" smtClean="0"/>
              <a:t>gewander</a:t>
            </a:r>
            <a:r>
              <a:rPr lang="cs-CZ" sz="2800" dirty="0" err="1" smtClean="0">
                <a:solidFill>
                  <a:srgbClr val="FF0000"/>
                </a:solidFill>
              </a:rPr>
              <a:t>t</a:t>
            </a:r>
            <a:r>
              <a:rPr lang="cs-CZ" sz="2800" dirty="0" smtClean="0"/>
              <a:t>.		Oni putovali.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6004084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328592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U sloves s odlučitelnou předponou (</a:t>
            </a:r>
            <a:r>
              <a:rPr lang="cs-CZ" dirty="0" err="1" smtClean="0"/>
              <a:t>einkaufen</a:t>
            </a:r>
            <a:r>
              <a:rPr lang="cs-CZ" dirty="0" smtClean="0"/>
              <a:t>,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dirty="0" err="1" smtClean="0"/>
              <a:t>abreisen</a:t>
            </a:r>
            <a:r>
              <a:rPr lang="cs-CZ" dirty="0" smtClean="0"/>
              <a:t>, </a:t>
            </a:r>
            <a:r>
              <a:rPr lang="cs-CZ" dirty="0" err="1" smtClean="0"/>
              <a:t>mitkommen</a:t>
            </a:r>
            <a:r>
              <a:rPr lang="cs-CZ" dirty="0" smtClean="0"/>
              <a:t>...) se </a:t>
            </a:r>
            <a:r>
              <a:rPr lang="cs-CZ" dirty="0" err="1" smtClean="0">
                <a:solidFill>
                  <a:srgbClr val="FF0000"/>
                </a:solidFill>
              </a:rPr>
              <a:t>ge</a:t>
            </a:r>
            <a:r>
              <a:rPr lang="cs-CZ" dirty="0" smtClean="0">
                <a:solidFill>
                  <a:srgbClr val="FF0000"/>
                </a:solidFill>
              </a:rPr>
              <a:t>-</a:t>
            </a:r>
            <a:r>
              <a:rPr lang="cs-CZ" dirty="0" smtClean="0"/>
              <a:t> vkládá mezi 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předponu a kmen slovesa:</a:t>
            </a:r>
          </a:p>
          <a:p>
            <a:pPr marL="109728" indent="0">
              <a:buNone/>
            </a:pPr>
            <a:endParaRPr lang="cs-CZ" dirty="0"/>
          </a:p>
          <a:p>
            <a:pPr marL="109728" indent="0" algn="ctr">
              <a:buNone/>
            </a:pPr>
            <a:r>
              <a:rPr lang="cs-CZ" sz="3200" dirty="0" smtClean="0"/>
              <a:t>Martin </a:t>
            </a:r>
            <a:r>
              <a:rPr lang="cs-CZ" sz="3200" dirty="0" err="1" smtClean="0">
                <a:solidFill>
                  <a:srgbClr val="FF0000"/>
                </a:solidFill>
              </a:rPr>
              <a:t>hat</a:t>
            </a:r>
            <a:r>
              <a:rPr lang="cs-CZ" sz="3200" dirty="0" smtClean="0"/>
              <a:t> </a:t>
            </a:r>
            <a:r>
              <a:rPr lang="cs-CZ" sz="3200" dirty="0" err="1" smtClean="0"/>
              <a:t>gestern</a:t>
            </a:r>
            <a:r>
              <a:rPr lang="cs-CZ" sz="3200" dirty="0" smtClean="0"/>
              <a:t> </a:t>
            </a:r>
            <a:r>
              <a:rPr lang="cs-CZ" sz="3200" dirty="0" err="1" smtClean="0"/>
              <a:t>ein</a:t>
            </a:r>
            <a:r>
              <a:rPr lang="cs-CZ" sz="3200" dirty="0" err="1" smtClean="0">
                <a:solidFill>
                  <a:srgbClr val="FF0000"/>
                </a:solidFill>
              </a:rPr>
              <a:t>ge</a:t>
            </a:r>
            <a:r>
              <a:rPr lang="cs-CZ" sz="3200" dirty="0" err="1" smtClean="0"/>
              <a:t>kauf</a:t>
            </a:r>
            <a:r>
              <a:rPr lang="cs-CZ" sz="3200" dirty="0" err="1" smtClean="0">
                <a:solidFill>
                  <a:srgbClr val="FF0000"/>
                </a:solidFill>
              </a:rPr>
              <a:t>t</a:t>
            </a:r>
            <a:r>
              <a:rPr lang="cs-CZ" sz="3200" dirty="0" smtClean="0"/>
              <a:t>.</a:t>
            </a:r>
          </a:p>
          <a:p>
            <a:pPr marL="109728" indent="0" algn="ctr">
              <a:buNone/>
            </a:pPr>
            <a:endParaRPr lang="cs-CZ" sz="3200" dirty="0"/>
          </a:p>
          <a:p>
            <a:r>
              <a:rPr lang="cs-CZ" sz="3200" dirty="0" smtClean="0"/>
              <a:t>Předponu </a:t>
            </a:r>
            <a:r>
              <a:rPr lang="cs-CZ" sz="3200" dirty="0" err="1" smtClean="0"/>
              <a:t>ge</a:t>
            </a:r>
            <a:r>
              <a:rPr lang="cs-CZ" sz="3200" dirty="0" smtClean="0"/>
              <a:t>- nemají slovesa s </a:t>
            </a:r>
            <a:r>
              <a:rPr lang="cs-CZ" sz="3200" dirty="0" err="1" smtClean="0"/>
              <a:t>neodluči</a:t>
            </a:r>
            <a:r>
              <a:rPr lang="cs-CZ" sz="3200" dirty="0" smtClean="0"/>
              <a:t>-</a:t>
            </a:r>
          </a:p>
          <a:p>
            <a:pPr marL="109728" indent="0">
              <a:buNone/>
            </a:pPr>
            <a:r>
              <a:rPr lang="cs-CZ" sz="3200" dirty="0" smtClean="0"/>
              <a:t>   </a:t>
            </a:r>
            <a:r>
              <a:rPr lang="cs-CZ" sz="3200" dirty="0" err="1" smtClean="0"/>
              <a:t>telnou</a:t>
            </a:r>
            <a:r>
              <a:rPr lang="cs-CZ" sz="3200" dirty="0" smtClean="0"/>
              <a:t> předponou </a:t>
            </a:r>
            <a:r>
              <a:rPr lang="cs-CZ" sz="3200" smtClean="0"/>
              <a:t>(</a:t>
            </a:r>
            <a:r>
              <a:rPr lang="cs-CZ" sz="3200" smtClean="0"/>
              <a:t>be</a:t>
            </a:r>
            <a:r>
              <a:rPr lang="cs-CZ" sz="3200"/>
              <a:t>,</a:t>
            </a:r>
            <a:r>
              <a:rPr lang="cs-CZ" sz="3200" smtClean="0"/>
              <a:t> </a:t>
            </a:r>
            <a:r>
              <a:rPr lang="cs-CZ" sz="3200" dirty="0" err="1" smtClean="0"/>
              <a:t>ge</a:t>
            </a:r>
            <a:r>
              <a:rPr lang="cs-CZ" sz="3200" dirty="0" smtClean="0"/>
              <a:t>, </a:t>
            </a:r>
            <a:r>
              <a:rPr lang="cs-CZ" sz="3200" dirty="0" err="1" smtClean="0"/>
              <a:t>ent</a:t>
            </a:r>
            <a:r>
              <a:rPr lang="cs-CZ" sz="3200" dirty="0" smtClean="0"/>
              <a:t>...)</a:t>
            </a:r>
          </a:p>
          <a:p>
            <a:pPr marL="109728" indent="0">
              <a:buNone/>
            </a:pPr>
            <a:endParaRPr lang="cs-CZ" sz="3200" dirty="0" smtClean="0"/>
          </a:p>
          <a:p>
            <a:pPr marL="109728" indent="0" algn="ctr">
              <a:buNone/>
            </a:pPr>
            <a:r>
              <a:rPr lang="cs-CZ" sz="3200" dirty="0" err="1" smtClean="0"/>
              <a:t>Wer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hat</a:t>
            </a:r>
            <a:r>
              <a:rPr lang="cs-CZ" sz="3200" dirty="0" smtClean="0"/>
              <a:t> </a:t>
            </a: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/>
              <a:t>begleit</a:t>
            </a:r>
            <a:r>
              <a:rPr lang="cs-CZ" sz="3200" dirty="0" err="1" smtClean="0">
                <a:solidFill>
                  <a:srgbClr val="FF0000"/>
                </a:solidFill>
              </a:rPr>
              <a:t>et</a:t>
            </a:r>
            <a:r>
              <a:rPr lang="cs-CZ" sz="3200" dirty="0" smtClean="0"/>
              <a:t>?</a:t>
            </a:r>
            <a:endParaRPr lang="cs-CZ" sz="3200" dirty="0"/>
          </a:p>
          <a:p>
            <a:pPr marL="109728" indent="0">
              <a:buNone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val="4175953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POZOR!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Předponu </a:t>
            </a:r>
            <a:r>
              <a:rPr lang="cs-CZ" dirty="0" err="1" smtClean="0"/>
              <a:t>ge</a:t>
            </a:r>
            <a:r>
              <a:rPr lang="cs-CZ" dirty="0" smtClean="0"/>
              <a:t>- nemají také slovesa končící na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</a:t>
            </a:r>
            <a:r>
              <a:rPr lang="cs-CZ" b="1" dirty="0" smtClean="0"/>
              <a:t>-</a:t>
            </a:r>
            <a:r>
              <a:rPr lang="cs-CZ" b="1" dirty="0" err="1" smtClean="0"/>
              <a:t>ieren</a:t>
            </a:r>
            <a:r>
              <a:rPr lang="cs-CZ" b="1" dirty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telefonieren</a:t>
            </a:r>
            <a:r>
              <a:rPr lang="cs-CZ" dirty="0" smtClean="0"/>
              <a:t>, </a:t>
            </a:r>
            <a:r>
              <a:rPr lang="cs-CZ" dirty="0" err="1" smtClean="0"/>
              <a:t>studieren</a:t>
            </a:r>
            <a:r>
              <a:rPr lang="cs-CZ" dirty="0" smtClean="0"/>
              <a:t>, </a:t>
            </a:r>
            <a:r>
              <a:rPr lang="cs-CZ" dirty="0" err="1" smtClean="0"/>
              <a:t>interessieren</a:t>
            </a:r>
            <a:r>
              <a:rPr lang="cs-CZ" dirty="0" smtClean="0"/>
              <a:t>...).</a:t>
            </a:r>
          </a:p>
          <a:p>
            <a:pPr marL="109728" indent="0">
              <a:buNone/>
            </a:pPr>
            <a:endParaRPr lang="cs-CZ" dirty="0"/>
          </a:p>
          <a:p>
            <a:pPr marL="109728" indent="0" algn="ctr">
              <a:buNone/>
            </a:pPr>
            <a:r>
              <a:rPr lang="cs-CZ" sz="3200" dirty="0" err="1" smtClean="0"/>
              <a:t>Sie</a:t>
            </a:r>
            <a:r>
              <a:rPr lang="cs-CZ" sz="3200" dirty="0" smtClean="0"/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hat</a:t>
            </a:r>
            <a:r>
              <a:rPr lang="cs-CZ" sz="3200" dirty="0" smtClean="0"/>
              <a:t> </a:t>
            </a:r>
            <a:r>
              <a:rPr lang="cs-CZ" sz="3200" dirty="0" err="1" smtClean="0"/>
              <a:t>Gesichte</a:t>
            </a:r>
            <a:r>
              <a:rPr lang="cs-CZ" sz="3200" dirty="0" smtClean="0"/>
              <a:t> </a:t>
            </a:r>
            <a:r>
              <a:rPr lang="cs-CZ" sz="3200" dirty="0" err="1" smtClean="0"/>
              <a:t>studier</a:t>
            </a:r>
            <a:r>
              <a:rPr lang="cs-CZ" sz="3200" dirty="0" err="1" smtClean="0">
                <a:solidFill>
                  <a:srgbClr val="FF0000"/>
                </a:solidFill>
              </a:rPr>
              <a:t>t</a:t>
            </a:r>
            <a:r>
              <a:rPr lang="cs-CZ" sz="3200" dirty="0" smtClean="0"/>
              <a:t>.</a:t>
            </a:r>
          </a:p>
          <a:p>
            <a:pPr marL="109728" indent="0">
              <a:buNone/>
            </a:pPr>
            <a:endParaRPr lang="cs-CZ" sz="3200" dirty="0"/>
          </a:p>
          <a:p>
            <a:pPr marL="109728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907065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Řekněte v perfektu: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dirty="0" smtClean="0"/>
              <a:t>Jana </a:t>
            </a:r>
            <a:r>
              <a:rPr lang="cs-CZ" sz="2800" dirty="0" err="1" smtClean="0"/>
              <a:t>lernt</a:t>
            </a:r>
            <a:r>
              <a:rPr lang="cs-CZ" sz="2800" dirty="0" smtClean="0"/>
              <a:t> </a:t>
            </a:r>
            <a:r>
              <a:rPr lang="cs-CZ" sz="2800" dirty="0" err="1" smtClean="0"/>
              <a:t>heute</a:t>
            </a:r>
            <a:r>
              <a:rPr lang="cs-CZ" sz="2800" dirty="0" smtClean="0"/>
              <a:t> </a:t>
            </a:r>
            <a:r>
              <a:rPr lang="cs-CZ" sz="2800" dirty="0" err="1" smtClean="0"/>
              <a:t>Deutsch</a:t>
            </a:r>
            <a:r>
              <a:rPr lang="cs-CZ" sz="2800" dirty="0" smtClean="0"/>
              <a:t>.</a:t>
            </a:r>
          </a:p>
          <a:p>
            <a:pPr marL="109728" indent="0" algn="just">
              <a:buNone/>
            </a:pPr>
            <a:r>
              <a:rPr lang="cs-CZ" sz="2800" dirty="0" smtClean="0"/>
              <a:t>Jana </a:t>
            </a:r>
            <a:r>
              <a:rPr lang="cs-CZ" sz="2800" b="1" dirty="0" err="1" smtClean="0">
                <a:solidFill>
                  <a:srgbClr val="FF0000"/>
                </a:solidFill>
              </a:rPr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heute</a:t>
            </a:r>
            <a:r>
              <a:rPr lang="cs-CZ" sz="2800" dirty="0" smtClean="0"/>
              <a:t> </a:t>
            </a:r>
            <a:r>
              <a:rPr lang="cs-CZ" sz="2800" dirty="0" err="1" smtClean="0"/>
              <a:t>Deutsch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gelernt</a:t>
            </a:r>
            <a:r>
              <a:rPr lang="cs-CZ" sz="2800" dirty="0" smtClean="0"/>
              <a:t>.</a:t>
            </a:r>
          </a:p>
          <a:p>
            <a:pPr marL="109728" indent="0" algn="just">
              <a:buNone/>
            </a:pPr>
            <a:endParaRPr lang="cs-CZ" sz="2800" dirty="0"/>
          </a:p>
          <a:p>
            <a:pPr marL="109728" indent="0" algn="just"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kochen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Montag</a:t>
            </a:r>
            <a:r>
              <a:rPr lang="cs-CZ" sz="2800" dirty="0" smtClean="0"/>
              <a:t> </a:t>
            </a:r>
            <a:r>
              <a:rPr lang="cs-CZ" sz="2800" dirty="0" err="1" smtClean="0"/>
              <a:t>Gulasch</a:t>
            </a:r>
            <a:r>
              <a:rPr lang="cs-CZ" sz="2800" dirty="0" smtClean="0"/>
              <a:t>.</a:t>
            </a:r>
          </a:p>
          <a:p>
            <a:pPr marL="109728" indent="0" algn="just"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haben</a:t>
            </a:r>
            <a:r>
              <a:rPr lang="cs-CZ" sz="2800" dirty="0" smtClean="0"/>
              <a:t> </a:t>
            </a:r>
            <a:r>
              <a:rPr lang="cs-CZ" sz="2800" dirty="0" err="1" smtClean="0"/>
              <a:t>am</a:t>
            </a:r>
            <a:r>
              <a:rPr lang="cs-CZ" sz="2800" dirty="0" smtClean="0"/>
              <a:t> </a:t>
            </a:r>
            <a:r>
              <a:rPr lang="cs-CZ" sz="2800" dirty="0" err="1" smtClean="0"/>
              <a:t>Montag</a:t>
            </a:r>
            <a:r>
              <a:rPr lang="cs-CZ" sz="2800" dirty="0" smtClean="0"/>
              <a:t> </a:t>
            </a:r>
            <a:r>
              <a:rPr lang="cs-CZ" sz="2800" dirty="0" err="1" smtClean="0"/>
              <a:t>Gulasch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gekocht</a:t>
            </a:r>
            <a:r>
              <a:rPr lang="cs-CZ" sz="2800" dirty="0" smtClean="0"/>
              <a:t>.</a:t>
            </a:r>
          </a:p>
          <a:p>
            <a:pPr marL="109728" indent="0" algn="just">
              <a:buNone/>
            </a:pPr>
            <a:endParaRPr lang="cs-CZ" sz="2800" dirty="0"/>
          </a:p>
          <a:p>
            <a:pPr marL="109728" indent="0" algn="just">
              <a:buNone/>
            </a:pPr>
            <a:r>
              <a:rPr lang="cs-CZ" sz="2800" dirty="0" err="1" smtClean="0"/>
              <a:t>Machst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Hausaufgabe</a:t>
            </a:r>
            <a:r>
              <a:rPr lang="cs-CZ" sz="2800" dirty="0" smtClean="0"/>
              <a:t>?</a:t>
            </a:r>
          </a:p>
          <a:p>
            <a:pPr marL="109728" indent="0" algn="just">
              <a:buNone/>
            </a:pPr>
            <a:r>
              <a:rPr lang="cs-CZ" sz="2800" b="1" dirty="0" err="1" smtClean="0">
                <a:solidFill>
                  <a:srgbClr val="FF0000"/>
                </a:solidFill>
              </a:rPr>
              <a:t>Hast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dirty="0" err="1" smtClean="0"/>
              <a:t>die</a:t>
            </a:r>
            <a:r>
              <a:rPr lang="cs-CZ" sz="2800" dirty="0" smtClean="0"/>
              <a:t> </a:t>
            </a:r>
            <a:r>
              <a:rPr lang="cs-CZ" sz="2800" dirty="0" err="1" smtClean="0"/>
              <a:t>Hausaufgabe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gemacht</a:t>
            </a:r>
            <a:r>
              <a:rPr lang="cs-CZ" sz="2800" dirty="0" smtClean="0"/>
              <a:t>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13829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793507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2800" dirty="0" smtClean="0"/>
              <a:t>Lenka </a:t>
            </a:r>
            <a:r>
              <a:rPr lang="cs-CZ" sz="2800" dirty="0" err="1" smtClean="0"/>
              <a:t>besucht</a:t>
            </a:r>
            <a:r>
              <a:rPr lang="cs-CZ" sz="2800" dirty="0" smtClean="0"/>
              <a:t> </a:t>
            </a:r>
            <a:r>
              <a:rPr lang="cs-CZ" sz="2800" dirty="0" err="1" smtClean="0"/>
              <a:t>ihre</a:t>
            </a:r>
            <a:r>
              <a:rPr lang="cs-CZ" sz="2800" dirty="0" smtClean="0"/>
              <a:t> </a:t>
            </a:r>
            <a:r>
              <a:rPr lang="cs-CZ" sz="2800" dirty="0" err="1" smtClean="0"/>
              <a:t>Oma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r>
              <a:rPr lang="cs-CZ" sz="2800" dirty="0" smtClean="0"/>
              <a:t>Lenka </a:t>
            </a:r>
            <a:r>
              <a:rPr lang="cs-CZ" sz="2800" b="1" dirty="0" err="1" smtClean="0">
                <a:solidFill>
                  <a:srgbClr val="FF0000"/>
                </a:solidFill>
              </a:rPr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ihre</a:t>
            </a:r>
            <a:r>
              <a:rPr lang="cs-CZ" sz="2800" dirty="0" smtClean="0"/>
              <a:t> </a:t>
            </a:r>
            <a:r>
              <a:rPr lang="cs-CZ" sz="2800" dirty="0" err="1" smtClean="0"/>
              <a:t>Oma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besucht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endParaRPr lang="cs-CZ" sz="2800" dirty="0" smtClean="0"/>
          </a:p>
          <a:p>
            <a:pPr marL="109728" indent="0">
              <a:buNone/>
            </a:pPr>
            <a:r>
              <a:rPr lang="cs-CZ" sz="2800" dirty="0" err="1" smtClean="0"/>
              <a:t>Herr</a:t>
            </a:r>
            <a:r>
              <a:rPr lang="cs-CZ" sz="2800" dirty="0" smtClean="0"/>
              <a:t> Neumann </a:t>
            </a:r>
            <a:r>
              <a:rPr lang="cs-CZ" sz="2800" dirty="0" err="1" smtClean="0"/>
              <a:t>telefoniert</a:t>
            </a:r>
            <a:r>
              <a:rPr lang="cs-CZ" sz="2800" dirty="0" smtClean="0"/>
              <a:t> </a:t>
            </a:r>
            <a:r>
              <a:rPr lang="cs-CZ" sz="2800" dirty="0" err="1" smtClean="0"/>
              <a:t>seiner</a:t>
            </a:r>
            <a:r>
              <a:rPr lang="cs-CZ" sz="2800" dirty="0" smtClean="0"/>
              <a:t> </a:t>
            </a:r>
            <a:r>
              <a:rPr lang="cs-CZ" sz="2800" dirty="0" err="1" smtClean="0"/>
              <a:t>Frau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r>
              <a:rPr lang="cs-CZ" sz="2800" dirty="0" err="1" smtClean="0"/>
              <a:t>Herr</a:t>
            </a:r>
            <a:r>
              <a:rPr lang="cs-CZ" sz="2800" dirty="0" smtClean="0"/>
              <a:t> Neumann </a:t>
            </a:r>
            <a:r>
              <a:rPr lang="cs-CZ" sz="2800" b="1" dirty="0" err="1" smtClean="0">
                <a:solidFill>
                  <a:srgbClr val="FF0000"/>
                </a:solidFill>
              </a:rPr>
              <a:t>hat</a:t>
            </a:r>
            <a:r>
              <a:rPr lang="cs-CZ" sz="2800" dirty="0" smtClean="0"/>
              <a:t> </a:t>
            </a:r>
            <a:r>
              <a:rPr lang="cs-CZ" sz="2800" dirty="0" err="1" smtClean="0"/>
              <a:t>seiner</a:t>
            </a:r>
            <a:r>
              <a:rPr lang="cs-CZ" sz="2800" dirty="0" smtClean="0"/>
              <a:t> </a:t>
            </a:r>
            <a:r>
              <a:rPr lang="cs-CZ" sz="2800" dirty="0" err="1" smtClean="0"/>
              <a:t>Frau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telefoniert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endParaRPr lang="cs-CZ" sz="2800" dirty="0"/>
          </a:p>
          <a:p>
            <a:pPr marL="109728" indent="0">
              <a:buNone/>
            </a:pP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dirty="0" err="1" smtClean="0"/>
              <a:t>sagst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?</a:t>
            </a:r>
          </a:p>
          <a:p>
            <a:pPr marL="109728" indent="0">
              <a:buNone/>
            </a:pPr>
            <a:r>
              <a:rPr lang="cs-CZ" sz="2800" dirty="0" err="1" smtClean="0"/>
              <a:t>Was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hast</a:t>
            </a:r>
            <a:r>
              <a:rPr lang="cs-CZ" sz="2800" dirty="0" smtClean="0"/>
              <a:t> </a:t>
            </a:r>
            <a:r>
              <a:rPr lang="cs-CZ" sz="2800" dirty="0" err="1" smtClean="0"/>
              <a:t>du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gesagt</a:t>
            </a:r>
            <a:r>
              <a:rPr lang="cs-CZ" sz="2800" dirty="0" smtClean="0"/>
              <a:t>?</a:t>
            </a:r>
          </a:p>
          <a:p>
            <a:pPr marL="109728" indent="0">
              <a:buNone/>
            </a:pPr>
            <a:endParaRPr lang="cs-CZ" sz="2800" dirty="0"/>
          </a:p>
          <a:p>
            <a:pPr marL="109728" indent="0"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dirty="0" err="1" smtClean="0"/>
              <a:t>reisen</a:t>
            </a:r>
            <a:r>
              <a:rPr lang="cs-CZ" sz="2800" dirty="0" smtClean="0"/>
              <a:t> nach </a:t>
            </a:r>
            <a:r>
              <a:rPr lang="cs-CZ" sz="2800" dirty="0" err="1" smtClean="0"/>
              <a:t>Italien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r>
              <a:rPr lang="cs-CZ" sz="2800" dirty="0" err="1" smtClean="0"/>
              <a:t>Wir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sind</a:t>
            </a:r>
            <a:r>
              <a:rPr lang="cs-CZ" sz="2800" dirty="0" smtClean="0"/>
              <a:t> nach </a:t>
            </a:r>
            <a:r>
              <a:rPr lang="cs-CZ" sz="2800" dirty="0" err="1" smtClean="0"/>
              <a:t>Italien</a:t>
            </a:r>
            <a:r>
              <a:rPr lang="cs-CZ" sz="2800" dirty="0" smtClean="0"/>
              <a:t> </a:t>
            </a:r>
            <a:r>
              <a:rPr lang="cs-CZ" sz="2800" b="1" dirty="0" err="1" smtClean="0">
                <a:solidFill>
                  <a:srgbClr val="FF0000"/>
                </a:solidFill>
              </a:rPr>
              <a:t>gereist</a:t>
            </a:r>
            <a:r>
              <a:rPr lang="cs-CZ" sz="2800" dirty="0" smtClean="0"/>
              <a:t>.</a:t>
            </a:r>
          </a:p>
          <a:p>
            <a:pPr marL="109728" indent="0">
              <a:buNone/>
            </a:pPr>
            <a:endParaRPr lang="cs-CZ" sz="2800" dirty="0"/>
          </a:p>
          <a:p>
            <a:pPr marL="109728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29888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TC010205606[[fn=Motiv hedvábí]]</Template>
  <TotalTime>871</TotalTime>
  <Words>439</Words>
  <Application>Microsoft Office PowerPoint</Application>
  <PresentationFormat>On-screen Show (4:3)</PresentationFormat>
  <Paragraphs>127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Silk</vt:lpstr>
      <vt:lpstr>Německý jazyk – Gramatické jevy</vt:lpstr>
      <vt:lpstr>Perfektum pravidelných sloves</vt:lpstr>
      <vt:lpstr>Pomocná slovesa</vt:lpstr>
      <vt:lpstr>Příčestí minulé</vt:lpstr>
      <vt:lpstr>PowerPoint Presentation</vt:lpstr>
      <vt:lpstr>Příklady tvoření perfekta:</vt:lpstr>
      <vt:lpstr>PowerPoint Presentation</vt:lpstr>
      <vt:lpstr>PowerPoint Presentation</vt:lpstr>
      <vt:lpstr>POZOR!</vt:lpstr>
      <vt:lpstr>POZOR!</vt:lpstr>
      <vt:lpstr>Řekněte v perfektu:</vt:lpstr>
      <vt:lpstr>PowerPoint Presentation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Valued Acer Customer</cp:lastModifiedBy>
  <cp:revision>95</cp:revision>
  <dcterms:created xsi:type="dcterms:W3CDTF">2011-03-22T17:13:23Z</dcterms:created>
  <dcterms:modified xsi:type="dcterms:W3CDTF">2012-04-13T09:40:04Z</dcterms:modified>
</cp:coreProperties>
</file>