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69F2B64-4B59-40AD-A694-34BED8954506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3048A79-4162-4289-8B5A-BCB5EDF4A5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9F2B64-4B59-40AD-A694-34BED8954506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048A79-4162-4289-8B5A-BCB5EDF4A5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9F2B64-4B59-40AD-A694-34BED8954506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048A79-4162-4289-8B5A-BCB5EDF4A5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9F2B64-4B59-40AD-A694-34BED8954506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048A79-4162-4289-8B5A-BCB5EDF4A5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9F2B64-4B59-40AD-A694-34BED8954506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048A79-4162-4289-8B5A-BCB5EDF4A5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9F2B64-4B59-40AD-A694-34BED8954506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048A79-4162-4289-8B5A-BCB5EDF4A5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9F2B64-4B59-40AD-A694-34BED8954506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048A79-4162-4289-8B5A-BCB5EDF4A5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69F2B64-4B59-40AD-A694-34BED8954506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048A79-4162-4289-8B5A-BCB5EDF4A5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69F2B64-4B59-40AD-A694-34BED8954506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3048A79-4162-4289-8B5A-BCB5EDF4A5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9F2B64-4B59-40AD-A694-34BED8954506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048A79-4162-4289-8B5A-BCB5EDF4A5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9F2B64-4B59-40AD-A694-34BED8954506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048A79-4162-4289-8B5A-BCB5EDF4A5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69F2B64-4B59-40AD-A694-34BED8954506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3048A79-4162-4289-8B5A-BCB5EDF4A5E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0513" y="35105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Název školy:  Základní škola Karla Klíče Hostinné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988840"/>
            <a:ext cx="6400800" cy="2736304"/>
          </a:xfrm>
        </p:spPr>
        <p:txBody>
          <a:bodyPr>
            <a:normAutofit fontScale="92500"/>
          </a:bodyPr>
          <a:lstStyle/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Autor:   Petrželová Eva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Název:  VY_32_INOVACE_03_A_5_Biokatalyzátory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Téma: Organická a anorganická chemie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Číslo projektu: CZ.1.07/1.4.00/21.2131</a:t>
            </a: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187" y="5085184"/>
            <a:ext cx="8137525" cy="140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70481348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</a:t>
            </a:r>
            <a:r>
              <a:rPr lang="cs-CZ" dirty="0" smtClean="0"/>
              <a:t>harakteristika</a:t>
            </a:r>
            <a:endParaRPr lang="cs-CZ" dirty="0" smtClean="0"/>
          </a:p>
          <a:p>
            <a:r>
              <a:rPr lang="cs-CZ" dirty="0" smtClean="0"/>
              <a:t>s</a:t>
            </a:r>
            <a:r>
              <a:rPr lang="cs-CZ" dirty="0" smtClean="0"/>
              <a:t>ložení </a:t>
            </a:r>
            <a:r>
              <a:rPr lang="cs-CZ" dirty="0" smtClean="0"/>
              <a:t>enzymů</a:t>
            </a:r>
          </a:p>
          <a:p>
            <a:r>
              <a:rPr lang="cs-CZ" dirty="0" smtClean="0"/>
              <a:t>f</a:t>
            </a:r>
            <a:r>
              <a:rPr lang="cs-CZ" dirty="0" smtClean="0"/>
              <a:t>unkce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Biokatalyzátory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0399920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</a:t>
            </a:r>
            <a:r>
              <a:rPr lang="cs-CZ" dirty="0" smtClean="0"/>
              <a:t>sou </a:t>
            </a:r>
            <a:r>
              <a:rPr lang="cs-CZ" dirty="0" smtClean="0"/>
              <a:t>látky , které katalyzují chemické reakce v </a:t>
            </a:r>
            <a:r>
              <a:rPr lang="cs-CZ" dirty="0" smtClean="0"/>
              <a:t>organismu</a:t>
            </a:r>
            <a:endParaRPr lang="cs-CZ" dirty="0" smtClean="0"/>
          </a:p>
          <a:p>
            <a:r>
              <a:rPr lang="cs-CZ" dirty="0" smtClean="0"/>
              <a:t>m</a:t>
            </a:r>
            <a:r>
              <a:rPr lang="cs-CZ" dirty="0" smtClean="0"/>
              <a:t>akromolekulární </a:t>
            </a:r>
            <a:r>
              <a:rPr lang="cs-CZ" dirty="0" smtClean="0"/>
              <a:t>látky vytvářené buňkami rostlin i živočichů</a:t>
            </a:r>
          </a:p>
          <a:p>
            <a:r>
              <a:rPr lang="cs-CZ" dirty="0" smtClean="0"/>
              <a:t>n</a:t>
            </a:r>
            <a:r>
              <a:rPr lang="cs-CZ" dirty="0" smtClean="0"/>
              <a:t>azývají </a:t>
            </a:r>
            <a:r>
              <a:rPr lang="cs-CZ" dirty="0" smtClean="0"/>
              <a:t>se enzymy</a:t>
            </a:r>
          </a:p>
          <a:p>
            <a:r>
              <a:rPr lang="cs-CZ" dirty="0" smtClean="0"/>
              <a:t>t</a:t>
            </a:r>
            <a:r>
              <a:rPr lang="cs-CZ" dirty="0" smtClean="0"/>
              <a:t>voří </a:t>
            </a:r>
            <a:r>
              <a:rPr lang="cs-CZ" dirty="0" smtClean="0"/>
              <a:t>podstatnou a významem nejdůležitější skupinu proteinů</a:t>
            </a:r>
          </a:p>
          <a:p>
            <a:r>
              <a:rPr lang="cs-CZ" dirty="0" smtClean="0"/>
              <a:t>z</a:t>
            </a:r>
            <a:r>
              <a:rPr lang="cs-CZ" dirty="0" smtClean="0"/>
              <a:t>náme </a:t>
            </a:r>
            <a:r>
              <a:rPr lang="cs-CZ" dirty="0" smtClean="0"/>
              <a:t>zhruba 2000 různých enzymů</a:t>
            </a:r>
          </a:p>
          <a:p>
            <a:r>
              <a:rPr lang="cs-CZ" dirty="0" smtClean="0"/>
              <a:t>ú</a:t>
            </a:r>
            <a:r>
              <a:rPr lang="cs-CZ" dirty="0" smtClean="0"/>
              <a:t>zce </a:t>
            </a:r>
            <a:r>
              <a:rPr lang="cs-CZ" dirty="0" smtClean="0"/>
              <a:t>souvisejí s činností vitamínů a hormonů</a:t>
            </a:r>
          </a:p>
          <a:p>
            <a:r>
              <a:rPr lang="cs-CZ" dirty="0" smtClean="0"/>
              <a:t>z</a:t>
            </a:r>
            <a:r>
              <a:rPr lang="cs-CZ" dirty="0" smtClean="0"/>
              <a:t>ásadně </a:t>
            </a:r>
            <a:r>
              <a:rPr lang="cs-CZ" dirty="0" smtClean="0"/>
              <a:t>ovlivňují </a:t>
            </a:r>
            <a:r>
              <a:rPr lang="cs-CZ" dirty="0" smtClean="0"/>
              <a:t>metabolismus </a:t>
            </a:r>
            <a:r>
              <a:rPr lang="cs-CZ" dirty="0" smtClean="0"/>
              <a:t>organismu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7349497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</a:t>
            </a:r>
            <a:r>
              <a:rPr lang="cs-CZ" dirty="0" smtClean="0"/>
              <a:t>ákladní </a:t>
            </a:r>
            <a:r>
              <a:rPr lang="cs-CZ" dirty="0" smtClean="0"/>
              <a:t>složkou enzymů jsou bílkoviny - proteiny</a:t>
            </a:r>
          </a:p>
          <a:p>
            <a:r>
              <a:rPr lang="cs-CZ" dirty="0" smtClean="0"/>
              <a:t>v</a:t>
            </a:r>
            <a:r>
              <a:rPr lang="cs-CZ" dirty="0" smtClean="0"/>
              <a:t>šechny </a:t>
            </a:r>
            <a:r>
              <a:rPr lang="cs-CZ" dirty="0" smtClean="0"/>
              <a:t>enzymy jsou rozděleny do šesti skupin podle typu katalyzované reakce</a:t>
            </a:r>
          </a:p>
          <a:p>
            <a:r>
              <a:rPr lang="cs-CZ" dirty="0" smtClean="0"/>
              <a:t>m</a:t>
            </a:r>
            <a:r>
              <a:rPr lang="cs-CZ" dirty="0" smtClean="0"/>
              <a:t>olekuly </a:t>
            </a:r>
            <a:r>
              <a:rPr lang="cs-CZ" dirty="0" smtClean="0"/>
              <a:t>některých z nich mohou být tvořeny pouze jednoduchými proteiny nebo obsahují i neproteinovou složku – </a:t>
            </a:r>
            <a:r>
              <a:rPr lang="cs-CZ" dirty="0" err="1" smtClean="0"/>
              <a:t>kofaktor</a:t>
            </a:r>
            <a:endParaRPr lang="cs-CZ" dirty="0" smtClean="0"/>
          </a:p>
          <a:p>
            <a:r>
              <a:rPr lang="cs-CZ" dirty="0" err="1" smtClean="0"/>
              <a:t>k</a:t>
            </a:r>
            <a:r>
              <a:rPr lang="cs-CZ" dirty="0" err="1" smtClean="0"/>
              <a:t>ofaktor</a:t>
            </a:r>
            <a:r>
              <a:rPr lang="cs-CZ" dirty="0" smtClean="0"/>
              <a:t> </a:t>
            </a:r>
            <a:r>
              <a:rPr lang="cs-CZ" dirty="0" smtClean="0"/>
              <a:t>– může být iont některých kovů, nebo složitější organ. molekuly- koenzymy 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8505345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u</a:t>
            </a:r>
            <a:r>
              <a:rPr lang="cs-CZ" dirty="0" smtClean="0"/>
              <a:t> </a:t>
            </a:r>
            <a:r>
              <a:rPr lang="cs-CZ" dirty="0" smtClean="0"/>
              <a:t>člověka jsou obsaženy v krvi, ale i v ústech, žaludku</a:t>
            </a:r>
          </a:p>
          <a:p>
            <a:r>
              <a:rPr lang="cs-CZ" dirty="0" smtClean="0"/>
              <a:t>n</a:t>
            </a:r>
            <a:r>
              <a:rPr lang="cs-CZ" dirty="0" smtClean="0"/>
              <a:t>a </a:t>
            </a:r>
            <a:r>
              <a:rPr lang="cs-CZ" dirty="0" smtClean="0"/>
              <a:t>enzymech jsou závislé průmyslové výroby, které využívají činnosti živých organismů</a:t>
            </a:r>
          </a:p>
          <a:p>
            <a:r>
              <a:rPr lang="cs-CZ" dirty="0" smtClean="0"/>
              <a:t>p</a:t>
            </a:r>
            <a:r>
              <a:rPr lang="cs-CZ" dirty="0" smtClean="0"/>
              <a:t>říklady </a:t>
            </a:r>
            <a:r>
              <a:rPr lang="cs-CZ" dirty="0" smtClean="0"/>
              <a:t>využití – výroba piva, vína, </a:t>
            </a:r>
            <a:r>
              <a:rPr lang="cs-CZ" dirty="0" err="1" smtClean="0"/>
              <a:t>ethanolu</a:t>
            </a:r>
            <a:r>
              <a:rPr lang="cs-CZ" dirty="0" smtClean="0"/>
              <a:t>, kyseliny octové, penicilínu </a:t>
            </a:r>
          </a:p>
          <a:p>
            <a:r>
              <a:rPr lang="cs-CZ" dirty="0" smtClean="0"/>
              <a:t>b</a:t>
            </a:r>
            <a:r>
              <a:rPr lang="cs-CZ" dirty="0" smtClean="0"/>
              <a:t>iotechnologie </a:t>
            </a:r>
            <a:r>
              <a:rPr lang="cs-CZ" dirty="0" smtClean="0"/>
              <a:t>je věda využívající činnost určitých organismů jako například kvasinek, bakterií, plísní</a:t>
            </a:r>
          </a:p>
          <a:p>
            <a:r>
              <a:rPr lang="cs-CZ" dirty="0" smtClean="0"/>
              <a:t>z</a:t>
            </a:r>
            <a:r>
              <a:rPr lang="cs-CZ" dirty="0" smtClean="0"/>
              <a:t>vyšují </a:t>
            </a:r>
            <a:r>
              <a:rPr lang="cs-CZ" dirty="0" smtClean="0"/>
              <a:t>rychlost chemické reakce, kterou katalyzují, ale neovlivňují rovnováhu</a:t>
            </a:r>
          </a:p>
          <a:p>
            <a:r>
              <a:rPr lang="cs-CZ" dirty="0" smtClean="0"/>
              <a:t>k</a:t>
            </a:r>
            <a:r>
              <a:rPr lang="cs-CZ" dirty="0" smtClean="0"/>
              <a:t>atalyzují </a:t>
            </a:r>
            <a:r>
              <a:rPr lang="cs-CZ" dirty="0" smtClean="0"/>
              <a:t>vždy určitou reakci – mají specifitu – určitý enzym katalyzuje určitou reakci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Funkce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4518839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E   +    S                     ES                     E  +   P</a:t>
            </a:r>
          </a:p>
          <a:p>
            <a:pPr marL="0" indent="0">
              <a:buNone/>
            </a:pPr>
            <a:r>
              <a:rPr lang="cs-CZ" dirty="0" smtClean="0"/>
              <a:t>Enzym   substrát       komplex                  produkt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enzym-substrát</a:t>
            </a:r>
          </a:p>
          <a:p>
            <a:r>
              <a:rPr lang="cs-CZ" dirty="0" err="1" smtClean="0"/>
              <a:t>ři</a:t>
            </a:r>
            <a:r>
              <a:rPr lang="cs-CZ" dirty="0" smtClean="0"/>
              <a:t> </a:t>
            </a:r>
            <a:r>
              <a:rPr lang="cs-CZ" dirty="0" smtClean="0"/>
              <a:t>enzymové reakci se přechodně váže substrát (reaktant) na enzym za vzniku komplexu (enzym-substrátový komplex). Aktivní centrum je místo, kde se uskutečňuje reakce (prohlubeň nebo kapsa), výsledkem je reakce je pak samotný </a:t>
            </a:r>
            <a:r>
              <a:rPr lang="cs-CZ" dirty="0" smtClean="0"/>
              <a:t>produkt.</a:t>
            </a:r>
            <a:endParaRPr lang="cs-CZ" dirty="0" smtClean="0"/>
          </a:p>
          <a:p>
            <a:r>
              <a:rPr lang="cs-CZ" dirty="0" smtClean="0"/>
              <a:t>a</a:t>
            </a:r>
            <a:r>
              <a:rPr lang="cs-CZ" dirty="0" smtClean="0"/>
              <a:t>ktivita </a:t>
            </a:r>
            <a:r>
              <a:rPr lang="cs-CZ" dirty="0" smtClean="0"/>
              <a:t>enzymu je ovlivňována inhibitory – brzdí reakci</a:t>
            </a:r>
          </a:p>
          <a:p>
            <a:r>
              <a:rPr lang="cs-CZ" dirty="0" smtClean="0"/>
              <a:t>a</a:t>
            </a:r>
            <a:r>
              <a:rPr lang="cs-CZ" dirty="0" smtClean="0"/>
              <a:t>ktivátor </a:t>
            </a:r>
            <a:r>
              <a:rPr lang="cs-CZ" dirty="0" smtClean="0"/>
              <a:t>oproti tomu reakci urychluje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Enzymová reakce</a:t>
            </a:r>
            <a:endParaRPr lang="cs-CZ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339752" y="1628800"/>
            <a:ext cx="136815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932040" y="1628800"/>
            <a:ext cx="136815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80868835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srážková teorie – mají-li dvě látky spolu reagovat, musí dojít ke srážce, pak vzniká nová látka</a:t>
            </a:r>
          </a:p>
          <a:p>
            <a:r>
              <a:rPr lang="cs-CZ" dirty="0" smtClean="0"/>
              <a:t>2. teorie aktivovaného komplexu – molekuly látek se pohybují – dojde ke srážce – vznikne meziprodukt (aktivovaný komplex) – dojde k zániku původních vazeb a vznik nových vazeb, aby srážka byla účinná, musí mít výchozí částice minimální energii – aktivizační 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Mechanismus reakcí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3800676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fontAlgn="base"/>
            <a:r>
              <a:rPr lang="cs-CZ" b="1" dirty="0" smtClean="0"/>
              <a:t>Anotace:</a:t>
            </a:r>
          </a:p>
          <a:p>
            <a:pPr fontAlgn="base"/>
            <a:r>
              <a:rPr lang="cs-CZ" dirty="0" smtClean="0"/>
              <a:t>Výklad</a:t>
            </a:r>
          </a:p>
          <a:p>
            <a:pPr marL="109728" indent="0" fontAlgn="base">
              <a:buNone/>
            </a:pPr>
            <a:endParaRPr lang="cs-CZ" dirty="0" smtClean="0"/>
          </a:p>
          <a:p>
            <a:pPr marL="0" indent="0" fontAlgn="base">
              <a:buNone/>
            </a:pPr>
            <a:endParaRPr lang="cs-CZ" b="1" dirty="0" smtClean="0"/>
          </a:p>
          <a:p>
            <a:pPr fontAlgn="base"/>
            <a:r>
              <a:rPr lang="cs-CZ" b="1" dirty="0" smtClean="0"/>
              <a:t>Autor</a:t>
            </a:r>
            <a:r>
              <a:rPr lang="cs-CZ" dirty="0" smtClean="0"/>
              <a:t> : Eva petrželová</a:t>
            </a:r>
          </a:p>
          <a:p>
            <a:pPr fontAlgn="base"/>
            <a:r>
              <a:rPr lang="cs-CZ" b="1" dirty="0" smtClean="0"/>
              <a:t>Vytvořeno dne</a:t>
            </a:r>
            <a:r>
              <a:rPr lang="cs-CZ" dirty="0" smtClean="0"/>
              <a:t>: 1.4.2012</a:t>
            </a:r>
          </a:p>
          <a:p>
            <a:pPr fontAlgn="base"/>
            <a:r>
              <a:rPr lang="cs-CZ" b="1" dirty="0" err="1" smtClean="0"/>
              <a:t>Odpilotováno</a:t>
            </a:r>
            <a:r>
              <a:rPr lang="cs-CZ" b="1" dirty="0" smtClean="0"/>
              <a:t> dne</a:t>
            </a:r>
            <a:r>
              <a:rPr lang="cs-CZ" dirty="0" smtClean="0"/>
              <a:t>:2.4. 2012</a:t>
            </a:r>
          </a:p>
          <a:p>
            <a:pPr fontAlgn="base"/>
            <a:r>
              <a:rPr lang="cs-CZ" b="1" dirty="0" smtClean="0"/>
              <a:t>ve třídě</a:t>
            </a:r>
            <a:r>
              <a:rPr lang="cs-CZ" dirty="0" smtClean="0"/>
              <a:t>: devátá</a:t>
            </a:r>
          </a:p>
          <a:p>
            <a:pPr fontAlgn="base"/>
            <a:r>
              <a:rPr lang="cs-CZ" b="1" dirty="0" smtClean="0"/>
              <a:t>Vzdělávací oblast</a:t>
            </a:r>
            <a:r>
              <a:rPr lang="cs-CZ" dirty="0" smtClean="0"/>
              <a:t>: Člověk a příroda</a:t>
            </a:r>
          </a:p>
          <a:p>
            <a:pPr fontAlgn="base"/>
            <a:r>
              <a:rPr lang="cs-CZ" b="1" dirty="0" smtClean="0"/>
              <a:t>Vzdělávací obor</a:t>
            </a:r>
            <a:r>
              <a:rPr lang="cs-CZ" dirty="0" smtClean="0"/>
              <a:t>: Chemie</a:t>
            </a:r>
          </a:p>
          <a:p>
            <a:pPr fontAlgn="base"/>
            <a:r>
              <a:rPr lang="cs-CZ" b="1" dirty="0" smtClean="0"/>
              <a:t>Téma</a:t>
            </a:r>
            <a:r>
              <a:rPr lang="cs-CZ" dirty="0" smtClean="0"/>
              <a:t>: Organická chemie - Biokatalyzátor</a:t>
            </a:r>
          </a:p>
          <a:p>
            <a:pPr fontAlgn="base"/>
            <a:r>
              <a:rPr lang="cs-CZ" b="1" dirty="0" smtClean="0"/>
              <a:t>Klíčová slova</a:t>
            </a:r>
            <a:r>
              <a:rPr lang="cs-CZ" dirty="0" smtClean="0"/>
              <a:t>: charakteristika, složení, funkce, katalytické reakce, enzym, substrát, komplex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607207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Přehled středoškolské </a:t>
            </a:r>
            <a:r>
              <a:rPr lang="cs-CZ" dirty="0" err="1" smtClean="0"/>
              <a:t>chemie,prof.RNDr</a:t>
            </a:r>
            <a:r>
              <a:rPr lang="cs-CZ" dirty="0" smtClean="0"/>
              <a:t>. Jiří Vacík, DrSc., doc. RNDr. Jana </a:t>
            </a:r>
            <a:r>
              <a:rPr lang="cs-CZ" dirty="0" err="1" smtClean="0"/>
              <a:t>Barthová</a:t>
            </a:r>
            <a:r>
              <a:rPr lang="cs-CZ" dirty="0" smtClean="0"/>
              <a:t>, CSc., </a:t>
            </a:r>
            <a:r>
              <a:rPr lang="cs-CZ" dirty="0" err="1" smtClean="0"/>
              <a:t>porf</a:t>
            </a:r>
            <a:r>
              <a:rPr lang="cs-CZ" dirty="0" smtClean="0"/>
              <a:t>. RNDr. Josef Pacák, DrSc. Bohuslav </a:t>
            </a:r>
            <a:r>
              <a:rPr lang="cs-CZ" dirty="0" err="1" smtClean="0"/>
              <a:t>Strauch</a:t>
            </a:r>
            <a:r>
              <a:rPr lang="cs-CZ" dirty="0" smtClean="0"/>
              <a:t>, CSc. PaedDr. Miroslava Svobodová, RNDr. František Zemánek, SPN, 1999</a:t>
            </a:r>
          </a:p>
          <a:p>
            <a:r>
              <a:rPr lang="cs-CZ" dirty="0" err="1" smtClean="0"/>
              <a:t>Chemi</a:t>
            </a:r>
            <a:r>
              <a:rPr lang="cs-CZ" dirty="0" smtClean="0"/>
              <a:t> II pro 9.ročník základní školy a víceletých gymnázií, Danuše </a:t>
            </a:r>
            <a:r>
              <a:rPr lang="cs-CZ" dirty="0" err="1" smtClean="0"/>
              <a:t>Pečová</a:t>
            </a:r>
            <a:r>
              <a:rPr lang="cs-CZ" dirty="0" smtClean="0"/>
              <a:t>, Ivo </a:t>
            </a:r>
            <a:r>
              <a:rPr lang="cs-CZ" dirty="0" err="1" smtClean="0"/>
              <a:t>Karger</a:t>
            </a:r>
            <a:r>
              <a:rPr lang="cs-CZ" dirty="0" smtClean="0"/>
              <a:t>, Pavel Peč, </a:t>
            </a:r>
            <a:r>
              <a:rPr lang="cs-CZ" dirty="0" err="1" smtClean="0"/>
              <a:t>Prodos</a:t>
            </a:r>
            <a:r>
              <a:rPr lang="cs-CZ" dirty="0" smtClean="0"/>
              <a:t> Olomouc,1999</a:t>
            </a:r>
          </a:p>
          <a:p>
            <a:r>
              <a:rPr lang="cs-CZ" dirty="0"/>
              <a:t>http://cs.wikipedia.org/wiki/Soubor:GLO1_Homo_sapiens.gif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9402603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60</TotalTime>
  <Words>459</Words>
  <Application>Microsoft Office PowerPoint</Application>
  <PresentationFormat>Předvádění na obrazovce (4:3)</PresentationFormat>
  <Paragraphs>55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Název školy:  Základní škola Karla Klíče Hostinné</vt:lpstr>
      <vt:lpstr>Biokatalyzátory</vt:lpstr>
      <vt:lpstr>Charakteristika</vt:lpstr>
      <vt:lpstr>Složení</vt:lpstr>
      <vt:lpstr>Funkce</vt:lpstr>
      <vt:lpstr>Enzymová reakce</vt:lpstr>
      <vt:lpstr>Mechanismus reakcí</vt:lpstr>
      <vt:lpstr>Snímek 8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Základní škola Karla Klíče Hostinné</dc:title>
  <dc:creator>Petrželova</dc:creator>
  <cp:lastModifiedBy>expert</cp:lastModifiedBy>
  <cp:revision>10</cp:revision>
  <dcterms:created xsi:type="dcterms:W3CDTF">2012-04-01T17:57:17Z</dcterms:created>
  <dcterms:modified xsi:type="dcterms:W3CDTF">2012-04-10T05:28:14Z</dcterms:modified>
</cp:coreProperties>
</file>