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7" r:id="rId3"/>
    <p:sldId id="284" r:id="rId4"/>
    <p:sldId id="283" r:id="rId5"/>
    <p:sldId id="279" r:id="rId6"/>
    <p:sldId id="285" r:id="rId7"/>
    <p:sldId id="280" r:id="rId8"/>
    <p:sldId id="281" r:id="rId9"/>
    <p:sldId id="282" r:id="rId10"/>
    <p:sldId id="286" r:id="rId11"/>
    <p:sldId id="287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DEE7F2"/>
    <a:srgbClr val="990033"/>
    <a:srgbClr val="478C0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-1458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43ABFE-2F2B-412C-A4A0-409D963C9238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1F5C77-4610-4AED-A44E-C8C5B4D61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Mezopot%C3%A1mie" TargetMode="External"/><Relationship Id="rId4" Type="http://schemas.openxmlformats.org/officeDocument/2006/relationships/hyperlink" Target="http://cs.wikipedia.org/wiki/Sumer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VY_32_INOVACE_9_CLOVEK_A_PRAVO_01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Pojem práva, právní řád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 Ekonomické lyceum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Právní norma – pojem,  právní řád, právní síla, charakteristické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rysy právního řádu.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Zamyšlení nad používáním pojmu právo,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historie práva,  definice  právní normy,  objektivní a subjektivní  právo, právní řád.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Právo, historie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 možné určit přesný moment, kdy vzniklo právo.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Původně to byla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pravidla nepsaná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(tzv. právo zvykové), předávané ústní tradicí.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 vývojem písma se pak začala tato pravidla zapisovat do podob prvních zákoníků a vzniklo tak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právo normativní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Víte, kdy byly sepsány nejstarší zákony?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Jaký nejstarší zákoník znáte?</a:t>
            </a:r>
          </a:p>
          <a:p>
            <a:pPr marL="457200" indent="-457200">
              <a:buNone/>
            </a:pP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(pravděpodobně 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4" tooltip="Sumer"/>
              </a:rPr>
              <a:t>Sumeřané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 v 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 tooltip="Mezopotámie"/>
              </a:rPr>
              <a:t>Mezopotámii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 kolem 24. - 22. st. př.n.l..)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(Babylonský král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Chammurapi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18. st. př.n.l. - kodex vytesaný do kamenné desky a vystavený na veřejném místě.)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Právo - pojem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chápeme (užíváme) slovo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 je norma.          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– „nárok“, oprávnění, požadavek….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z různých hledisek zkoumá právní věda.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Všeobecné znalosti o právu, představy o jeho platnosti a oprávněnosti se pak označují jako právní vědomí.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Právní vědomí  -  souhrn právních názorů a představ, vědomostí, vyjadřujících vztahy občanů k platnému právu.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norma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Který z následujících výrazů nejlépe vystihuje pojem právní norma? Vybírejte, diskutujte.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pravidlo  /   předpis  /   soubor příkazů  / soubor vymezení</a:t>
            </a:r>
          </a:p>
          <a:p>
            <a:pPr>
              <a:buNone/>
            </a:pPr>
            <a:endParaRPr lang="cs-CZ" sz="1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koho se vztahuje právní norma?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Kdo může navrhovat, tvořit, vydávat,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publikovat právní normy?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Musí se tyto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 normy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dodržovat?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předepsanou formu (podobu)?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norma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všeobecně závazné pravidlo chování vydané státem v předepsané formě a vynutitelné státní mocí.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je soubor pravidel, podle kterých se organizuje a řídí lidské spolužití.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Stát prostřednictvím svých řídicích orgánů vydává všeobecně závazná pravidla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předpisy.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pravidla jsou právem příslušného státu.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je prostředkem k udržení jeho životaschopnosti.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organizuje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život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společnosti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svém území, chrání zájmy jednotlivců a celé společnosti.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Právo - význam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9001156" cy="4214818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Objektivní právo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 - soubor norem,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nejsou adresovány konkrétní osobě, ale obecně, (abstraktní pojetí práva)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Subjektivní právo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 označuje právo určitého subjektu na něco. Bývá také označováno jako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oprávnění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možnost chovat se určitým způsobem,(tj. konkrétní pojetí práva).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Subjektivní právo je jinak řečeno zákonem garantovaná míra možného chování.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Objektivní právo pak subjektivní práva buď přímo umožňuje, subjektivní práva z něj vyplývají, anebo je alespoň nezakazuje. 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řád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souhrn všech právních předpisů ve státě.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uspořádán stupňovitě podle důležitosti jednotlivých druhů právních předpisů.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Důležitost 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právní síla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právních předpisů je dána tím, který státní orgán je vydal. (Z toho vyplývá postavení právní normy v právním řádu.)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 předpisy s menší právní silou nesmí odporovat vyšší právní normě.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Jaké znáte právní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normy? Víte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kdo je vydal?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řád- přehled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Pokuste se  doplnit</a:t>
            </a:r>
            <a:r>
              <a:rPr lang="cs-CZ" sz="2400" dirty="0"/>
              <a:t> </a:t>
            </a:r>
            <a:r>
              <a:rPr lang="cs-CZ" sz="2400" dirty="0" smtClean="0"/>
              <a:t>právní normy podle jejich právní síly.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785918" y="3071810"/>
            <a:ext cx="5643602" cy="3429024"/>
          </a:xfrm>
          <a:prstGeom prst="triangle">
            <a:avLst>
              <a:gd name="adj" fmla="val 49731"/>
            </a:avLst>
          </a:prstGeom>
          <a:solidFill>
            <a:srgbClr val="DEE7F2">
              <a:alpha val="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285984" y="5857892"/>
            <a:ext cx="457203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857488" y="5214950"/>
            <a:ext cx="3500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500430" y="4500570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000496" y="3857628"/>
            <a:ext cx="121444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řád- přehled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</a:t>
            </a:r>
            <a:r>
              <a:rPr lang="cs-CZ" sz="2400" b="1" dirty="0" smtClean="0"/>
              <a:t>ústava, ústavní zákony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</a:t>
            </a:r>
            <a:r>
              <a:rPr lang="cs-CZ" sz="2400" b="1" dirty="0" smtClean="0"/>
              <a:t>zákony, zákonná opatření senátu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         nařízení vlády</a:t>
            </a:r>
          </a:p>
          <a:p>
            <a:pPr>
              <a:buNone/>
            </a:pPr>
            <a:r>
              <a:rPr lang="cs-CZ" sz="2400" dirty="0" smtClean="0"/>
              <a:t>                                           vyhlášky ministerstev                     </a:t>
            </a:r>
            <a:r>
              <a:rPr lang="cs-CZ" sz="2400" b="1" dirty="0" smtClean="0">
                <a:solidFill>
                  <a:srgbClr val="0070C0"/>
                </a:solidFill>
              </a:rPr>
              <a:t>prováděcí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                                                                                                      předpisy</a:t>
            </a:r>
          </a:p>
          <a:p>
            <a:pPr>
              <a:buNone/>
            </a:pPr>
            <a:r>
              <a:rPr lang="cs-CZ" sz="2400" dirty="0" smtClean="0"/>
              <a:t>                              vyhlášky a nařízení krajů a obcí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785918" y="2928934"/>
            <a:ext cx="5643602" cy="3714776"/>
          </a:xfrm>
          <a:prstGeom prst="triangle">
            <a:avLst>
              <a:gd name="adj" fmla="val 49731"/>
            </a:avLst>
          </a:prstGeom>
          <a:solidFill>
            <a:srgbClr val="DEE7F2">
              <a:alpha val="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285984" y="5857892"/>
            <a:ext cx="457203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857488" y="5214950"/>
            <a:ext cx="3500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357554" y="4500570"/>
            <a:ext cx="235745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929058" y="3857628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ravá složená závorka 8"/>
          <p:cNvSpPr/>
          <p:nvPr/>
        </p:nvSpPr>
        <p:spPr>
          <a:xfrm>
            <a:off x="5643570" y="4643446"/>
            <a:ext cx="1571636" cy="192882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řád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0" y="2714620"/>
            <a:ext cx="8929718" cy="4143380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Vypište si naše zastupitelské orgány a pokuste se k nim přiřadit základní právní předpisy našeho právního řádu. 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28596" y="3714752"/>
          <a:ext cx="8358246" cy="3173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9123"/>
                <a:gridCol w="4179123"/>
              </a:tblGrid>
              <a:tr h="7143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Orgány</a:t>
                      </a:r>
                    </a:p>
                    <a:p>
                      <a:pPr algn="l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právní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 normy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14856">
                <a:tc>
                  <a:txBody>
                    <a:bodyPr/>
                    <a:lstStyle/>
                    <a:p>
                      <a:pPr>
                        <a:spcBef>
                          <a:spcPts val="1200"/>
                        </a:spcBef>
                      </a:pP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Parlament    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ústavní zákony</a:t>
                      </a:r>
                    </a:p>
                  </a:txBody>
                  <a:tcPr/>
                </a:tc>
              </a:tr>
              <a:tr h="458868">
                <a:tc>
                  <a:txBody>
                    <a:bodyPr/>
                    <a:lstStyle/>
                    <a:p>
                      <a:pPr>
                        <a:spcBef>
                          <a:spcPts val="1200"/>
                        </a:spcBef>
                      </a:pP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Vláda                       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nařízení vlády</a:t>
                      </a:r>
                    </a:p>
                  </a:txBody>
                  <a:tcPr/>
                </a:tc>
              </a:tr>
              <a:tr h="458868">
                <a:tc>
                  <a:txBody>
                    <a:bodyPr/>
                    <a:lstStyle/>
                    <a:p>
                      <a:pPr>
                        <a:spcBef>
                          <a:spcPts val="1200"/>
                        </a:spcBef>
                      </a:pP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Ministerstvo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vyhlášky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58868">
                <a:tc>
                  <a:txBody>
                    <a:bodyPr/>
                    <a:lstStyle/>
                    <a:p>
                      <a:pPr>
                        <a:spcBef>
                          <a:spcPts val="1200"/>
                        </a:spcBef>
                      </a:pP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Zastupitelstvo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vyhlášky obce, kraje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58868">
                <a:tc>
                  <a:txBody>
                    <a:bodyPr/>
                    <a:lstStyle/>
                    <a:p>
                      <a:pPr>
                        <a:spcBef>
                          <a:spcPts val="1200"/>
                        </a:spcBef>
                      </a:pP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 R</a:t>
                      </a:r>
                      <a:r>
                        <a:rPr lang="cs-CZ" sz="2400" baseline="0" dirty="0" smtClean="0">
                          <a:latin typeface="Arial" pitchFamily="34" charset="0"/>
                          <a:cs typeface="Arial" pitchFamily="34" charset="0"/>
                        </a:rPr>
                        <a:t>ada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  nařízení obce, kraje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Šipka doprava 16"/>
          <p:cNvSpPr/>
          <p:nvPr/>
        </p:nvSpPr>
        <p:spPr>
          <a:xfrm>
            <a:off x="3500430" y="4643446"/>
            <a:ext cx="97840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3500430" y="5143512"/>
            <a:ext cx="97840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500430" y="5643578"/>
            <a:ext cx="97840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3500430" y="6072206"/>
            <a:ext cx="97840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3500430" y="6572248"/>
            <a:ext cx="97840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7" grpId="0" animBg="1"/>
      <p:bldP spid="18" grpId="0" animBg="1"/>
      <p:bldP spid="19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řád - </a:t>
            </a:r>
            <a:r>
              <a:rPr lang="cs-CZ" sz="2800" b="1" dirty="0" smtClean="0">
                <a:latin typeface="Arial" charset="0"/>
                <a:cs typeface="Arial" charset="0"/>
              </a:rPr>
              <a:t>charakteristika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214282" y="2714620"/>
            <a:ext cx="8715436" cy="414338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tvoří  všechny právní předpisy ve státě,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je uspořádán stupňovitě podle důležitosti jednotlivých druhů právních předpisů.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Důležitost právní normy neboli právní síla je dána tím, který státní orgán je vydal.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zákon musí být v souladu s ústavou.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Žádný prováděcí předpis nesmí odporovat zákonu nebo vybočit z mezí zákona.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Kdo dbá o soulad v právním řádu?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Ústavní soud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54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pro střední školy, autor Radovan Ryska, Monika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Puškinová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EDUKO nakladatelství, s.r.o., Praha 2012, ISBN 978-80-8720-457-3</a:t>
            </a: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1567</TotalTime>
  <Words>597</Words>
  <Application>Microsoft Office PowerPoint</Application>
  <PresentationFormat>Předvádění na obrazovce (4:3)</PresentationFormat>
  <Paragraphs>113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a Jazyková škola s právem státní jazykové zkoušky,  Hradec Králové</vt:lpstr>
      <vt:lpstr>Právo, historie</vt:lpstr>
      <vt:lpstr>Právo - pojem</vt:lpstr>
      <vt:lpstr>Právní norma</vt:lpstr>
      <vt:lpstr>Právní norma</vt:lpstr>
      <vt:lpstr>Právo - význam</vt:lpstr>
      <vt:lpstr>Právní řád</vt:lpstr>
      <vt:lpstr>Právní řád- přehled</vt:lpstr>
      <vt:lpstr>Právní řád- přehled</vt:lpstr>
      <vt:lpstr>Právní řád</vt:lpstr>
      <vt:lpstr>Právní řád - charakteristika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46</cp:revision>
  <dcterms:created xsi:type="dcterms:W3CDTF">2012-11-30T22:17:21Z</dcterms:created>
  <dcterms:modified xsi:type="dcterms:W3CDTF">2014-01-26T17:58:33Z</dcterms:modified>
</cp:coreProperties>
</file>