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6" r:id="rId3"/>
    <p:sldId id="275" r:id="rId4"/>
    <p:sldId id="276" r:id="rId5"/>
    <p:sldId id="277" r:id="rId6"/>
    <p:sldId id="267" r:id="rId7"/>
    <p:sldId id="278" r:id="rId8"/>
    <p:sldId id="279" r:id="rId9"/>
    <p:sldId id="280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478C0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43ABFE-2F2B-412C-A4A0-409D963C9238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F5C77-4610-4AED-A44E-C8C5B4D61E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763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1F5C77-4610-4AED-A44E-C8C5B4D61ED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28919442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VY_32_INOVACE_9_CLOVEK_A_PRAVO_02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Právní vztahy, právní skutečnosti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 Ekonomické lyceum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Právní skutečnosti, právní jednání, platnost a neplatnost právního jednání, individuální právní akt, soukromá a veřejná listina.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Zopakování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některých základních pojmů a v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ýklad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nového učiva podle novely občanského zákoníku.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skutečnosti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skutečnost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každá skutečnost, s níž právní norma spojuje vznik, změnu nebo zánik právního vztahu. K tomu dochází samočinně nebo záměrně.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428992" y="3786190"/>
            <a:ext cx="198597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skutečnosti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928662" y="4500570"/>
            <a:ext cx="192882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Nezávislé na vůli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00760" y="4500570"/>
            <a:ext cx="192882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Volní jednání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42844" y="5715016"/>
            <a:ext cx="1714512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události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428860" y="5715016"/>
            <a:ext cx="178595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Protiprávní stavy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929190" y="5643578"/>
            <a:ext cx="177165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 jednání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72330" y="5715016"/>
            <a:ext cx="185738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Protiprávní jednání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4" idx="1"/>
          </p:cNvCxnSpPr>
          <p:nvPr/>
        </p:nvCxnSpPr>
        <p:spPr>
          <a:xfrm rot="10800000" flipV="1">
            <a:off x="2285984" y="4243390"/>
            <a:ext cx="1143008" cy="1857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4" idx="3"/>
          </p:cNvCxnSpPr>
          <p:nvPr/>
        </p:nvCxnSpPr>
        <p:spPr>
          <a:xfrm>
            <a:off x="5414962" y="4243390"/>
            <a:ext cx="1300178" cy="1857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endCxn id="7" idx="0"/>
          </p:cNvCxnSpPr>
          <p:nvPr/>
        </p:nvCxnSpPr>
        <p:spPr>
          <a:xfrm rot="10800000" flipV="1">
            <a:off x="1000100" y="5429264"/>
            <a:ext cx="500066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2285984" y="5429264"/>
            <a:ext cx="785818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endCxn id="9" idx="0"/>
          </p:cNvCxnSpPr>
          <p:nvPr/>
        </p:nvCxnSpPr>
        <p:spPr>
          <a:xfrm rot="10800000" flipV="1">
            <a:off x="5815018" y="5429264"/>
            <a:ext cx="614370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endCxn id="10" idx="0"/>
          </p:cNvCxnSpPr>
          <p:nvPr/>
        </p:nvCxnSpPr>
        <p:spPr>
          <a:xfrm>
            <a:off x="7429520" y="5429264"/>
            <a:ext cx="57150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Právní jednání</a:t>
            </a:r>
          </a:p>
        </p:txBody>
      </p:sp>
      <p:sp useBgFill="1"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jednání musí obsahem a účelem odpovídat dobrým mravům i zákonu.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Vznik, změnu, nebo zánik práv lze vázat na splnění podmínky.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071802" y="2500306"/>
            <a:ext cx="2714644" cy="914400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Právně lze jednat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85720" y="3357562"/>
            <a:ext cx="228601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konáním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357950" y="3286124"/>
            <a:ext cx="228601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nekonáním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929058" y="4500570"/>
            <a:ext cx="205740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opomenutím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58016" y="4500570"/>
            <a:ext cx="198597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strpění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ovací šipka 11"/>
          <p:cNvCxnSpPr>
            <a:stCxn id="4" idx="1"/>
            <a:endCxn id="5" idx="0"/>
          </p:cNvCxnSpPr>
          <p:nvPr/>
        </p:nvCxnSpPr>
        <p:spPr>
          <a:xfrm rot="10800000" flipV="1">
            <a:off x="1428728" y="2957506"/>
            <a:ext cx="1643074" cy="400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>
            <a:stCxn id="4" idx="3"/>
          </p:cNvCxnSpPr>
          <p:nvPr/>
        </p:nvCxnSpPr>
        <p:spPr>
          <a:xfrm>
            <a:off x="5786446" y="2957506"/>
            <a:ext cx="1857388" cy="3286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>
            <a:endCxn id="7" idx="0"/>
          </p:cNvCxnSpPr>
          <p:nvPr/>
        </p:nvCxnSpPr>
        <p:spPr>
          <a:xfrm rot="10800000" flipV="1">
            <a:off x="4957762" y="4214818"/>
            <a:ext cx="2257444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7215206" y="4214818"/>
            <a:ext cx="107157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Subjektivní právní jednání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071802" y="2571744"/>
            <a:ext cx="277178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Právní jednání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3643314"/>
            <a:ext cx="2500330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podle počtu stran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072198" y="3643314"/>
            <a:ext cx="241459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podle formy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>
            <a:stCxn id="4" idx="1"/>
            <a:endCxn id="5" idx="0"/>
          </p:cNvCxnSpPr>
          <p:nvPr/>
        </p:nvCxnSpPr>
        <p:spPr>
          <a:xfrm rot="10800000" flipV="1">
            <a:off x="1464448" y="3028944"/>
            <a:ext cx="1607355" cy="614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>
            <a:stCxn id="4" idx="3"/>
          </p:cNvCxnSpPr>
          <p:nvPr/>
        </p:nvCxnSpPr>
        <p:spPr>
          <a:xfrm>
            <a:off x="5843590" y="3028944"/>
            <a:ext cx="1585930" cy="6143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071538" y="4857760"/>
            <a:ext cx="3214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jednostranné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dvoustranné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mnohostranné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57818" y="4929198"/>
            <a:ext cx="2857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výslovné ústní</a:t>
            </a:r>
          </a:p>
          <a:p>
            <a:r>
              <a:rPr lang="cs-CZ" sz="2400" dirty="0" smtClean="0"/>
              <a:t>výslovné písemné</a:t>
            </a:r>
          </a:p>
          <a:p>
            <a:r>
              <a:rPr lang="cs-CZ" sz="2400" dirty="0" smtClean="0"/>
              <a:t>konkludentní</a:t>
            </a:r>
            <a:endParaRPr lang="cs-CZ" sz="2400" dirty="0"/>
          </a:p>
        </p:txBody>
      </p:sp>
      <p:cxnSp>
        <p:nvCxnSpPr>
          <p:cNvPr id="25" name="Přímá spojovací čára 24"/>
          <p:cNvCxnSpPr/>
          <p:nvPr/>
        </p:nvCxnSpPr>
        <p:spPr>
          <a:xfrm rot="5400000">
            <a:off x="142844" y="5214950"/>
            <a:ext cx="128588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>
            <a:off x="785786" y="507207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785786" y="542926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785786" y="5857892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7358082" y="5286388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10800000">
            <a:off x="7643834" y="5143512"/>
            <a:ext cx="42862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rot="10800000">
            <a:off x="7858148" y="5572140"/>
            <a:ext cx="214314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10800000">
            <a:off x="7715272" y="6000768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42844" y="6286520"/>
            <a:ext cx="9001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Právní jednání je projev vůle, jimiž se právní vztahy mění, ruší…</a:t>
            </a:r>
            <a:endParaRPr lang="cs-CZ" sz="2400" dirty="0"/>
          </a:p>
        </p:txBody>
      </p:sp>
    </p:spTree>
  </p:cSld>
  <p:clrMapOvr>
    <a:masterClrMapping/>
  </p:clrMapOvr>
  <p:transition spd="med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 animBg="1"/>
      <p:bldP spid="6" grpId="0" animBg="1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Subjektivní právní jednání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idx="1"/>
          </p:nvPr>
        </p:nvSpPr>
        <p:spPr>
          <a:xfrm>
            <a:off x="142844" y="2643182"/>
            <a:ext cx="8543956" cy="3929090"/>
          </a:xfrm>
        </p:spPr>
        <p:txBody>
          <a:bodyPr/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Platné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právní jednání musí být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určité,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srozumitelné,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svobodné (bez nátlaku),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vážně mínění,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 předepsané formě (např. písemná, notářsky ověřená).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Neplatné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právní jednání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odporuje zákonu, obchází jej,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příčí dobrým mravům, narušuje veřejný pořádek.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Individuální právní akt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Jedná se o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akt státních orgánů,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mít podobu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rozhodnutí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usnesení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rozsudek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Vztahují se pouze na jedinečné případy a v podstatě představují akty aplikace právních norem (orgánů soudních, správních).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Příklady právních jednání: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Ředitel školy vydal rozhodnutí o přijetí žáka na školu.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Zaměstnanec předal zaměstnavateli výpověď o ukončení pracovního poměru.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Výklad právních jednání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9001156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Právní jednání se posuzuje podle svého obsahu.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Připouští-li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použitý výraz různý výklad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vyloží se v pochybnostech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 tíži toho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kdo výrazu použil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jako první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právním styku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podnikatelů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se přihlíží k obchodním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zvyklostem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Písemná forma: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zřizování, převod věcného práva k nemovité věci,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elektronickými nebo jinými technickými prostředky,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podpis jednajícího.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Soukromá a veřejná listina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9001156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Veřejná listina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vydaná orgánem veřejné moci,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listina prohlášená zákonem,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nesmí trpět vadami,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zakládá plný důkaz o projevu vůle.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Soukromá listina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se jí dovolává, musí dokázat její pravost, správnost;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není-li podepsána, musí ten, kdo ji použije, dokázat původ.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Zásilka odeslaná poštovní službou – došla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třetí pracovní den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 odeslání, do jiného státu – patnáctý pracovní den.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357422" y="836613"/>
            <a:ext cx="6286544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Neplatnost právních jednání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9001156" cy="435769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 právní jednání je třeba hledět jako na platné než na neplatné.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Chyby v psaní nebo v počtech nejsou právnímu jednání na újmu, je-li jeho význam nepochybný.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Neplatné je právní jednání: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příčí dobrým mravům,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odporuje zákonu,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podle něhož má být plněno něco nemožného,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jedná-li v omylu.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Nenamítne-li oprávněná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osoba neplatnost právního jednání, považuje se právní jednání za platné.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54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54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pro střední školy, autor Radovan Ryska, Monika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Puškinová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EDUKO nakladatelství, s.r.o., Praha 2012, ISBN 978-80-8720-457-3</a:t>
            </a: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1328</TotalTime>
  <Words>589</Words>
  <Application>Microsoft Office PowerPoint</Application>
  <PresentationFormat>Předvádění na obrazovce (4:3)</PresentationFormat>
  <Paragraphs>108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a Jazyková škola s právem státní jazykové zkoušky,  Hradec Králové</vt:lpstr>
      <vt:lpstr>Právní skutečnosti</vt:lpstr>
      <vt:lpstr>Právní jednání</vt:lpstr>
      <vt:lpstr>Subjektivní právní jednání</vt:lpstr>
      <vt:lpstr>Subjektivní právní jednání</vt:lpstr>
      <vt:lpstr>Individuální právní akt</vt:lpstr>
      <vt:lpstr>Výklad právních jednání</vt:lpstr>
      <vt:lpstr>Soukromá a veřejná listina</vt:lpstr>
      <vt:lpstr>Neplatnost právních jednání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41</cp:revision>
  <dcterms:created xsi:type="dcterms:W3CDTF">2012-11-30T22:17:21Z</dcterms:created>
  <dcterms:modified xsi:type="dcterms:W3CDTF">2014-05-23T18:40:38Z</dcterms:modified>
</cp:coreProperties>
</file>