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73" r:id="rId4"/>
    <p:sldId id="267" r:id="rId5"/>
    <p:sldId id="268" r:id="rId6"/>
    <p:sldId id="269" r:id="rId7"/>
    <p:sldId id="270" r:id="rId8"/>
    <p:sldId id="271" r:id="rId9"/>
    <p:sldId id="272" r:id="rId10"/>
    <p:sldId id="274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  <a:srgbClr val="478C0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04" autoAdjust="0"/>
    <p:restoredTop sz="94660"/>
  </p:normalViewPr>
  <p:slideViewPr>
    <p:cSldViewPr>
      <p:cViewPr>
        <p:scale>
          <a:sx n="60" d="100"/>
          <a:sy n="60" d="100"/>
        </p:scale>
        <p:origin x="-1206" y="-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VY_32_INOVACE_9_CLOVEK_A_PRAVO_04</a:t>
                      </a:r>
                    </a:p>
                    <a:p>
                      <a:r>
                        <a:rPr lang="cs-CZ" sz="1800" b="1" kern="120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Osoby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právnické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 Ekonomické lyceum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Právnické osoby, vznik, jednání, zrušení, typy právnických osob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Právnické osoby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Právnická osoba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organizovaný útvar,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má právní osobnost,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vede záznamy o svých majetkových poměrech.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Veřejné rejstříky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přístupné každému;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každý může nahlížet a pořizovat se z nich výpisy, opisy, kopie.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Zapisuje se den vzniku, zrušení, sídlo, předmět činnosti, člen statutárního orgánu, další stanoví jiný právní předpis.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002000" cy="1000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Vznik a zánik právnické osoby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Ustavení právnické osoby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zakladatelským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právním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jednáním,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(1 zakladatel –  zakladatelská listina, je-li více - smlouva)                                                  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působením veřejné moci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(zákonem, rozhodnutím),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jiným způsobem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např. schválením stanov.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Vznik právnické osoby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dnem zápisu do veřejného rejstříku,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dnem nabytí účinnosti zákona nebo pozdějším dnem.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Zánik právnické osoby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výmazem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 rejstříku.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43108" y="836613"/>
            <a:ext cx="664373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Rozlišení, působení právnické osoby (PO)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Jméno právnické osoby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je její název, nesmí být klamavý.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Rozlišení právnické osoby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podle účelu ustavení, činnosti: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 soukromého práva.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 veřejného práva, např. Česká národní banka.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Stát – největší právnická osoba.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Všechny PO jsou vytvářeny k uspokojování zájmů lidí.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Veřejně prospěšná je PO, která přispívá k dosažení obecného blaha vykonáváním veřejně prospěšné činnosti.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43108" y="836613"/>
            <a:ext cx="664373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Orgány, jednání právnické osoby (PO)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Orgán právnické osoby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individuální – jeden člen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kolektivní – více členů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Fyzická osoba jako člen orgánu musí být plně svéprávná.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Jednání právnické osoby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Statutární orgán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jedná FO jako jejich orgán přímo.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Člen statutárního orgánu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zastupuje ve všech záležitostech.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Kdo se za PO podepisuje, připojí k jejímu názvu svůj podpis, popřípadě i údaj o své funkci nebo svém zařazení.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Nepřímé zastupování – smluvní.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43108" y="836613"/>
            <a:ext cx="6643734" cy="1439862"/>
          </a:xfrm>
        </p:spPr>
        <p:txBody>
          <a:bodyPr anchor="b"/>
          <a:lstStyle/>
          <a:p>
            <a:pPr algn="r" eaLnBrk="1" hangingPunct="1"/>
            <a:r>
              <a:rPr lang="cs-CZ" sz="4800" b="1" dirty="0" smtClean="0">
                <a:latin typeface="Arial" charset="0"/>
                <a:cs typeface="Arial" charset="0"/>
              </a:rPr>
              <a:t>Zrušení právnické osoby (PO)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Zrušení s likvidací</a:t>
            </a:r>
          </a:p>
          <a:p>
            <a:pPr lvl="0"/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právním jednáním,</a:t>
            </a:r>
          </a:p>
          <a:p>
            <a:pPr lvl="0"/>
            <a:r>
              <a:rPr lang="cs-CZ" sz="2400" dirty="0" smtClean="0">
                <a:latin typeface="Arial" pitchFamily="34" charset="0"/>
                <a:cs typeface="Arial" pitchFamily="34" charset="0"/>
              </a:rPr>
              <a:t>uplynutím doby,</a:t>
            </a:r>
          </a:p>
          <a:p>
            <a:pPr lvl="0"/>
            <a:r>
              <a:rPr lang="cs-CZ" sz="2400" dirty="0" smtClean="0">
                <a:latin typeface="Arial" pitchFamily="34" charset="0"/>
                <a:cs typeface="Arial" pitchFamily="34" charset="0"/>
              </a:rPr>
              <a:t>rozhodnutím orgánu veřejné moci,</a:t>
            </a:r>
          </a:p>
          <a:p>
            <a:pPr lvl="0"/>
            <a:r>
              <a:rPr lang="cs-CZ" sz="2400" dirty="0" smtClean="0">
                <a:latin typeface="Arial" pitchFamily="34" charset="0"/>
                <a:cs typeface="Arial" pitchFamily="34" charset="0"/>
              </a:rPr>
              <a:t>dosažením účelu (pro který byla ustavena),</a:t>
            </a:r>
          </a:p>
          <a:p>
            <a:pPr lvl="0"/>
            <a:r>
              <a:rPr lang="cs-CZ" sz="2400" dirty="0" smtClean="0">
                <a:latin typeface="Arial" pitchFamily="34" charset="0"/>
                <a:cs typeface="Arial" pitchFamily="34" charset="0"/>
              </a:rPr>
              <a:t>ze zákon. důvodů.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Likvidace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vyžaduje po zrušení PO, (ledaže celé její jmění 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nabývá právní nástupce nebo stanoví zákon jinak).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Určený likvidátor vymáhá pohledávky, uhrazuje dluhy, zpeněžuje majetek.</a:t>
            </a:r>
          </a:p>
          <a:p>
            <a:pPr lvl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43108" y="836613"/>
            <a:ext cx="6643734" cy="1439862"/>
          </a:xfrm>
        </p:spPr>
        <p:txBody>
          <a:bodyPr anchor="b"/>
          <a:lstStyle/>
          <a:p>
            <a:pPr algn="r" eaLnBrk="1" hangingPunct="1"/>
            <a:r>
              <a:rPr lang="cs-CZ" sz="4800" b="1" dirty="0" smtClean="0">
                <a:latin typeface="Arial" charset="0"/>
                <a:cs typeface="Arial" charset="0"/>
              </a:rPr>
              <a:t>Zrušení právnické osoby (PO)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Zrušení bez likvidace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zrušení PO při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přeměně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(dnem účinnosti přeměny),</a:t>
            </a:r>
          </a:p>
          <a:p>
            <a:pPr lvl="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zrušením konkursu při úpadku PO (nestačí majetek).</a:t>
            </a:r>
          </a:p>
          <a:p>
            <a:pPr lvl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Přeměna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právnické osoby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fúze (sloučení, splynutí),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rozdělení,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změna právní formy.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43108" y="836613"/>
            <a:ext cx="6643734" cy="1439862"/>
          </a:xfrm>
        </p:spPr>
        <p:txBody>
          <a:bodyPr anchor="b"/>
          <a:lstStyle/>
          <a:p>
            <a:pPr algn="r" eaLnBrk="1" hangingPunct="1"/>
            <a:r>
              <a:rPr lang="cs-CZ" sz="4800" b="1" dirty="0" smtClean="0">
                <a:latin typeface="Arial" charset="0"/>
                <a:cs typeface="Arial" charset="0"/>
              </a:rPr>
              <a:t>Typy právnických osob (PO)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 fontScale="92500" lnSpcReduction="10000"/>
          </a:bodyPr>
          <a:lstStyle/>
          <a:p>
            <a:pPr lvl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Korporace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tvoří jejich členové (společníci) i jeden člen;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je to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společenstvím osob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jejím základem je osobní složka.</a:t>
            </a:r>
          </a:p>
          <a:p>
            <a:pPr lvl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Fundace</a:t>
            </a:r>
          </a:p>
          <a:p>
            <a:pPr lvl="0"/>
            <a:r>
              <a:rPr lang="cs-CZ" sz="2600" dirty="0" smtClean="0">
                <a:latin typeface="Arial" pitchFamily="34" charset="0"/>
                <a:cs typeface="Arial" pitchFamily="34" charset="0"/>
              </a:rPr>
              <a:t>vytvořená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majetkem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vyčleněným k určitému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účelu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 Její činnost se váže na účel, k němuž byla zřízena. Jsou to nadace, nadační fondy.</a:t>
            </a:r>
            <a:endParaRPr lang="cs-CZ" sz="26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Ústavy</a:t>
            </a:r>
            <a:endParaRPr lang="cs-CZ" sz="26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PO ustavená za účelem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provozování činnosti užitečné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společensky nebo hospodářsky s využitím své osobní a majetkové složky.</a:t>
            </a:r>
          </a:p>
          <a:p>
            <a:pPr lvl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43108" y="836613"/>
            <a:ext cx="6643734" cy="1439862"/>
          </a:xfrm>
        </p:spPr>
        <p:txBody>
          <a:bodyPr anchor="b"/>
          <a:lstStyle/>
          <a:p>
            <a:pPr algn="r" eaLnBrk="1" hangingPunct="1"/>
            <a:r>
              <a:rPr lang="cs-CZ" sz="4800" b="1" dirty="0" smtClean="0">
                <a:latin typeface="Arial" charset="0"/>
                <a:cs typeface="Arial" charset="0"/>
              </a:rPr>
              <a:t>Úkoly k doplnění učiva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Shromažďujte si pokladní doklady a podle informací z nich vyhledejte další informace o těchto subjektech, tj. zda jsou zapsány v obchodním rejstříku a jaké další zajímavé informace se z rejstříku můžete dozvědět.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Jaké znáte nadace nebo nadační fondy?  Pokuste se v rejstříku nalézt další informace o nadaci, kterou znáte.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Vaše škola je též právnickou osobou. Pokuste se nalézt rejstřík škol a vyhledat další informace o vaší škole.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 čemu především slouží veřejné rejstříky?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54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1126</TotalTime>
  <Words>597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Právnické osoby</vt:lpstr>
      <vt:lpstr>Snímek 3</vt:lpstr>
      <vt:lpstr>Vznik a zánik právnické osoby</vt:lpstr>
      <vt:lpstr>Rozlišení, působení právnické osoby (PO)</vt:lpstr>
      <vt:lpstr>Orgány, jednání právnické osoby (PO)</vt:lpstr>
      <vt:lpstr>Zrušení právnické osoby (PO)</vt:lpstr>
      <vt:lpstr>Zrušení právnické osoby (PO)</vt:lpstr>
      <vt:lpstr>Typy právnických osob (PO)</vt:lpstr>
      <vt:lpstr>Úkoly k doplnění učiva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39</cp:revision>
  <dcterms:created xsi:type="dcterms:W3CDTF">2012-11-30T22:17:21Z</dcterms:created>
  <dcterms:modified xsi:type="dcterms:W3CDTF">2014-05-23T18:48:44Z</dcterms:modified>
</cp:coreProperties>
</file>