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73" r:id="rId3"/>
    <p:sldId id="274" r:id="rId4"/>
    <p:sldId id="259" r:id="rId5"/>
    <p:sldId id="275" r:id="rId6"/>
    <p:sldId id="279" r:id="rId7"/>
    <p:sldId id="260" r:id="rId8"/>
    <p:sldId id="277" r:id="rId9"/>
    <p:sldId id="278" r:id="rId10"/>
    <p:sldId id="280" r:id="rId11"/>
    <p:sldId id="25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</p:showPr>
  <p:clrMru>
    <a:srgbClr val="990033"/>
    <a:srgbClr val="478C02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234" autoAdjust="0"/>
    <p:restoredTop sz="94660"/>
  </p:normalViewPr>
  <p:slideViewPr>
    <p:cSldViewPr>
      <p:cViewPr>
        <p:scale>
          <a:sx n="70" d="100"/>
          <a:sy n="70" d="100"/>
        </p:scale>
        <p:origin x="-90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6909D2-4CD3-44C1-B8F2-E24F0B907C66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28F467-4B88-452F-BA47-61710908C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B15DC-A736-4FD0-87FC-848A40597183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FA970-B52F-4CBD-BBD8-9B5AC797C1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87CC24-98E3-49E4-972D-6E6D95C58189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03A13B-54C6-47C3-B264-14A50F887C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F98A92-9F47-4C2F-AEE6-94F8815B16A5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95EE-30D6-4843-AC4A-030589EC33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75EAF3-BF4C-4E45-9F32-2A38668409D7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27CC07-3A67-45C7-A7BA-14E2FE45A2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960EE-45CB-42C8-826B-B483026BD35D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6F4D87-1FD0-48EB-9C1F-DE54EB5C0F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F29D5-A57B-4551-B8BE-A430A75B81C7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585B82-9AF6-4AD4-A3C2-41E7D847BB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CD1ED-78AE-46CD-A681-C3053643788A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01218-5123-47FB-80D0-4E1743F19A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41EF24-9FC2-4A1E-8D3F-6F0767533283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0435C8-03F2-4C63-B3A6-87D8BB824D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4B833D-F909-4FF5-A170-2D2BF824800E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0E324-0E39-4256-94FC-E6548D9B7A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DD17D0-182A-425B-9513-F7C048608C0B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2B6252-DE54-4C61-9C74-90C0B07AB4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FFD836-ABBD-4DED-9130-B0B3530F67BB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9F7565-C5F7-4A3F-A951-13CF638588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39892E9-9F17-4536-8EE2-84607DD9708C}" type="datetimeFigureOut">
              <a:rPr lang="cs-CZ"/>
              <a:pPr>
                <a:defRPr/>
              </a:pPr>
              <a:t>23.5.2014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9BC88EE-81D1-414B-91B3-FDC262237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0825" y="2781300"/>
          <a:ext cx="8569325" cy="41491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Ing. Jana Kadlecová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74037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VY_32_INOVACE_9_CLOVEK_A_PRAVO_08</a:t>
                      </a:r>
                    </a:p>
                    <a:p>
                      <a:r>
                        <a:rPr lang="cs-CZ" sz="1800" b="1" kern="120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Bytové </a:t>
                      </a: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spoluvlastnictví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Člověk a právo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Obchodní akademie, 2. ročník,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Ekonomické lyceum,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5571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březen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Obecná ustanovení  bytového spoluvlastnictví, vznik jednotky, práva a povinnosti vlastníka jednotky, společenství vlastníků, zrušení bytového spoluvlastnictví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Bytové spoluvlastnictví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714620"/>
            <a:ext cx="8929718" cy="3883030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je spoluvlastnictví </a:t>
            </a:r>
            <a:r>
              <a:rPr lang="cs-CZ" sz="28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nemovité věci založené vlastnictvím jednotek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vzniká v domě s alespoň dvěma byty.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Jednotka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zahrnuje byt jako prostorově oddělenou část domu,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podíl na společných částech nemovité věci vzájemně spojené a neoddělitelné,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je věc nemovitá.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015066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Společné části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500306"/>
            <a:ext cx="8715436" cy="409734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14282" y="2571744"/>
            <a:ext cx="8715436" cy="46782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</a:t>
            </a:r>
            <a:r>
              <a:rPr lang="cs-CZ" sz="2400" dirty="0" smtClean="0"/>
              <a:t>jsou ty části nemovité věci, které </a:t>
            </a:r>
            <a:r>
              <a:rPr lang="cs-CZ" sz="2400" b="1" dirty="0" smtClean="0"/>
              <a:t>podle své povahy </a:t>
            </a:r>
            <a:r>
              <a:rPr lang="cs-CZ" sz="2400" dirty="0" smtClean="0"/>
              <a:t>mají sloužit vlastníkům jednotek </a:t>
            </a:r>
            <a:r>
              <a:rPr lang="cs-CZ" sz="2400" b="1" dirty="0" smtClean="0"/>
              <a:t>společně</a:t>
            </a:r>
            <a:r>
              <a:rPr lang="cs-CZ" sz="2400" dirty="0" smtClean="0"/>
              <a:t>,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 vždy pozemek, na němž byl dům zřízen,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stavební části podstatné pro zachování domu včetně jeho hlavních konstrukcí,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zařízení sloužící i jinému vlastníku jednotky k užívání bytu.</a:t>
            </a:r>
          </a:p>
          <a:p>
            <a:endParaRPr lang="cs-CZ" sz="2400" dirty="0" smtClean="0"/>
          </a:p>
          <a:p>
            <a:r>
              <a:rPr lang="cs-CZ" sz="2400" dirty="0" smtClean="0"/>
              <a:t>Neurčí-li se </a:t>
            </a:r>
            <a:r>
              <a:rPr lang="cs-CZ" sz="2400" b="1" dirty="0" smtClean="0"/>
              <a:t>podíly</a:t>
            </a:r>
            <a:r>
              <a:rPr lang="cs-CZ" sz="2400" dirty="0" smtClean="0"/>
              <a:t> na společných částech </a:t>
            </a:r>
            <a:r>
              <a:rPr lang="cs-CZ" sz="2400" dirty="0" smtClean="0">
                <a:solidFill>
                  <a:srgbClr val="990033"/>
                </a:solidFill>
              </a:rPr>
              <a:t>jako stejné</a:t>
            </a:r>
            <a:r>
              <a:rPr lang="cs-CZ" sz="2400" dirty="0" smtClean="0"/>
              <a:t>,</a:t>
            </a:r>
          </a:p>
          <a:p>
            <a:r>
              <a:rPr lang="cs-CZ" sz="2400" dirty="0" smtClean="0"/>
              <a:t> platí, že jsou stanoveny </a:t>
            </a:r>
            <a:r>
              <a:rPr lang="cs-CZ" sz="2400" dirty="0" smtClean="0">
                <a:solidFill>
                  <a:srgbClr val="990033"/>
                </a:solidFill>
              </a:rPr>
              <a:t>poměrem velikosti podlahové plochy</a:t>
            </a:r>
            <a:r>
              <a:rPr lang="cs-CZ" sz="2400" dirty="0" smtClean="0"/>
              <a:t> bytu k celkové podlahové ploše všech bytů v domě.</a:t>
            </a:r>
          </a:p>
          <a:p>
            <a:r>
              <a:rPr lang="cs-CZ" sz="2800" dirty="0" smtClean="0"/>
              <a:t> </a:t>
            </a:r>
          </a:p>
          <a:p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Vznik jednotky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2571744"/>
            <a:ext cx="9001156" cy="4286256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výstavbou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zápisem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do veřejného seznamu (rozdělení práva k domu a pozemku na vlastnické právo k jednotkám),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rozhodnutím soudu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(oddělením, zrušením, vypořádáním spoluvlastnictví).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800" dirty="0" smtClean="0">
              <a:latin typeface="Arial" pitchFamily="34" charset="0"/>
              <a:cs typeface="Arial" pitchFamily="34" charset="0"/>
            </a:endParaRP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Prohlášení: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údaj o pozemku, domu, obci, katastrálním území,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údaj o jednotce (číslo, umístění, účel užívání, plocha), 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určení a popis společných částí (velikost podílů).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2400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Práva a povinnosti vlastníka jednotky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357694"/>
          </a:xfrm>
        </p:spPr>
        <p:txBody>
          <a:bodyPr rtlCol="0">
            <a:no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má právo svobodně spravovat, výlučně užívat a uvnitř stavebně upravovat svůj byt jakož i užívat společné části,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nesmí však ztížit jinému vlastníku jednotky výkon stejných práv ani ohrozit, změnit nebo poškodit společné části,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udržuje svůj byt, jak to vyžaduje nezávadný stav a dobrý vzhled domu,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povinnost řídit se pravidly pro správu domu a pro užívání společných částí, 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oznámí změny v počtu osob, přenechání bytu k užívání jiné osobě. </a:t>
            </a:r>
            <a:endParaRPr lang="cs-CZ" sz="2400" b="1" dirty="0" smtClean="0">
              <a:solidFill>
                <a:srgbClr val="990033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Práva a povinnosti vlastníka jednotky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571744"/>
            <a:ext cx="8715436" cy="4286256"/>
          </a:xfrm>
        </p:spPr>
        <p:txBody>
          <a:bodyPr rtlCol="0"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má právo seznámit se, jak osoba odpovědná za správu domu hospodaří,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přispívá na správu domu a pozemku ve výši odpovídající jeho podílu na společných částech,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platí zálohy na služby bytu,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zdrží se všeho, co brání údržbě, opravě domu.</a:t>
            </a:r>
          </a:p>
          <a:p>
            <a:pPr>
              <a:buNone/>
            </a:pPr>
            <a:r>
              <a:rPr lang="cs-CZ" sz="2400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Soud může nařídit prodej jednotky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toho vlastníka, který porušuje povinnost uloženou soudem způsobem podstatně omezujícím nebo znemožňujícím práva ostatních vlastníků jednotek.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/>
            <a:r>
              <a:rPr lang="cs-CZ" b="1" dirty="0" smtClean="0">
                <a:latin typeface="Arial" pitchFamily="34" charset="0"/>
                <a:cs typeface="Arial" pitchFamily="34" charset="0"/>
              </a:rPr>
              <a:t>Společenství vlastníků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097344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 právnická osoba založená za účelem zajišťování správy domu a pozemku,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nesmí podnikat (ani být společníkem, členem podnikatelů),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může nabývat majetek a nakládat s ním pouze pro účely správy domu a pozemku,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založí je vlastníci jednotek, kde je alespoň pět jednotek, schválením stanov,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vzniká dnem zápisu do veřejného rejstříku.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pitchFamily="34" charset="0"/>
                <a:cs typeface="Arial" pitchFamily="34" charset="0"/>
              </a:rPr>
              <a:t>Orgány společenství vlastníků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857784"/>
          </a:xfrm>
        </p:spPr>
        <p:txBody>
          <a:bodyPr rtlCol="0">
            <a:noAutofit/>
          </a:bodyPr>
          <a:lstStyle/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Shromáždění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nejvyšší orgán,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tvořen všemi vlastníky jednotek,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každý z nich má počet hlasů odpovídající velikosti jeho podílu na společných částech,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je způsobilé usnášet se za přítomnosti vlastníků jednotek, kteří mají většinu všech hlasů.</a:t>
            </a:r>
          </a:p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Statutární orgán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výbor,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nebo předseda.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Zrušení bytového spoluvlastnictví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500306"/>
            <a:ext cx="9144000" cy="4857784"/>
          </a:xfrm>
        </p:spPr>
        <p:txBody>
          <a:bodyPr rtlCol="0">
            <a:no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Dohodou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vlastníků jednotek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o přeměně bytového vlastnictví v podílové spoluvlastnictví nemovité věci.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Prohlášením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jediného vlastníka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o změně k jednotkám na vlastnické právo k nemovité věci.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Náležitosti: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písemná forma,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zápis ve veřejném seznamu.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5943628" cy="1439862"/>
          </a:xfrm>
        </p:spPr>
        <p:txBody>
          <a:bodyPr anchor="b"/>
          <a:lstStyle/>
          <a:p>
            <a:pPr algn="r" eaLnBrk="1" hangingPunct="1"/>
            <a:r>
              <a:rPr lang="cs-CZ" b="1" dirty="0" smtClean="0">
                <a:latin typeface="Arial" charset="0"/>
                <a:cs typeface="Arial" charset="0"/>
              </a:rPr>
              <a:t>Otázky, úkoly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2500306"/>
            <a:ext cx="8643998" cy="4857784"/>
          </a:xfrm>
        </p:spPr>
        <p:txBody>
          <a:bodyPr rtlCol="0">
            <a:no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Víte, jak bydlíte (v nájemním bydlení, v osobním vlastnictví)?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Pokuste se vyhledat, rozdíly (výhody či nevýhody) v družstevním bydlení a bydlení ve společenství vlastníků? 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 občanském zákoníku vyhledejte: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údaje o tom, co patří do působnosti shromáždění společenství vlastníků;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zda se přehlasovaný vlastník jednotky může ještě bránit proti rozhodnutí společenství vlastníků.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Co znamená rozhodnutí mimo zasedání?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ru-RU" sz="4000" dirty="0" smtClean="0">
                <a:latin typeface="Arial" pitchFamily="34" charset="0"/>
                <a:cs typeface="Arial" pitchFamily="34" charset="0"/>
              </a:rPr>
              <a:t>Prameny a literatura</a:t>
            </a:r>
            <a:endParaRPr lang="cs-CZ" sz="40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781300"/>
            <a:ext cx="9144000" cy="4076700"/>
          </a:xfrm>
        </p:spPr>
        <p:txBody>
          <a:bodyPr rtlCol="0">
            <a:normAutofit/>
          </a:bodyPr>
          <a:lstStyle/>
          <a:p>
            <a:pPr eaLnBrk="1" fontAlgn="auto" hangingPunct="1"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Zákon č. 89/2012 Sb., občanský zákoník</a:t>
            </a:r>
          </a:p>
          <a:p>
            <a:pPr eaLnBrk="1" fontAlgn="auto" hangingPunct="1">
              <a:spcBef>
                <a:spcPts val="12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ru-RU" sz="2400" dirty="0" smtClean="0">
                <a:latin typeface="Arial" pitchFamily="34" charset="0"/>
                <a:cs typeface="Arial" pitchFamily="34" charset="0"/>
              </a:rPr>
              <a:t>a školských zařízení. Jakékoliv další využití podléhá autorskému zákonu.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09728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2400" dirty="0" smtClean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1853</TotalTime>
  <Words>622</Words>
  <Application>Microsoft Office PowerPoint</Application>
  <PresentationFormat>Předvádění na obrazovce (4:3)</PresentationFormat>
  <Paragraphs>92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Obchodní akademie, Střední odborná škola  a Jazyková škola s právem státní jazykové zkoušky,  Hradec Králové</vt:lpstr>
      <vt:lpstr>Bytové spoluvlastnictví</vt:lpstr>
      <vt:lpstr>Společné části</vt:lpstr>
      <vt:lpstr>Vznik jednotky</vt:lpstr>
      <vt:lpstr>Práva a povinnosti vlastníka jednotky</vt:lpstr>
      <vt:lpstr>Práva a povinnosti vlastníka jednotky</vt:lpstr>
      <vt:lpstr>Společenství vlastníků</vt:lpstr>
      <vt:lpstr>Orgány společenství vlastníků</vt:lpstr>
      <vt:lpstr>Zrušení bytového spoluvlastnictví</vt:lpstr>
      <vt:lpstr>Otázky, úkoly </vt:lpstr>
      <vt:lpstr>Prameny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Mamka</cp:lastModifiedBy>
  <cp:revision>64</cp:revision>
  <dcterms:created xsi:type="dcterms:W3CDTF">2012-11-30T22:17:21Z</dcterms:created>
  <dcterms:modified xsi:type="dcterms:W3CDTF">2014-05-23T18:47:46Z</dcterms:modified>
</cp:coreProperties>
</file>