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73" r:id="rId3"/>
    <p:sldId id="274" r:id="rId4"/>
    <p:sldId id="259" r:id="rId5"/>
    <p:sldId id="275" r:id="rId6"/>
    <p:sldId id="260" r:id="rId7"/>
    <p:sldId id="276" r:id="rId8"/>
    <p:sldId id="277" r:id="rId9"/>
    <p:sldId id="278" r:id="rId10"/>
    <p:sldId id="279" r:id="rId11"/>
    <p:sldId id="258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</p:showPr>
  <p:clrMru>
    <a:srgbClr val="990033"/>
    <a:srgbClr val="478C02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7982" autoAdjust="0"/>
    <p:restoredTop sz="94660"/>
  </p:normalViewPr>
  <p:slideViewPr>
    <p:cSldViewPr>
      <p:cViewPr>
        <p:scale>
          <a:sx n="70" d="100"/>
          <a:sy n="70" d="100"/>
        </p:scale>
        <p:origin x="-2184" y="-89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6909D2-4CD3-44C1-B8F2-E24F0B907C66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28F467-4B88-452F-BA47-61710908CB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28F467-4B88-452F-BA47-61710908CBC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28F467-4B88-452F-BA47-61710908CBC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28F467-4B88-452F-BA47-61710908CBC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28F467-4B88-452F-BA47-61710908CBC4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3B15DC-A736-4FD0-87FC-848A40597183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FA970-B52F-4CBD-BBD8-9B5AC797C1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87CC24-98E3-49E4-972D-6E6D95C58189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03A13B-54C6-47C3-B264-14A50F887C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F98A92-9F47-4C2F-AEE6-94F8815B16A5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495EE-30D6-4843-AC4A-030589EC33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75EAF3-BF4C-4E45-9F32-2A38668409D7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27CC07-3A67-45C7-A7BA-14E2FE45A2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960EE-45CB-42C8-826B-B483026BD35D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6F4D87-1FD0-48EB-9C1F-DE54EB5C0F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DF29D5-A57B-4551-B8BE-A430A75B81C7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585B82-9AF6-4AD4-A3C2-41E7D847BB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BCD1ED-78AE-46CD-A681-C3053643788A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01218-5123-47FB-80D0-4E1743F19A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41EF24-9FC2-4A1E-8D3F-6F0767533283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0435C8-03F2-4C63-B3A6-87D8BB824D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4B833D-F909-4FF5-A170-2D2BF824800E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30E324-0E39-4256-94FC-E6548D9B7A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DD17D0-182A-425B-9513-F7C048608C0B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2B6252-DE54-4C61-9C74-90C0B07AB4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FFD836-ABBD-4DED-9130-B0B3530F67BB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9F7565-C5F7-4A3F-A951-13CF638588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39892E9-9F17-4536-8EE2-84607DD9708C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9BC88EE-81D1-414B-91B3-FDC2622374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50825" y="2781300"/>
          <a:ext cx="8569325" cy="40727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Ing. Jana Kadlecová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4037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VY_32_INOVACE_9_CLOVEK_A_PRAVO_10</a:t>
                      </a:r>
                    </a:p>
                    <a:p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Věcná břemena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Člověk a právo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Obchodní akademie, 2. ročník,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Ekonomické lyceum,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březen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Obecná ustanovení,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věcná břemena,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nabytí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služebnosti, pozemkové služebnosti, užívací právo, požívací právo, zánik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služebnosti.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15066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Věcná</a:t>
            </a:r>
            <a:r>
              <a:rPr lang="cs-CZ" b="1" dirty="0" smtClean="0">
                <a:latin typeface="Arial" charset="0"/>
                <a:cs typeface="Arial" charset="0"/>
              </a:rPr>
              <a:t> </a:t>
            </a:r>
            <a:r>
              <a:rPr lang="cs-CZ" b="1" dirty="0" smtClean="0">
                <a:latin typeface="Arial" charset="0"/>
                <a:cs typeface="Arial" charset="0"/>
              </a:rPr>
              <a:t>břemena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00306"/>
            <a:ext cx="9144000" cy="4097344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umožňují </a:t>
            </a:r>
            <a:r>
              <a:rPr lang="cs-CZ" sz="22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oprávněnému</a:t>
            </a:r>
            <a:r>
              <a:rPr lang="cs-CZ" sz="22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využít určitou část </a:t>
            </a:r>
            <a:r>
              <a:rPr lang="cs-CZ" sz="22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užitné hodnoty cizí </a:t>
            </a:r>
            <a:r>
              <a:rPr lang="cs-CZ" sz="22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věci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, 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2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vlastník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je naopak povinen </a:t>
            </a:r>
            <a:r>
              <a:rPr lang="cs-CZ" sz="22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něco dát, konat, trpět, něčeho se zdržet.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 Podle obsahu se rozlišují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služebnosti a reálná břemena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Reálná břemena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2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zavazují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vlastníka služebné věci k tomu, aby ve prospěch jiné osoby něco aktivně konal, poskytoval jí nějaký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užitek, (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např. jí poskytoval část úrody, která se urodila na jeho pozemku),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2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zatěžují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pouze věc evidovanou ve veřejném seznamu,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lze zřídit buď na určitý časový úsek,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2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umožňují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vlastníka zatížené věci se z břemene </a:t>
            </a:r>
            <a:r>
              <a:rPr lang="cs-CZ" sz="22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vykoupit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(§ 1304).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15066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Služebnost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500306"/>
            <a:ext cx="8715436" cy="4097344"/>
          </a:xfrm>
        </p:spPr>
        <p:txBody>
          <a:bodyPr rtlCol="0">
            <a:normAutofit/>
          </a:bodyPr>
          <a:lstStyle/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Od reálného břemene se služebnost odlišuje právě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pasivitou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vlastníka věci, který je na základě služebnosti povinen: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 ve prospěch oprávněné osoby (určené buď konkrétně či prostřednictvím věci, které služebnost svědčí)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něco trpět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 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,(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např. vlastník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umožní jiné osobě, aby přecházela přes jeho pozemek nebo na něm čerpala vodu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), nebo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zdržet se činnosti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kterou by jinak jako vlastník mohl vykonávat.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Např. vlastník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se zaváže k tomu, že svou stavbu nebude zvyšovat, aby nezastínila sousedovi jeho výhled do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krajiny.)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Nabytí služebnosti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2571744"/>
            <a:ext cx="9001156" cy="4286256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smlouvou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pořízením pro případ smrti,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vydržením po dobu potřebnou k vydržení vlastnického práva k věci, která má být služebností zatížena,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ze zákona,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rozhodnutím orgánu veřejné moci.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 věci zapsané ve veřejném seznamu,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vzniká zápisem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do takového seznamu. 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 věci nezapsané ve veřejném seznamu,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vzniká účinností smlouvy.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Druhy služebností</a:t>
            </a: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0" y="2500306"/>
          <a:ext cx="9144032" cy="4357693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5184616"/>
                <a:gridCol w="3959416"/>
              </a:tblGrid>
              <a:tr h="685795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Pozemkové služebnosti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Osobní služebnosti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609596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Služebnost inženýrské sítě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Užívací právo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609596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Opora cizí stavby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Požívací právo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609596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Právo na svod dešťové vody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Služebnost bytu (užívání)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609596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Služebnost stezky, průhonu a cesty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616757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Právo pastvy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616757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Právo na </a:t>
                      </a:r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vodu …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Právní poměry ze služebnosti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00306"/>
            <a:ext cx="9144000" cy="4097344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Oprávněná osoba nese náklad na zachování a opravy věci, která je pro služebnost určena.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Pozemkovou služebnost nelze spojit s jiným panujícím pozemkem.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Osobní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služebnost nelze převést na jinou osobu.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Služebnost se nemění změnou v rozsahu služebné nebo panující věci, ani změnou hospodaření na panujícím pozemku.</a:t>
            </a:r>
          </a:p>
          <a:p>
            <a:endParaRPr lang="cs-CZ" sz="2400" dirty="0" smtClean="0"/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Užívací právo</a:t>
            </a: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142844" y="2714620"/>
            <a:ext cx="8543956" cy="3411543"/>
          </a:xfrm>
        </p:spPr>
        <p:txBody>
          <a:bodyPr/>
          <a:lstStyle/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Služebností užívacího práva se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uživateli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poskytuje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právo užívat cizí věc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pro jeho vlastní potřebu a potřebu jeho domácnosti.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Vlastníku věci náležejí všechny užitky, které může brát bez zkrácení práva uživatele.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Vlastník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však nese všechny její závady a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musí věc udržovat v dobrém stavu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Přesahují-li náklady užitek, který vlastníkovi zbývá, musí uživatel buď tyto zvýšené náklady nést, anebo od užívání upustit.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Požívací právo</a:t>
            </a: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142844" y="2714620"/>
            <a:ext cx="8543956" cy="3411543"/>
          </a:xfrm>
        </p:spPr>
        <p:txBody>
          <a:bodyPr/>
          <a:lstStyle/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Služebností požívacího práva se poživateli poskytuje právo užívat cizí věc a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brát z ní plody a užitky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; poživatel má právo i na mimořádný výnos z věci. Při výkonu těchto práv je poživatel povinen šetřit podstatu věci.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  Poživatel přejímá všechny závady, které na věci vázly v době, kdy byla služebnost zřízena.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Nese také náklady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bez nichž by se plodů a užitků nedosáhlo.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Poživatel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udržuje věc ve stavu, v jakém ji převzal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a hradí obvyklé udržovací náklady na věc včetně její obnovy a obvyklého pojištění proti škodám.</a:t>
            </a:r>
          </a:p>
          <a:p>
            <a:pPr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Zánik služebnosti</a:t>
            </a: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142844" y="2714620"/>
            <a:ext cx="8543956" cy="3411543"/>
          </a:xfrm>
        </p:spPr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trvalou změnou, pro kterou služebná věc již nemůže sloužit,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dohodou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výmazem z veřejného seznamu,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uplynutím doby, na kterou byla zřízena,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dosažením určitého věku u osoby,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smrtí oprávněné osoby u osobní služebnosti.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Otázky </a:t>
            </a:r>
            <a:endParaRPr lang="cs-CZ" b="1" dirty="0" smtClean="0">
              <a:latin typeface="Arial" charset="0"/>
              <a:cs typeface="Arial" charset="0"/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142844" y="2714620"/>
            <a:ext cx="8543956" cy="3411543"/>
          </a:xfrm>
        </p:spPr>
        <p:txBody>
          <a:bodyPr/>
          <a:lstStyle/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Znáte z nějakého díla příklad služebnosti?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Např. A. Jirásek – Lucerna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Rozhodněte, jak byste určili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právo doživotního bydlení v prodaném (darovaném) domě.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Vyhledejte v občanském zákoně jaký je rozdíl mezi služebností cesty a služebností průhonu.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Jak byste určili služebnost bytu, jako služebnost užívání nebo služebností požívacího práva? Vyhledejte v zákoně.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ru-RU" sz="4000" dirty="0" smtClean="0">
                <a:latin typeface="Arial" pitchFamily="34" charset="0"/>
                <a:cs typeface="Arial" pitchFamily="34" charset="0"/>
              </a:rPr>
              <a:t>Prameny a literatura</a:t>
            </a:r>
            <a:endParaRPr lang="cs-CZ" sz="40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781300"/>
            <a:ext cx="9144000" cy="4076700"/>
          </a:xfrm>
        </p:spPr>
        <p:txBody>
          <a:bodyPr rtlCol="0">
            <a:normAutofit/>
          </a:bodyPr>
          <a:lstStyle/>
          <a:p>
            <a:pPr eaLnBrk="1" fontAlgn="auto" hangingPunct="1">
              <a:spcBef>
                <a:spcPts val="1200"/>
              </a:spcBef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Zákon č. 89/2012 Sb., občanský zákoník</a:t>
            </a:r>
          </a:p>
          <a:p>
            <a:pPr eaLnBrk="1" fontAlgn="auto" hangingPunct="1">
              <a:spcBef>
                <a:spcPts val="1200"/>
              </a:spcBef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RYSKA, Radovan a Monika PUŠKINOVÁ. 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Právo pro střední školy: podle nového občanského zákoníku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Vyd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7., V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nakl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Eduko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1.,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přeprac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Praha: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Eduko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2012, 86 s. ISBN 978-80-87204-57-3. </a:t>
            </a:r>
          </a:p>
          <a:p>
            <a:pPr eaLnBrk="1" fontAlgn="auto" hangingPunct="1">
              <a:spcBef>
                <a:spcPts val="1200"/>
              </a:spcBef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ru-RU" sz="2000" dirty="0" smtClean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109728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000" dirty="0" smtClean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ru-RU" sz="2000" dirty="0" smtClean="0">
                <a:latin typeface="Arial" pitchFamily="34" charset="0"/>
                <a:cs typeface="Arial" pitchFamily="34" charset="0"/>
              </a:rPr>
              <a:t>a školských zařízení. Jakékoliv další využití podléhá autorskému zákonu.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109728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000" dirty="0" smtClean="0">
                <a:latin typeface="Arial" pitchFamily="34" charset="0"/>
                <a:cs typeface="Arial" pitchFamily="34" charset="0"/>
              </a:rPr>
              <a:t>Všechna neocitovaná autorská díla jsou dílem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1705</TotalTime>
  <Words>584</Words>
  <Application>Microsoft Office PowerPoint</Application>
  <PresentationFormat>Předvádění na obrazovce (4:3)</PresentationFormat>
  <Paragraphs>88</Paragraphs>
  <Slides>11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Obchodní akademie, Střední odborná škola  a Jazyková škola s právem státní jazykové zkoušky,  Hradec Králové</vt:lpstr>
      <vt:lpstr>Věcná břemena</vt:lpstr>
      <vt:lpstr>Služebnost</vt:lpstr>
      <vt:lpstr>Nabytí služebnosti</vt:lpstr>
      <vt:lpstr>Druhy služebností</vt:lpstr>
      <vt:lpstr>Právní poměry ze služebnosti</vt:lpstr>
      <vt:lpstr>Užívací právo</vt:lpstr>
      <vt:lpstr>Požívací právo</vt:lpstr>
      <vt:lpstr>Zánik služebnosti</vt:lpstr>
      <vt:lpstr>Otázky </vt:lpstr>
      <vt:lpstr>Prameny a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 </cp:lastModifiedBy>
  <cp:revision>59</cp:revision>
  <dcterms:created xsi:type="dcterms:W3CDTF">2012-11-30T22:17:21Z</dcterms:created>
  <dcterms:modified xsi:type="dcterms:W3CDTF">2013-03-24T20:49:51Z</dcterms:modified>
</cp:coreProperties>
</file>