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73" r:id="rId3"/>
    <p:sldId id="288" r:id="rId4"/>
    <p:sldId id="280" r:id="rId5"/>
    <p:sldId id="279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58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478C02"/>
    <a:srgbClr val="9900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inimized">
    <p:restoredLeft sz="7982" autoAdjust="0"/>
    <p:restoredTop sz="94660"/>
  </p:normalViewPr>
  <p:slideViewPr>
    <p:cSldViewPr>
      <p:cViewPr>
        <p:scale>
          <a:sx n="80" d="100"/>
          <a:sy n="80" d="100"/>
        </p:scale>
        <p:origin x="-1902" y="-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6909D2-4CD3-44C1-B8F2-E24F0B907C6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28F467-4B88-452F-BA47-61710908CB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03529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8F467-4B88-452F-BA47-61710908CBC4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8F467-4B88-452F-BA47-61710908CBC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8F467-4B88-452F-BA47-61710908CBC4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8F467-4B88-452F-BA47-61710908CBC4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8F467-4B88-452F-BA47-61710908CBC4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8F467-4B88-452F-BA47-61710908CBC4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8F467-4B88-452F-BA47-61710908CBC4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8F467-4B88-452F-BA47-61710908CBC4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B15DC-A736-4FD0-87FC-848A40597183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FA970-B52F-4CBD-BBD8-9B5AC797C1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7CC24-98E3-49E4-972D-6E6D95C58189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3A13B-54C6-47C3-B264-14A50F887C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98A92-9F47-4C2F-AEE6-94F8815B16A5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495EE-30D6-4843-AC4A-030589EC33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5EAF3-BF4C-4E45-9F32-2A38668409D7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7CC07-3A67-45C7-A7BA-14E2FE45A2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960EE-45CB-42C8-826B-B483026BD35D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F4D87-1FD0-48EB-9C1F-DE54EB5C0F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F29D5-A57B-4551-B8BE-A430A75B81C7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585B82-9AF6-4AD4-A3C2-41E7D847BB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CD1ED-78AE-46CD-A681-C3053643788A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01218-5123-47FB-80D0-4E1743F19A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1EF24-9FC2-4A1E-8D3F-6F0767533283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435C8-03F2-4C63-B3A6-87D8BB824D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B833D-F909-4FF5-A170-2D2BF824800E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0E324-0E39-4256-94FC-E6548D9B7A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D17D0-182A-425B-9513-F7C048608C0B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B6252-DE54-4C61-9C74-90C0B07AB4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FD836-ABBD-4DED-9130-B0B3530F67BB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9F7565-C5F7-4A3F-A951-13CF638588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39892E9-9F17-4536-8EE2-84607DD9708C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9BC88EE-81D1-414B-91B3-FDC2622374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15531459"/>
              </p:ext>
            </p:extLst>
          </p:nvPr>
        </p:nvGraphicFramePr>
        <p:xfrm>
          <a:off x="250825" y="2781300"/>
          <a:ext cx="8569325" cy="4072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Ing. Jana Kadlecová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40374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VY_32_INOVACE_9_CLOVEK_A_PRAVO_13</a:t>
                      </a:r>
                    </a:p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Závazky z právních jednání (darování</a:t>
                      </a:r>
                      <a:r>
                        <a:rPr lang="cs-CZ" sz="1800" b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koupě)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Člověk a právo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Obchodní akademie, 2. ročník,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Ekonomické lyceum, 3.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květen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Darování, odvolání daru, koupě movité a nemovité věci,  práva z 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vadného plnění.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015066" cy="1439862"/>
          </a:xfrm>
        </p:spPr>
        <p:txBody>
          <a:bodyPr anchor="b"/>
          <a:lstStyle/>
          <a:p>
            <a:pPr algn="r" eaLnBrk="1" hangingPunct="1"/>
            <a:r>
              <a:rPr lang="cs-CZ" b="1" dirty="0" smtClean="0">
                <a:latin typeface="Arial" charset="0"/>
                <a:cs typeface="Arial" charset="0"/>
              </a:rPr>
              <a:t>Darování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2643182"/>
            <a:ext cx="8715436" cy="3954468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Stáváte se často účastníkem darovací smlouvy?</a:t>
            </a:r>
          </a:p>
          <a:p>
            <a:pPr>
              <a:buNone/>
            </a:pP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Jste častěji v roli dárce nebo obdarovaného?</a:t>
            </a:r>
          </a:p>
          <a:p>
            <a:pPr>
              <a:buNone/>
            </a:pP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Musí obdarovaný dar přijmout?</a:t>
            </a:r>
          </a:p>
          <a:p>
            <a:pPr>
              <a:buNone/>
            </a:pP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Může dárce kdykoliv požadovat vrácení daru zpátky?</a:t>
            </a:r>
          </a:p>
          <a:p>
            <a:pPr>
              <a:buNone/>
            </a:pP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V kterých případech byste požadovali písemnou formu darovací smlouvy a proč?</a:t>
            </a:r>
            <a:endParaRPr lang="cs-CZ" sz="22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015066" cy="1439862"/>
          </a:xfrm>
        </p:spPr>
        <p:txBody>
          <a:bodyPr anchor="b"/>
          <a:lstStyle/>
          <a:p>
            <a:pPr algn="r" eaLnBrk="1" hangingPunct="1"/>
            <a:r>
              <a:rPr lang="cs-CZ" b="1" dirty="0" smtClean="0">
                <a:latin typeface="Arial" charset="0"/>
                <a:cs typeface="Arial" charset="0"/>
              </a:rPr>
              <a:t>Darování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2500306"/>
            <a:ext cx="9001156" cy="4097344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Darovací smlouvou dárce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bezplatně převádí vlastnické právo k věci nebo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se zavazuje obdarovanému věc bezplatně převést do vlastnictví, </a:t>
            </a:r>
          </a:p>
          <a:p>
            <a:pPr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obdarovaný 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dar nebo nabídku přijímá.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Písemná forma smlouvy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při darování věci zapsané do veřejného seznamu, 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nedojde-li k odevzdání věci zároveň s přijetím daru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015066" cy="1439862"/>
          </a:xfrm>
        </p:spPr>
        <p:txBody>
          <a:bodyPr anchor="b"/>
          <a:lstStyle/>
          <a:p>
            <a:pPr algn="r" eaLnBrk="1" hangingPunct="1"/>
            <a:r>
              <a:rPr lang="cs-CZ" b="1" dirty="0" smtClean="0">
                <a:latin typeface="Arial" charset="0"/>
                <a:cs typeface="Arial" charset="0"/>
              </a:rPr>
              <a:t>Darování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2500306"/>
            <a:ext cx="9001156" cy="4097344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Zaváže-li se dárce obdarovaného 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pravidelně podporovat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přechází právo na podporu i povinnost k podpoře na dědice dárce a obdarovaného, jen pokud to bylo výslovně ujednáno.</a:t>
            </a:r>
          </a:p>
          <a:p>
            <a:pPr>
              <a:buNone/>
            </a:pP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Darování závislé na podmínce, že obdarovaný dárce přežije, se posuzuje zpravidla jako odkaz.</a:t>
            </a:r>
          </a:p>
          <a:p>
            <a:pPr>
              <a:buNone/>
            </a:pP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Osoba </a:t>
            </a:r>
            <a:r>
              <a:rPr lang="cs-CZ" sz="2400" dirty="0" smtClean="0">
                <a:solidFill>
                  <a:srgbClr val="478C02"/>
                </a:solidFill>
                <a:latin typeface="Arial" pitchFamily="34" charset="0"/>
                <a:cs typeface="Arial" pitchFamily="34" charset="0"/>
              </a:rPr>
              <a:t>omezená ve svéprávnosti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je způsobilá darovat a přijmout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dar malé hodnoty,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dar vzhledem k okolnostem obvyklý.</a:t>
            </a:r>
          </a:p>
          <a:p>
            <a:pPr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43628" cy="1439862"/>
          </a:xfrm>
        </p:spPr>
        <p:txBody>
          <a:bodyPr anchor="b"/>
          <a:lstStyle/>
          <a:p>
            <a:pPr algn="r" eaLnBrk="1" hangingPunct="1"/>
            <a:r>
              <a:rPr lang="cs-CZ" b="1" dirty="0" smtClean="0">
                <a:latin typeface="Arial" charset="0"/>
                <a:cs typeface="Arial" charset="0"/>
              </a:rPr>
              <a:t>Odvolání daru</a:t>
            </a:r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142844" y="2714620"/>
            <a:ext cx="8543956" cy="3411543"/>
          </a:xfrm>
        </p:spPr>
        <p:txBody>
          <a:bodyPr/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Proti nouzi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(v rozsahu nedostávající se k výživě).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Pro nevděk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(úmyslně nebo z hrubé nedbalosti porušuje dobré mravy).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Právo odvolat dar přechází na dárcova dědice, zabránil-li obdarovaný dárci v odvolání daru nebo zabránila-li v tom dárci vyšší moc.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Dárce může dar pro nevděk odvolat do jednoho roku ode dne, co obdarovaný dárci ublížil.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43628" cy="1439862"/>
          </a:xfrm>
        </p:spPr>
        <p:txBody>
          <a:bodyPr anchor="b"/>
          <a:lstStyle/>
          <a:p>
            <a:pPr algn="r" eaLnBrk="1" hangingPunct="1"/>
            <a:r>
              <a:rPr lang="cs-CZ" b="1" dirty="0" smtClean="0">
                <a:latin typeface="Arial" charset="0"/>
                <a:cs typeface="Arial" charset="0"/>
              </a:rPr>
              <a:t>Koupě</a:t>
            </a:r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142844" y="2714620"/>
            <a:ext cx="9001156" cy="4000528"/>
          </a:xfrm>
        </p:spPr>
        <p:txBody>
          <a:bodyPr/>
          <a:lstStyle/>
          <a:p>
            <a:pPr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Kupní smlouvou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prodávající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se zavazuje, že kupujícímu odevzdá věc, která je předmětem koupě, a umožní mu nabýt vlastnické právo k ní,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kupující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se zavazuje, že věc převezme a zaplatí mu kupní cenu.</a:t>
            </a:r>
          </a:p>
          <a:p>
            <a:pPr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Kupní cena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je ujednána, je-li ujednán alespoň způsob jejího určení.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Na kupujícího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přechází nebezpečí škody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na věci současně s nabytím vlastnického práva. 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Prodávající upozorní kupujícího na vady věci, o nichž ví.</a:t>
            </a:r>
          </a:p>
          <a:p>
            <a:pPr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43628" cy="1439862"/>
          </a:xfrm>
        </p:spPr>
        <p:txBody>
          <a:bodyPr anchor="b"/>
          <a:lstStyle/>
          <a:p>
            <a:pPr algn="r" eaLnBrk="1" hangingPunct="1"/>
            <a:r>
              <a:rPr lang="cs-CZ" b="1" dirty="0" smtClean="0">
                <a:latin typeface="Arial" charset="0"/>
                <a:cs typeface="Arial" charset="0"/>
              </a:rPr>
              <a:t>Koupě movité věci</a:t>
            </a:r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142844" y="2714620"/>
            <a:ext cx="9001156" cy="4000528"/>
          </a:xfrm>
        </p:spPr>
        <p:txBody>
          <a:bodyPr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se považuje smlouva o </a:t>
            </a:r>
            <a:r>
              <a:rPr lang="cs-CZ" sz="24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dodání spotřebního zboží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které je nutné sestavit nebo vytvořit,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se posoudí každá koupě, jejímž předmětem </a:t>
            </a:r>
            <a:r>
              <a:rPr lang="cs-CZ" sz="24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není nemovitá věc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i koupě součásti nemovité věci, má-li kupující podle smlouvy nabýt součást po oddělení jako věc movitou.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478C02"/>
                </a:solidFill>
                <a:latin typeface="Arial" pitchFamily="34" charset="0"/>
                <a:cs typeface="Arial" pitchFamily="34" charset="0"/>
              </a:rPr>
              <a:t>Kupní smlouvu bez určení kupní ceny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se stanoví podle srovnatelného předmětu v době uzavření smlouvy a za obdobných podmínek se obvykle prodává.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43628" cy="1439862"/>
          </a:xfrm>
        </p:spPr>
        <p:txBody>
          <a:bodyPr anchor="b"/>
          <a:lstStyle/>
          <a:p>
            <a:pPr algn="r" eaLnBrk="1" hangingPunct="1"/>
            <a:r>
              <a:rPr lang="cs-CZ" b="1" dirty="0" smtClean="0">
                <a:latin typeface="Arial" charset="0"/>
                <a:cs typeface="Arial" charset="0"/>
              </a:rPr>
              <a:t>Povinnosti prodávajícího</a:t>
            </a:r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142844" y="2714620"/>
            <a:ext cx="9001156" cy="4000528"/>
          </a:xfrm>
        </p:spPr>
        <p:txBody>
          <a:bodyPr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odevzdá věc, jakož i doklady, které se k věci vztahují, 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umožní kupujícímu nabýt vlastnického práva k věci v souladu se smlouvou.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Má-li prodávající věc odeslat, odevzdá věc kupujícímu předáním prvnímu dopravci k přepravě pro kupujícího a umožní kupujícímu uplatnit práva z přepravní smlouvy vůči dopravci. Věc musí být označena jako zásilka.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Je-li kupujícím spotřebitel, je věc kupujícímu odevzdána, až mu ji dopravce předá.</a:t>
            </a: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43628" cy="1439862"/>
          </a:xfrm>
        </p:spPr>
        <p:txBody>
          <a:bodyPr anchor="b"/>
          <a:lstStyle/>
          <a:p>
            <a:pPr algn="r" eaLnBrk="1" hangingPunct="1"/>
            <a:r>
              <a:rPr lang="cs-CZ" b="1" dirty="0" smtClean="0">
                <a:latin typeface="Arial" pitchFamily="34" charset="0"/>
                <a:cs typeface="Arial" pitchFamily="34" charset="0"/>
              </a:rPr>
              <a:t>Práva z vadného plnění</a:t>
            </a:r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142844" y="2714620"/>
            <a:ext cx="9001156" cy="4000528"/>
          </a:xfrm>
        </p:spPr>
        <p:txBody>
          <a:bodyPr/>
          <a:lstStyle/>
          <a:p>
            <a:pPr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Věc je vadná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nemá-li vlastnosti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 v ujednaném množství,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 jakosti a provedení, (není-li určeno, věc má mít účel obvyklý),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podle vzorku nebo předlohy.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478C02"/>
                </a:solidFill>
                <a:latin typeface="Arial" pitchFamily="34" charset="0"/>
                <a:cs typeface="Arial" pitchFamily="34" charset="0"/>
              </a:rPr>
              <a:t>Kupující nemá práva z vadného plnění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jedná-li se o vadu, kterou musel s vynaložením obvyklé pozornosti poznat již při uzavření smlouvy. To neplatí, ujistil-li ho prodávající výslovně, že věc je bez vad, anebo zastřel-li vadu lstivě.</a:t>
            </a:r>
          </a:p>
          <a:p>
            <a:pPr>
              <a:buNone/>
            </a:pPr>
            <a:r>
              <a:rPr lang="cs-CZ" sz="2400" dirty="0" smtClean="0"/>
              <a:t> 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Kupující věc podle možnosti prohlédne co nejdříve po přechodu nebezpečí škody na věci, tj. při převzetí věci.</a:t>
            </a:r>
          </a:p>
          <a:p>
            <a:endParaRPr lang="cs-CZ" sz="2400" dirty="0" smtClean="0"/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43628" cy="1439862"/>
          </a:xfrm>
        </p:spPr>
        <p:txBody>
          <a:bodyPr anchor="b"/>
          <a:lstStyle/>
          <a:p>
            <a:pPr algn="r" eaLnBrk="1" hangingPunct="1"/>
            <a:r>
              <a:rPr lang="cs-CZ" b="1" dirty="0" smtClean="0">
                <a:latin typeface="Arial" pitchFamily="34" charset="0"/>
                <a:cs typeface="Arial" pitchFamily="34" charset="0"/>
              </a:rPr>
              <a:t>Práva z vadného plnění</a:t>
            </a:r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142844" y="2714620"/>
            <a:ext cx="9001156" cy="4000528"/>
          </a:xfrm>
        </p:spPr>
        <p:txBody>
          <a:bodyPr/>
          <a:lstStyle/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Je-li vadné plnění </a:t>
            </a:r>
            <a:r>
              <a:rPr lang="cs-CZ" sz="24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podstatným porušením smlouvy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má kupující právo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a) na odstranění vady dodáním nové věci bez vady nebo dodáním chybějící věci,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b) na odstranění vady opravou věci,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c) na přiměřenou slevu z kupní ceny, nebo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d) odstoupit od smlouvy.</a:t>
            </a:r>
          </a:p>
          <a:p>
            <a:pPr>
              <a:buNone/>
            </a:pP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 Kupující sdělí prodávajícímu, jaké právo si zvolil, při oznámení vady. </a:t>
            </a:r>
          </a:p>
          <a:p>
            <a:pPr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43628" cy="1439862"/>
          </a:xfrm>
        </p:spPr>
        <p:txBody>
          <a:bodyPr anchor="b"/>
          <a:lstStyle/>
          <a:p>
            <a:pPr algn="r" eaLnBrk="1" hangingPunct="1"/>
            <a:r>
              <a:rPr lang="cs-CZ" b="1" dirty="0" smtClean="0">
                <a:latin typeface="Arial" pitchFamily="34" charset="0"/>
                <a:cs typeface="Arial" pitchFamily="34" charset="0"/>
              </a:rPr>
              <a:t>Práva z vadného plnění</a:t>
            </a:r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142844" y="2714620"/>
            <a:ext cx="9001156" cy="4000528"/>
          </a:xfrm>
        </p:spPr>
        <p:txBody>
          <a:bodyPr/>
          <a:lstStyle/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Je-li vadné plnění </a:t>
            </a:r>
            <a:r>
              <a:rPr lang="cs-CZ" sz="24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nepodstatným porušením smlouvy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má kupující právo na odstranění vady, anebo na slevu.</a:t>
            </a:r>
          </a:p>
          <a:p>
            <a:pPr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Neodstraní-li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prodávající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vadu věci včas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nebo vadu věci odmítne odstranit, může kupující požadovat </a:t>
            </a:r>
            <a:r>
              <a:rPr lang="cs-CZ" sz="2400" b="1" dirty="0" smtClean="0">
                <a:solidFill>
                  <a:srgbClr val="478C02"/>
                </a:solidFill>
                <a:latin typeface="Arial" pitchFamily="34" charset="0"/>
                <a:cs typeface="Arial" pitchFamily="34" charset="0"/>
              </a:rPr>
              <a:t>slevu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z kupní ceny, anebo může od smlouvy </a:t>
            </a:r>
            <a:r>
              <a:rPr lang="cs-CZ" sz="2400" b="1" dirty="0" smtClean="0">
                <a:solidFill>
                  <a:srgbClr val="478C02"/>
                </a:solidFill>
                <a:latin typeface="Arial" pitchFamily="34" charset="0"/>
                <a:cs typeface="Arial" pitchFamily="34" charset="0"/>
              </a:rPr>
              <a:t>odstoupit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Při dodání nové věci vrátí kupující prodávajícímu na jeho náklady věc původně dodanou.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Neoznámil-li kupující vadu věci včas, pozbývá právo odstoupit od smlouvy.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Skrytou vadu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musí oznámit nejpozději do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dvou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let po odevzdání věci.</a:t>
            </a: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43628" cy="1439862"/>
          </a:xfrm>
        </p:spPr>
        <p:txBody>
          <a:bodyPr anchor="b"/>
          <a:lstStyle/>
          <a:p>
            <a:pPr algn="r" eaLnBrk="1" hangingPunct="1"/>
            <a:r>
              <a:rPr lang="cs-CZ" b="1" dirty="0" smtClean="0">
                <a:latin typeface="Arial" pitchFamily="34" charset="0"/>
                <a:cs typeface="Arial" pitchFamily="34" charset="0"/>
              </a:rPr>
              <a:t>Koupě nemovité věci</a:t>
            </a:r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142844" y="2714620"/>
            <a:ext cx="9001156" cy="4000528"/>
          </a:xfrm>
        </p:spPr>
        <p:txBody>
          <a:bodyPr/>
          <a:lstStyle/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Kupní smlouva musí mít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písemnou formu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Skryté vady stavby spojené se zemí pevným základem musí kupující oznámit včas, nejpozději do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pěti let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od nabytí.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Toto právo se však nepromlčuje, pokud prodávající při odevzdání věci o vadě věděl nebo vědět musel.</a:t>
            </a:r>
          </a:p>
          <a:p>
            <a:pPr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Ujednají-li strany, kdy má kupující nemovitou věc převzít, náleží kupujícímu od ujednané doby převzetí plody a užitky nemovité věci. Ve stejné době přejde nebezpečí škody na věci na kupujícího.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pPr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ru-RU" sz="4000" dirty="0" smtClean="0">
                <a:latin typeface="Arial" pitchFamily="34" charset="0"/>
                <a:cs typeface="Arial" pitchFamily="34" charset="0"/>
              </a:rPr>
              <a:t>Prameny a literatura</a:t>
            </a:r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781300"/>
            <a:ext cx="9144000" cy="4076700"/>
          </a:xfrm>
        </p:spPr>
        <p:txBody>
          <a:bodyPr rtlCol="0">
            <a:normAutofit/>
          </a:bodyPr>
          <a:lstStyle/>
          <a:p>
            <a:pPr eaLnBrk="1" fontAlgn="auto" hangingPunct="1"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Zákon č. 89/2012 Sb., občanský zákoník</a:t>
            </a:r>
          </a:p>
          <a:p>
            <a:pPr eaLnBrk="1" fontAlgn="auto" hangingPunct="1"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Dílo smí být dále šířeno pod licencí CC BY-SA.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109728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Materiály jsou určeny pro bezplatné používání pro potřeby výuky a vzdělávání na všech typech škol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a školských zařízení. Jakékoliv další využití podléhá autorskému zákonu.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109728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Všechna neocitovaná autorská díla jsou dílem autora.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1957</TotalTime>
  <Words>862</Words>
  <Application>Microsoft Office PowerPoint</Application>
  <PresentationFormat>Předvádění na obrazovce (4:3)</PresentationFormat>
  <Paragraphs>106</Paragraphs>
  <Slides>13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Obchodní akademie, Střední odborná škola  a Jazyková škola s právem státní jazykové zkoušky,  Hradec Králové</vt:lpstr>
      <vt:lpstr>Darování</vt:lpstr>
      <vt:lpstr>Darování</vt:lpstr>
      <vt:lpstr>Darování</vt:lpstr>
      <vt:lpstr>Odvolání daru</vt:lpstr>
      <vt:lpstr>Koupě</vt:lpstr>
      <vt:lpstr>Koupě movité věci</vt:lpstr>
      <vt:lpstr>Povinnosti prodávajícího</vt:lpstr>
      <vt:lpstr>Práva z vadného plnění</vt:lpstr>
      <vt:lpstr>Práva z vadného plnění</vt:lpstr>
      <vt:lpstr>Práva z vadného plnění</vt:lpstr>
      <vt:lpstr>Koupě nemovité věci</vt:lpstr>
      <vt:lpstr>Prameny a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 </cp:lastModifiedBy>
  <cp:revision>69</cp:revision>
  <dcterms:created xsi:type="dcterms:W3CDTF">2012-11-30T22:17:21Z</dcterms:created>
  <dcterms:modified xsi:type="dcterms:W3CDTF">2013-06-25T19:42:14Z</dcterms:modified>
</cp:coreProperties>
</file>