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74" r:id="rId4"/>
    <p:sldId id="275" r:id="rId5"/>
    <p:sldId id="277" r:id="rId6"/>
    <p:sldId id="278" r:id="rId7"/>
    <p:sldId id="279" r:id="rId8"/>
    <p:sldId id="280" r:id="rId9"/>
    <p:sldId id="281" r:id="rId10"/>
    <p:sldId id="282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33"/>
    <a:srgbClr val="386E02"/>
    <a:srgbClr val="3379CD"/>
    <a:srgbClr val="478C0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5698" autoAdjust="0"/>
    <p:restoredTop sz="94660"/>
  </p:normalViewPr>
  <p:slideViewPr>
    <p:cSldViewPr>
      <p:cViewPr>
        <p:scale>
          <a:sx n="90" d="100"/>
          <a:sy n="90" d="100"/>
        </p:scale>
        <p:origin x="-1482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73757884"/>
              </p:ext>
            </p:extLst>
          </p:nvPr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VY_32_INOVACE_9_CLOVEK_A_PRAVO_16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Nájemní smlouva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3.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Obecná ustanovení, pronajímatel, nájemce, podnájem, změna vlastnictví, skončení nájmu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Obecná ustanovení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715436" cy="4097344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Nájemní smlouvou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pronajímatel zavazuje přenechat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věc k dočasnému užívání,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nájemce se zavazuje platit za to pronajímateli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nájemné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Předmět nájmu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věc nemovitá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nezuživatelná věc movitá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část nemovité věci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věc, která má v budoucnu vzniknout, (lze-li ji určit).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pronajatá věc zapsaná do veřejného seznamu , lze zapsat i nájemní právo.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Pronajímatel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Nájemní smlouvou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pronajímatel zavazuje </a:t>
            </a:r>
          </a:p>
          <a:p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přenechat věc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nájemci tak, aby ji mohl užívat k ujednanému nebo obvyklému účelu,</a:t>
            </a:r>
          </a:p>
          <a:p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udržovat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věc v takovém stavu, aby mohla sloužit tomu užívání, pro které byla pronajata,</a:t>
            </a:r>
          </a:p>
          <a:p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zajistit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nájemci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nerušené užívání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věci po dobu nájmu.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Pronajímatel neodpovídá za vadu, o které v době uzavření nájemní smlouvy strany věděly a která nebrání užívání věci.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Během nájmu pronajímatel nemá právo o své vůli pronajatou věc měnit.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Nájemce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povinen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užívat věc jako řádný hospodář k ujednanému účelu,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není-li ujednán, k účelu obvyklému,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platit nájemné,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/>
              <a:t>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provádět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 dobu nájmu běžnou údržbu věci. 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oprávněn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požadovat slevu při užívání věci s obtížemi,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náhradu účelně vynaložených nákladů na opravu, kterou měl provést pronajímatel,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vypovědět nájem bez výpovědní doby, je-li zcela užívání znemožněno.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Podnájem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428868"/>
            <a:ext cx="8429684" cy="4168782"/>
          </a:xfrm>
        </p:spPr>
        <p:txBody>
          <a:bodyPr rtlCol="0">
            <a:noAutofit/>
          </a:bodyPr>
          <a:lstStyle/>
          <a:p>
            <a:pPr marL="0">
              <a:buNone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Souhlasí-li pronajímatel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nájemce zřídit třetí osobě k věci užívací právo; </a:t>
            </a:r>
          </a:p>
          <a:p>
            <a:pPr marL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byla-li nájemní smlouva uzavřena v písemné formě, vyžaduje i souhlas pronajímatele písemnou formu.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Podnájem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bez souhlasu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pronajímatele –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hrubé porušení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nájemcových povinností.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Užívací právo lze třetí osobě zřídit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jen na dobu nájmu věci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; k odchylnému ujednání se nepřihlíží.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Umožní-li nájemce užívat věc třetí osobě,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odpovídá pronajímateli za jednání této osoby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stejně, jako kdyby věc užíval sám.</a:t>
            </a:r>
          </a:p>
          <a:p>
            <a:pPr marL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Další práva a povinnosti stran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Nájemné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platí měsíčně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pozadu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Prohlídku věci, jakož i přístup k ní nebo do ní za účelem provedení potřebné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opravy nebo údržby věci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oznamuje pronajímatel předem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přiměřené době. Předchozí oznámení se nevyžaduje, je-li nezbytné zabránit škodě nebo hrozí-li nebezpečí z prodlení.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Nájemce má právo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provést změnu věci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jen s předchozím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souhlasem pronajímatele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Provede-li nájemce změnu věci bez souhlasu pronajímatele, uvede věc do původního stavu, jakmile o to pronajímatel požádá.</a:t>
            </a:r>
          </a:p>
          <a:p>
            <a:pPr marL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Změna 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Změní-li se vlastník věci, přejdou práva a povinnosti z nájmu na nového vlastníka.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Strana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nemá právo vypovědět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 jen proto, že se změnil vlastník věci.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 opačném ujednání má pronajímatel právo nájem </a:t>
            </a: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vypovědět do tří měsíců poté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co se dozvěděl nebo musel dozvědět, kdo je nájemcem, a nájemce do tří měsíců poté, co se o změně vlastníka dozvěděl. Neplatí u nájmu bytu.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Jedná-li se 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nemovitou věc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výpovědní doba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tříměsíční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Jedná-li se o </a:t>
            </a:r>
            <a:r>
              <a:rPr lang="cs-CZ" sz="2400" b="1" dirty="0" smtClean="0">
                <a:solidFill>
                  <a:srgbClr val="3379CD"/>
                </a:solidFill>
                <a:latin typeface="Arial" pitchFamily="34" charset="0"/>
                <a:cs typeface="Arial" pitchFamily="34" charset="0"/>
              </a:rPr>
              <a:t>movitou věc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 výpovědní doba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jednoměsíční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Skončení nájmu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 skončení nájmu </a:t>
            </a:r>
          </a:p>
          <a:p>
            <a:pPr marL="0"/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odevzdá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nájemce pronajímateli věc v místě, kde ji převzal, </a:t>
            </a:r>
          </a:p>
          <a:p>
            <a:pPr marL="0"/>
            <a:r>
              <a:rPr lang="cs-CZ" sz="2400" dirty="0" smtClean="0">
                <a:latin typeface="Arial" pitchFamily="34" charset="0"/>
                <a:cs typeface="Arial" pitchFamily="34" charset="0"/>
              </a:rPr>
              <a:t> v takovém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stavu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 jakém byla v době,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kdy ji převzal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marL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s přihlédnutím k obvyklému opotřebení; </a:t>
            </a:r>
          </a:p>
          <a:p>
            <a:pPr marL="0"/>
            <a:r>
              <a:rPr lang="cs-CZ" sz="2400" dirty="0" smtClean="0">
                <a:latin typeface="Arial" pitchFamily="34" charset="0"/>
                <a:cs typeface="Arial" pitchFamily="34" charset="0"/>
              </a:rPr>
              <a:t>odevzdáním se rozumí i předání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vyklizené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nemovité věci.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 ujednaný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dobu určitou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každá ze stran vypovědět  jen v případě, že ve smlouvě byly zároveň ujednány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důvody výpovědi a výpovědní doba.</a:t>
            </a:r>
          </a:p>
          <a:p>
            <a:pPr marL="0">
              <a:buNone/>
            </a:pPr>
            <a:r>
              <a:rPr lang="cs-CZ" sz="2400" dirty="0" smtClean="0"/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 ujednaný na dobu neurčitou skončí výpovědí jednou ze stran.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Skončení nájmu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9001156" cy="4097344"/>
          </a:xfrm>
        </p:spPr>
        <p:txBody>
          <a:bodyPr rtlCol="0">
            <a:noAutofit/>
          </a:bodyPr>
          <a:lstStyle/>
          <a:p>
            <a:pPr marL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Užívá-li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nájemce věc 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 uplynutí nájemní doby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pronajímatel ho do jednoho měsíce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nevyzve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aby mu věc odevzdal, </a:t>
            </a:r>
          </a:p>
          <a:p>
            <a:pPr marL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platí, že nájemní smlouva byla znovu uzavřena za podmínek ujednaných původně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Byla-li původně nájemní doba delší než jeden rok, platí, že nyní byla uzavřena na jeden rok; byla-li kratší než jeden rok, platí, že nyní byla uzavřena na tuto dobu.</a:t>
            </a:r>
          </a:p>
          <a:p>
            <a:pPr marL="0">
              <a:buNone/>
            </a:pPr>
            <a:r>
              <a:rPr lang="cs-CZ" sz="2400" b="1" dirty="0" smtClean="0">
                <a:solidFill>
                  <a:srgbClr val="386E02"/>
                </a:solidFill>
                <a:latin typeface="Arial" pitchFamily="34" charset="0"/>
                <a:cs typeface="Arial" pitchFamily="34" charset="0"/>
              </a:rPr>
              <a:t>Výpověď nemusí být odůvodněna.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Důvod musí být uveden, je-li výpověď nájmu bez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výpověd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doby.</a:t>
            </a:r>
          </a:p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Pronajímatel má právo na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úhradu pohledávky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vůči nájemci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zadržet movité věci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které má nájemce na věci nebo v ní.</a:t>
            </a:r>
          </a:p>
          <a:p>
            <a:pPr marL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Nájem – otázky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715436" cy="4097344"/>
          </a:xfrm>
        </p:spPr>
        <p:txBody>
          <a:bodyPr rtlCol="0">
            <a:noAutofit/>
          </a:bodyPr>
          <a:lstStyle/>
          <a:p>
            <a:pPr marL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v zákoně odpovědi na následující otázky:</a:t>
            </a:r>
          </a:p>
          <a:p>
            <a:pPr marL="1143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Zanikne-li věc během doby nájmu, jak může nájemce postupovat?</a:t>
            </a:r>
          </a:p>
          <a:p>
            <a:pPr marL="1143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Jaká je výpovědní doba u nemovité věci a jaká u movité věci?</a:t>
            </a:r>
          </a:p>
          <a:p>
            <a:pPr marL="1143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vypovědět nájem na dobu určitou, popř. za jakých podmínek?</a:t>
            </a:r>
          </a:p>
          <a:p>
            <a:pPr marL="1143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odpovědi: </a:t>
            </a:r>
          </a:p>
          <a:p>
            <a:pPr marL="1143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otázka č. 1 - § 2226 odstavec (2),</a:t>
            </a:r>
          </a:p>
          <a:p>
            <a:pPr marL="1143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otázka č. 2 – § 2222 odstavec (3), otázka č. 3 - § 2229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2335</TotalTime>
  <Words>856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Obecná ustanovení</vt:lpstr>
      <vt:lpstr>Pronajímatel</vt:lpstr>
      <vt:lpstr>Nájemce</vt:lpstr>
      <vt:lpstr>Podnájem</vt:lpstr>
      <vt:lpstr>Další práva a povinnosti stran</vt:lpstr>
      <vt:lpstr>Změna vlastnictví</vt:lpstr>
      <vt:lpstr>Skončení nájmu</vt:lpstr>
      <vt:lpstr>Skončení nájmu</vt:lpstr>
      <vt:lpstr>Nájem – otázky 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72</cp:revision>
  <dcterms:created xsi:type="dcterms:W3CDTF">2012-11-30T22:17:21Z</dcterms:created>
  <dcterms:modified xsi:type="dcterms:W3CDTF">2014-01-28T16:32:58Z</dcterms:modified>
</cp:coreProperties>
</file>