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72" r:id="rId4"/>
    <p:sldId id="273" r:id="rId5"/>
    <p:sldId id="274" r:id="rId6"/>
    <p:sldId id="275" r:id="rId7"/>
    <p:sldId id="276" r:id="rId8"/>
    <p:sldId id="271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  <p:clrMru>
    <a:srgbClr val="990033"/>
    <a:srgbClr val="478C02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100" d="100"/>
          <a:sy n="100" d="100"/>
        </p:scale>
        <p:origin x="-780" y="-15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3B15DC-A736-4FD0-87FC-848A40597183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FFA970-B52F-4CBD-BBD8-9B5AC797C1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87CC24-98E3-49E4-972D-6E6D95C58189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03A13B-54C6-47C3-B264-14A50F887C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F98A92-9F47-4C2F-AEE6-94F8815B16A5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6495EE-30D6-4843-AC4A-030589EC33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75EAF3-BF4C-4E45-9F32-2A38668409D7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27CC07-3A67-45C7-A7BA-14E2FE45A2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B960EE-45CB-42C8-826B-B483026BD35D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6F4D87-1FD0-48EB-9C1F-DE54EB5C0F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DF29D5-A57B-4551-B8BE-A430A75B81C7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585B82-9AF6-4AD4-A3C2-41E7D847BB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BCD1ED-78AE-46CD-A681-C3053643788A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701218-5123-47FB-80D0-4E1743F19A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41EF24-9FC2-4A1E-8D3F-6F0767533283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0435C8-03F2-4C63-B3A6-87D8BB824D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4B833D-F909-4FF5-A170-2D2BF824800E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30E324-0E39-4256-94FC-E6548D9B7A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DD17D0-182A-425B-9513-F7C048608C0B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2B6252-DE54-4C61-9C74-90C0B07AB4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FFD836-ABBD-4DED-9130-B0B3530F67BB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9F7565-C5F7-4A3F-A951-13CF638588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39892E9-9F17-4536-8EE2-84607DD9708C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9BC88EE-81D1-414B-91B3-FDC2622374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50825" y="2781300"/>
          <a:ext cx="8569325" cy="39724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Ing. Jana Kadlecová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kern="1200" dirty="0" smtClean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VY_32_INOVACE_9_CLOVEK_A_PRAVO_19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</a:t>
                      </a:r>
                      <a:r>
                        <a:rPr lang="cs-CZ" sz="1800" b="1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Poručenství, opatrovnictví, pěstounství</a:t>
                      </a:r>
                      <a:endParaRPr lang="cs-CZ" sz="1800" dirty="0" smtClean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Člověk a právo</a:t>
                      </a:r>
                      <a:endParaRPr lang="cs-CZ" sz="1800" dirty="0" smtClean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Obchodní akademie, 2. ročník, Ekonomické lyceum 3. 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Únor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Poručenství,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opatrovník, pěstounství, ústavní výchova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Výklad nového učiva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5400" b="1" dirty="0" smtClean="0">
                <a:latin typeface="Arial" pitchFamily="34" charset="0"/>
                <a:cs typeface="Arial" pitchFamily="34" charset="0"/>
              </a:rPr>
              <a:t>Poručenství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781300"/>
            <a:ext cx="9144000" cy="4076700"/>
          </a:xfrm>
        </p:spPr>
        <p:txBody>
          <a:bodyPr rtlCol="0">
            <a:normAutofit fontScale="92500" lnSpcReduction="10000"/>
          </a:bodyPr>
          <a:lstStyle/>
          <a:p>
            <a:pPr>
              <a:buNone/>
            </a:pP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Poručník</a:t>
            </a: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zajišťuje rodičovskou péči v případě, že rodiče dítěte zemřeli nebo nemohou vykonávat rodičovskou zodpovědnost;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nemá vyživovací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povinnost.</a:t>
            </a:r>
          </a:p>
          <a:p>
            <a:pPr>
              <a:buNone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Veřejný 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poručník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– orgán sociálně-právní ochrany dětí do té doby než soud jmenuje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poručníka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a než se ujme funkce.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Musí být plně svéprávný; často manželé, příbuzní.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Odpovídá za řádné plnění své funkce a podléhá stálému dozoru soudu.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Každé rozhodnutí, které není běžné, musí být schváleno soudem.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Pečuje-li i osobně a trvale o dítě, náleží mu hmotné zabezpečení.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5400" b="1" dirty="0" smtClean="0">
                <a:latin typeface="Arial" pitchFamily="34" charset="0"/>
                <a:cs typeface="Arial" pitchFamily="34" charset="0"/>
              </a:rPr>
              <a:t>Opatrovnictví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781300"/>
            <a:ext cx="9144000" cy="4076700"/>
          </a:xfrm>
        </p:spPr>
        <p:txBody>
          <a:bodyPr rtlCol="0">
            <a:normAutofit/>
          </a:bodyPr>
          <a:lstStyle/>
          <a:p>
            <a:pPr>
              <a:buNone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Soud jmenuje opatrovníka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Hrozí-li střet zájmů dítěte se zákonným zástupcem.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Nehájí-li zákonný zástupce dostatečně zájmy dítěte.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Z jiných důvodů, anebo ze zákona.</a:t>
            </a:r>
          </a:p>
          <a:p>
            <a:pPr>
              <a:buNone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Opatrovník pro správu jmění dítěte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Soud vymezí rozsah jmění.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Soud určí, jakým způsobem má nakládat s částmi jmění.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Má právo na úhradu nákladů a na přiměřenou odměnu z výnosu jmění dítěte.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pitchFamily="34" charset="0"/>
                <a:cs typeface="Arial" pitchFamily="34" charset="0"/>
              </a:rPr>
              <a:t>Svěření dítěte do péče jiné osoby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781300"/>
            <a:ext cx="9144000" cy="4076700"/>
          </a:xfrm>
        </p:spPr>
        <p:txBody>
          <a:bodyPr rtlCol="0">
            <a:norm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Nemůže-li o dítě osobně pečovat žádný z rodičů ani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poručník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Rozhodnutí musí být v souladu se zájmy dítěte.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Nenahrazuje pěstounskou péči, předpěstounskou péči.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Má přednost před péčí o dítě v ústavní výchově.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Přednost má osoba příbuzná nebo dítěti blízká.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Práva a povinnosti pečující osoby vymezí soud.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Rodiče rozhodnutím soudu platí výživné pečující osobě.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pitchFamily="34" charset="0"/>
                <a:cs typeface="Arial" pitchFamily="34" charset="0"/>
              </a:rPr>
              <a:t>Pěstounství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781300"/>
            <a:ext cx="9144000" cy="4076700"/>
          </a:xfrm>
        </p:spPr>
        <p:txBody>
          <a:bodyPr rtlCol="0">
            <a:normAutofit fontScale="92500"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Nemůže-li o dítě osobně pečovat žádný z rodičů ani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poručník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Pěstounská péče má přednost před péčí o dítě v ústavní výchově.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Lze svěřit dítě i na přechodnou dobu.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Rodiče mají vůči dítěti povinnosti a práva vyplývající z rodičovské odpovědnosti, s výjimkou práv a povinností, které stanoví zákon, soud; mají vyživovací povinnost.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Soud rozhoduje o způsobu platby a o hospodaření s výživným (garant – stát).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Dítě se může dostat do pěstounské péče jednotlivce, do společné péče manželů nebo do skupinové péče.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pitchFamily="34" charset="0"/>
                <a:cs typeface="Arial" pitchFamily="34" charset="0"/>
              </a:rPr>
              <a:t>Pěstounství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781300"/>
            <a:ext cx="9144000" cy="4076700"/>
          </a:xfrm>
        </p:spPr>
        <p:txBody>
          <a:bodyPr rtlCol="0">
            <a:norm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Pěstoun je povinen a oprávněn o dítě osobně pečovat.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Rozhoduje jen o běžných záležitostech dítěte.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Má povinnost udržovat, rozvíjet a prohlubovat sounáležitost dítěte s jeho rodiči, dalšími příbuznými.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Dítě pomáhá podle svých možností a schopností v pěstounově domácnosti.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Má-li vlastní příjem, přispívá i na úhradu společných potřeb rodiny.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Zaniká zletilostí dítěte, nabytím svéprávnosti.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3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3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3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3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3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pitchFamily="34" charset="0"/>
                <a:cs typeface="Arial" pitchFamily="34" charset="0"/>
              </a:rPr>
              <a:t>Ústavní výchova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500306"/>
            <a:ext cx="8929718" cy="4357694"/>
          </a:xfrm>
        </p:spPr>
        <p:txBody>
          <a:bodyPr rtlCol="0">
            <a:normAutofit fontScale="92500" lnSpcReduction="20000"/>
          </a:bodyPr>
          <a:lstStyle/>
          <a:p>
            <a:r>
              <a:rPr lang="cs-CZ" sz="2600" dirty="0" smtClean="0">
                <a:latin typeface="Arial" pitchFamily="34" charset="0"/>
                <a:cs typeface="Arial" pitchFamily="34" charset="0"/>
              </a:rPr>
              <a:t>Jsou-li výchova a vývoj dítěte ohroženy nebo narušeny z vážných důvodů, soud může jako </a:t>
            </a:r>
            <a:r>
              <a:rPr lang="cs-CZ" sz="26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nezbytné opatření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také nařídit ústavní výchovu.</a:t>
            </a:r>
          </a:p>
          <a:p>
            <a:r>
              <a:rPr lang="cs-CZ" sz="2600" dirty="0" smtClean="0">
                <a:latin typeface="Arial" pitchFamily="34" charset="0"/>
                <a:cs typeface="Arial" pitchFamily="34" charset="0"/>
              </a:rPr>
              <a:t>Soud může svěřit dítě do </a:t>
            </a: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zařízení pro děti vyžadující </a:t>
            </a:r>
            <a:r>
              <a:rPr lang="cs-CZ" sz="26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okamžitou pomoc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, a to na dobu nejdéle 6 měsíců.</a:t>
            </a:r>
          </a:p>
          <a:p>
            <a:r>
              <a:rPr lang="cs-CZ" sz="2600" dirty="0" smtClean="0">
                <a:latin typeface="Arial" pitchFamily="34" charset="0"/>
                <a:cs typeface="Arial" pitchFamily="34" charset="0"/>
              </a:rPr>
              <a:t>Nedostatečné bytové a majetkové poměry nemohou být samy o sobě důvodem pro rozhodnutí do ústavní péče.</a:t>
            </a:r>
          </a:p>
          <a:p>
            <a:r>
              <a:rPr lang="cs-CZ" sz="2600" dirty="0" smtClean="0">
                <a:latin typeface="Arial" pitchFamily="34" charset="0"/>
                <a:cs typeface="Arial" pitchFamily="34" charset="0"/>
              </a:rPr>
              <a:t>Soud přihlédne k zájmům dítěte a k </a:t>
            </a:r>
            <a:r>
              <a:rPr lang="cs-CZ" sz="26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vyjádření orgánu sociálně-právní ochrany dětí.</a:t>
            </a:r>
          </a:p>
          <a:p>
            <a:r>
              <a:rPr lang="cs-CZ" sz="2600" dirty="0" smtClean="0">
                <a:latin typeface="Arial" pitchFamily="34" charset="0"/>
                <a:cs typeface="Arial" pitchFamily="34" charset="0"/>
              </a:rPr>
              <a:t>Ústavní výchovu lze nařídit nejdéle na dobu 3 let, lze i opakovaně prodlužovat.</a:t>
            </a:r>
          </a:p>
          <a:p>
            <a:r>
              <a:rPr lang="cs-CZ" sz="2600" dirty="0" smtClean="0">
                <a:latin typeface="Arial" pitchFamily="34" charset="0"/>
                <a:cs typeface="Arial" pitchFamily="34" charset="0"/>
              </a:rPr>
              <a:t>Může být prodloužena až o jeden rok po dosažení zletilosti.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ru-RU" dirty="0" smtClean="0">
                <a:latin typeface="Arial" pitchFamily="34" charset="0"/>
                <a:cs typeface="Arial" pitchFamily="34" charset="0"/>
              </a:rPr>
              <a:t>Prameny a literatura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781300"/>
            <a:ext cx="9144000" cy="4076700"/>
          </a:xfrm>
        </p:spPr>
        <p:txBody>
          <a:bodyPr rtlCol="0"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Zákon č. 89/2012 Sb., občanský zákoník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RYSKA, Radovan a Monika PUŠKINOVÁ. 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Právo pro střední školy: podle nového občanského zákoníku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Vyd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 7., V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nakl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Eduko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1.,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přeprac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 Praha: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Eduko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 2012, 86 s. </a:t>
            </a:r>
            <a:r>
              <a:rPr lang="cs-CZ" sz="2400" smtClean="0">
                <a:latin typeface="Arial" pitchFamily="34" charset="0"/>
                <a:cs typeface="Arial" pitchFamily="34" charset="0"/>
              </a:rPr>
              <a:t>ISBN 978-80-87204-57-3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ru-RU" sz="2400" smtClean="0">
                <a:latin typeface="Arial" pitchFamily="34" charset="0"/>
                <a:cs typeface="Arial" pitchFamily="34" charset="0"/>
              </a:rPr>
              <a:t>Dílo </a:t>
            </a:r>
            <a:r>
              <a:rPr lang="ru-RU" sz="2400" dirty="0" smtClean="0">
                <a:latin typeface="Arial" pitchFamily="34" charset="0"/>
                <a:cs typeface="Arial" pitchFamily="34" charset="0"/>
              </a:rPr>
              <a:t>smí být dále šířeno pod licencí CC BY-SA.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109728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2400" dirty="0" smtClean="0">
                <a:latin typeface="Arial" pitchFamily="34" charset="0"/>
                <a:cs typeface="Arial" pitchFamily="34" charset="0"/>
              </a:rPr>
              <a:t>Materiály jsou určeny pro bezplatné používání pro potřeby výuky a vzdělávání na všech typech škol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ru-RU" sz="2400" dirty="0" smtClean="0">
                <a:latin typeface="Arial" pitchFamily="34" charset="0"/>
                <a:cs typeface="Arial" pitchFamily="34" charset="0"/>
              </a:rPr>
              <a:t>a školských zařízení. Jakékoliv další využití podléhá autorskému zákonu.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109728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2400" dirty="0" smtClean="0">
                <a:latin typeface="Arial" pitchFamily="34" charset="0"/>
                <a:cs typeface="Arial" pitchFamily="34" charset="0"/>
              </a:rPr>
              <a:t>Všechna neocitovaná autorská díla jsou dílem autora.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1429</TotalTime>
  <Words>558</Words>
  <Application>Microsoft Office PowerPoint</Application>
  <PresentationFormat>Předvádění na obrazovce (4:3)</PresentationFormat>
  <Paragraphs>69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Obchodní akademie, Střední odborná škola  a Jazyková škola s právem státní jazykové zkoušky,  Hradec Králové</vt:lpstr>
      <vt:lpstr>Poručenství</vt:lpstr>
      <vt:lpstr>Opatrovnictví</vt:lpstr>
      <vt:lpstr>Svěření dítěte do péče jiné osoby</vt:lpstr>
      <vt:lpstr>Pěstounství</vt:lpstr>
      <vt:lpstr>Pěstounství</vt:lpstr>
      <vt:lpstr>Ústavní výchova</vt:lpstr>
      <vt:lpstr>Prameny a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 </cp:lastModifiedBy>
  <cp:revision>45</cp:revision>
  <dcterms:created xsi:type="dcterms:W3CDTF">2012-11-30T22:17:21Z</dcterms:created>
  <dcterms:modified xsi:type="dcterms:W3CDTF">2013-06-25T19:04:30Z</dcterms:modified>
</cp:coreProperties>
</file>