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60" r:id="rId5"/>
    <p:sldId id="272" r:id="rId6"/>
    <p:sldId id="273" r:id="rId7"/>
    <p:sldId id="262" r:id="rId8"/>
    <p:sldId id="263" r:id="rId9"/>
    <p:sldId id="268" r:id="rId10"/>
    <p:sldId id="275" r:id="rId11"/>
    <p:sldId id="265" r:id="rId12"/>
    <p:sldId id="259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99003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1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39F8A-26EE-48A9-9D5B-935178DBAE0B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50A12-DFA5-47F6-8142-05558F4EA4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EC931-CD31-48CA-A85C-84CF4F936B36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30FF87-5E0C-4310-8DA3-AA25FDC12B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BB3BE-0584-4687-B237-56EC97251ECC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1DC6A6-7DA8-4C89-971F-B44E7F58002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9D6DE7-9EAB-4408-B7EC-8F29FF0749F6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ABB6F-AC7E-4577-979F-9DB413888E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395DC6-8BE2-4954-A5FD-0E4D32E6A182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C2C60C-F946-4302-ADC3-EBABA0C34E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2574C9-3F3A-40A8-90A6-2AB04B15C6A3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7EBE6-6241-455F-AD7E-9FBA51D085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D8FAFC-2C5D-470D-89DF-354AD18643F3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82A04B-A77A-4068-AE40-DBC362F14D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33D5E-BFA1-4F77-ADC0-6079B97D89EE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C3A53C-2E53-4106-B3B0-3DA8F30FF9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0F7F47-F7FD-40BC-AF11-364D8FFFD39D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337298-D688-4ECB-A44D-82B4571334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435B20-6A5D-4A8F-B983-220F520A5953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236249-CC5A-4F21-B525-6FB5663A6E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BAD8E1-63F5-47F6-B2E6-19F784CEA885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B348D-6C96-480D-BD66-956B89110A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F8DE9D-4B32-4A50-B39B-49D88161984C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DE6139-82C3-4DBD-A83D-00B1D3F467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7C2D7D-F24A-48F3-ABC7-EA407B5C74CA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E467CC-3959-4160-885F-2294B276FE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BF87C2-0B7F-4DA6-8384-B256C96C3461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A083D3-968E-4B01-B6E6-3B29E8B544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026942-9B41-4C1D-B305-BDD85719F1D6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01F98A-9400-4AC5-BED0-44C16F024B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A4A490-4420-4BAD-B9EA-1A50305F046E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FA2895-7EE7-49DE-961A-F55F704A9B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38C59-FC28-4A98-BD95-47A896EF57F0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861803-CE1F-4358-A9C2-AE43749F25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769DA-3193-4960-A87C-648FB8E701C1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B600C1-78ED-4F03-925C-007053C4BD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28E565-B059-4941-AF25-E0C9DA0ACAA8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2BC170-5F06-489E-A6A2-D56C40EF93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C7BC91-2B37-452D-ABA7-AA052687DEAD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50745C-E97E-4D24-9262-07F7E85F27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5F095-C1AB-4A3F-9944-303450635A79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D7951-270F-4AA2-9F65-466883B9D17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369B6-95C0-49A7-8890-AF1129BF995F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85FD1-5730-436F-B210-C52D496C62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182F51-1813-4694-86B8-73436E5C4D05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4CDB2E6-6B26-4176-8ABE-405C69F167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68B13C9-4A4A-4BE5-9C63-FFF905B16A8B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5931889-5076-4957-A31A-F0D2E864D9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altLang="cs-CZ" sz="2000" b="1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altLang="cs-CZ" sz="2000" b="1" smtClean="0">
                <a:latin typeface="Arial" charset="0"/>
                <a:cs typeface="Arial" charset="0"/>
              </a:rPr>
            </a:br>
            <a:r>
              <a:rPr lang="cs-CZ" altLang="cs-CZ" sz="2000" b="1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altLang="cs-CZ" sz="2000" b="1" smtClean="0">
                <a:latin typeface="Arial" charset="0"/>
                <a:cs typeface="Arial" charset="0"/>
              </a:rPr>
            </a:br>
            <a:r>
              <a:rPr lang="cs-CZ" altLang="cs-CZ" sz="2000" b="1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250825" y="2781300"/>
          <a:ext cx="8569325" cy="38877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Ing. Zdena </a:t>
                      </a:r>
                      <a:r>
                        <a:rPr lang="cs-CZ" sz="1800" b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Rojíková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VY_32_INOVACE_9_PISEMNA_A_ELEKTRONICKA_KOMUNIKACE_02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Poptávka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Písemná a elektronická komunikace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Obchodní akademie, 2.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září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Poptávka,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kupující, prodávající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Výklad, stylizace poptávek, osvojení,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samostatná práce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0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altLang="cs-CZ" sz="2800" b="1" smtClean="0">
                <a:latin typeface="Arial" charset="0"/>
                <a:cs typeface="Arial" charset="0"/>
              </a:rPr>
              <a:t>Co je poptávka?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457200" y="2565400"/>
            <a:ext cx="8229600" cy="4032250"/>
          </a:xfrm>
        </p:spPr>
        <p:txBody>
          <a:bodyPr/>
          <a:lstStyle/>
          <a:p>
            <a:pPr eaLnBrk="1" hangingPunct="1">
              <a:defRPr/>
            </a:pPr>
            <a:r>
              <a:rPr lang="cs-CZ" sz="2400" dirty="0" smtClean="0">
                <a:latin typeface="Arial" charset="0"/>
                <a:cs typeface="Arial" charset="0"/>
              </a:rPr>
              <a:t>Poptávka případně dotaz je obchodní dopis, kterým kupující hledá nejvhodnějšího prodávajícího.</a:t>
            </a:r>
          </a:p>
          <a:p>
            <a:pPr eaLnBrk="1" hangingPunct="1">
              <a:defRPr/>
            </a:pPr>
            <a:r>
              <a:rPr lang="cs-CZ" sz="2400" dirty="0" smtClean="0">
                <a:latin typeface="Arial" charset="0"/>
                <a:cs typeface="Arial" charset="0"/>
              </a:rPr>
              <a:t>Kupující určí druh zboží, jeho jakost a množství (nebo popíše požadovanou službu). </a:t>
            </a:r>
          </a:p>
          <a:p>
            <a:pPr eaLnBrk="1" hangingPunct="1">
              <a:defRPr/>
            </a:pPr>
            <a:r>
              <a:rPr lang="cs-CZ" sz="2400" dirty="0" smtClean="0">
                <a:latin typeface="Arial" charset="0"/>
                <a:cs typeface="Arial" charset="0"/>
              </a:rPr>
              <a:t>Kupující může zároveň požádat o cenu, vzorky, katalog, případně o dodací a platební podmínky.</a:t>
            </a:r>
          </a:p>
          <a:p>
            <a:pPr eaLnBrk="1" hangingPunct="1">
              <a:defRPr/>
            </a:pPr>
            <a:endParaRPr lang="cs-CZ" sz="2400" dirty="0" smtClean="0">
              <a:latin typeface="Arial" charset="0"/>
              <a:cs typeface="Arial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cs-CZ" sz="24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altLang="cs-CZ" sz="2800" b="1" smtClean="0">
                <a:latin typeface="Arial" charset="0"/>
                <a:cs typeface="Arial" charset="0"/>
              </a:rPr>
              <a:t>Forma poptávky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Poptávka může mít formu</a:t>
            </a:r>
            <a:endParaRPr lang="cs-CZ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ústní (osobní nebo telefonické jednání)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písemnou (dopis, který může být odeslán poštou, faxem, e-mailem, inzerát)</a:t>
            </a:r>
          </a:p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altLang="cs-CZ" sz="2800" b="1" smtClean="0">
                <a:latin typeface="Arial" charset="0"/>
                <a:cs typeface="Arial" charset="0"/>
              </a:rPr>
              <a:t>Ústní forma poptávky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36838"/>
            <a:ext cx="8229600" cy="3960812"/>
          </a:xfrm>
        </p:spPr>
        <p:txBody>
          <a:bodyPr rtlCol="0">
            <a:normAutofit fontScale="925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Jde o přímý kontakt s prodejcem, můžeme si žádaný výrobek nechat předvést a zároveň projednat podmínky budoucí koupě. </a:t>
            </a:r>
          </a:p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Pravidla pro ústní jednání:</a:t>
            </a:r>
            <a:endParaRPr lang="cs-CZ" sz="2600" dirty="0" smtClean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představíme se jménem firmy a jménem svým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určíme, o jaký výrobek máme zájem (druh, kvalita, množství)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sjednáme si termín předvedení výrobku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informujeme se o ceně, lhůtě dodání, záruční době, servisu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požádáme o prospekty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altLang="cs-CZ" sz="2800" b="1" smtClean="0">
                <a:latin typeface="Arial" charset="0"/>
                <a:cs typeface="Arial" charset="0"/>
              </a:rPr>
              <a:t>Písemná forma poptávky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36838"/>
            <a:ext cx="8229600" cy="3960812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Jedná se o obchodní dopis, ve kterém se dotazujeme na stejné údaje jako při osobním jednání. </a:t>
            </a:r>
          </a:p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Stylizace je zdvořilá, používáme zdvořilostních obratů.</a:t>
            </a:r>
          </a:p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V závěru poptávky si vyžádáme brzkou nabídku.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altLang="cs-CZ" sz="2800" b="1" smtClean="0">
                <a:latin typeface="Arial" charset="0"/>
                <a:cs typeface="Arial" charset="0"/>
              </a:rPr>
              <a:t>Zdvořilostní fráze pro úvod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>
          <a:xfrm>
            <a:off x="395288" y="2636838"/>
            <a:ext cx="8229600" cy="3816350"/>
          </a:xfrm>
        </p:spPr>
        <p:txBody>
          <a:bodyPr/>
          <a:lstStyle/>
          <a:p>
            <a:r>
              <a:rPr lang="cs-CZ" altLang="cs-CZ" sz="2400" smtClean="0"/>
              <a:t>Hledáme vhodného výrobce pro pravidelné zásobování …</a:t>
            </a:r>
          </a:p>
          <a:p>
            <a:r>
              <a:rPr lang="cs-CZ" altLang="cs-CZ" sz="2400" smtClean="0"/>
              <a:t>Na základě naší dřívější spolupráce máme opět zájem o …</a:t>
            </a:r>
          </a:p>
          <a:p>
            <a:r>
              <a:rPr lang="cs-CZ" altLang="cs-CZ" sz="2400" smtClean="0"/>
              <a:t>Jak jsme zjistili z inzerce v Hospodářských novinách, nabízíte …</a:t>
            </a:r>
          </a:p>
          <a:p>
            <a:r>
              <a:rPr lang="cs-CZ" altLang="cs-CZ" sz="2400" smtClean="0"/>
              <a:t>Podle našeho včerejšího telefonátu Vás žádáme o písemnou nabídku …</a:t>
            </a:r>
          </a:p>
          <a:p>
            <a:r>
              <a:rPr lang="cs-CZ" altLang="cs-CZ" sz="2400" smtClean="0"/>
              <a:t>Z inzerátu v minulém čísle časopisu Ekonom jsme se dozvěděli, že nabízíte …</a:t>
            </a:r>
          </a:p>
          <a:p>
            <a:r>
              <a:rPr lang="cs-CZ" altLang="cs-CZ" sz="2400" smtClean="0"/>
              <a:t>Obchodní jméno Vaší akciové společnosti a adresu jsme našli ve Zlatých stránkách.</a:t>
            </a:r>
          </a:p>
          <a:p>
            <a:endParaRPr lang="cs-CZ" altLang="cs-CZ" sz="2400" smtClean="0"/>
          </a:p>
          <a:p>
            <a:endParaRPr lang="cs-CZ" altLang="cs-CZ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altLang="cs-CZ" sz="2800" b="1" smtClean="0">
                <a:latin typeface="Arial" charset="0"/>
                <a:cs typeface="Arial" charset="0"/>
              </a:rPr>
              <a:t>Zdvořilostní fráze pro podstatu poptávky</a:t>
            </a:r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>
          <a:xfrm>
            <a:off x="395288" y="2565400"/>
            <a:ext cx="8229600" cy="3816350"/>
          </a:xfrm>
        </p:spPr>
        <p:txBody>
          <a:bodyPr/>
          <a:lstStyle/>
          <a:p>
            <a:pPr>
              <a:defRPr/>
            </a:pPr>
            <a:r>
              <a:rPr lang="cs-CZ" sz="2400" dirty="0"/>
              <a:t>Sdělte prosím, zda nám můžete opět dodat …</a:t>
            </a:r>
          </a:p>
          <a:p>
            <a:pPr>
              <a:defRPr/>
            </a:pPr>
            <a:r>
              <a:rPr lang="cs-CZ" sz="2400" b="1" dirty="0"/>
              <a:t>Žádáme </a:t>
            </a:r>
            <a:r>
              <a:rPr lang="cs-CZ" sz="2400" dirty="0"/>
              <a:t>o zaslání vzorků všech materiálových zbytků.</a:t>
            </a:r>
          </a:p>
          <a:p>
            <a:pPr>
              <a:defRPr/>
            </a:pPr>
            <a:r>
              <a:rPr lang="cs-CZ" sz="2400" b="1" dirty="0"/>
              <a:t>Sdělte nám</a:t>
            </a:r>
            <a:r>
              <a:rPr lang="cs-CZ" sz="2400" dirty="0"/>
              <a:t>, v jaké lhůtě jste schopni dodávat zboží.</a:t>
            </a:r>
          </a:p>
          <a:p>
            <a:pPr>
              <a:defRPr/>
            </a:pPr>
            <a:r>
              <a:rPr lang="cs-CZ" sz="2400" dirty="0"/>
              <a:t>Prosíme/žádáme Vás o stanovení nejvýhodnější nabídky služeb.</a:t>
            </a:r>
          </a:p>
          <a:p>
            <a:pPr>
              <a:defRPr/>
            </a:pPr>
            <a:r>
              <a:rPr lang="cs-CZ" sz="2400" dirty="0"/>
              <a:t>Stanovte </a:t>
            </a:r>
            <a:r>
              <a:rPr lang="cs-CZ" sz="2400" dirty="0" smtClean="0"/>
              <a:t>nám, prosím, </a:t>
            </a:r>
            <a:r>
              <a:rPr lang="cs-CZ" sz="2400" dirty="0"/>
              <a:t>co možná nejkratší dodací termín.</a:t>
            </a:r>
            <a:endParaRPr lang="cs-CZ" sz="2400" dirty="0"/>
          </a:p>
          <a:p>
            <a:pPr>
              <a:defRPr/>
            </a:pPr>
            <a:r>
              <a:rPr lang="cs-CZ" sz="2400" dirty="0" smtClean="0"/>
              <a:t>Máme </a:t>
            </a:r>
            <a:r>
              <a:rPr lang="cs-CZ" sz="2400" dirty="0"/>
              <a:t>zájem o pravidelné dodávky celého Vašeho nového sortimentu.</a:t>
            </a:r>
          </a:p>
          <a:p>
            <a:pPr>
              <a:defRPr/>
            </a:pPr>
            <a:r>
              <a:rPr lang="cs-CZ" sz="2400" dirty="0" smtClean="0"/>
              <a:t>Žádáme o zaslání podrobného katalogu a ceníku.</a:t>
            </a:r>
          </a:p>
          <a:p>
            <a:pPr marL="0" indent="0">
              <a:buFont typeface="Arial" charset="0"/>
              <a:buNone/>
              <a:defRPr/>
            </a:pPr>
            <a:endParaRPr lang="cs-CZ" sz="2400" dirty="0"/>
          </a:p>
          <a:p>
            <a:pPr>
              <a:defRPr/>
            </a:pP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>
          <a:xfrm>
            <a:off x="2484438" y="836613"/>
            <a:ext cx="6659562" cy="1439862"/>
          </a:xfrm>
        </p:spPr>
        <p:txBody>
          <a:bodyPr anchor="b"/>
          <a:lstStyle/>
          <a:p>
            <a:pPr algn="r" eaLnBrk="1" hangingPunct="1"/>
            <a:r>
              <a:rPr lang="cs-CZ" altLang="cs-CZ" sz="2800" b="1" smtClean="0">
                <a:latin typeface="Arial" charset="0"/>
                <a:cs typeface="Arial" charset="0"/>
              </a:rPr>
              <a:t>Zdvořilostní fráze v závěru poptávky</a:t>
            </a:r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>
          <a:xfrm>
            <a:off x="395288" y="2565400"/>
            <a:ext cx="8229600" cy="3816350"/>
          </a:xfrm>
        </p:spPr>
        <p:txBody>
          <a:bodyPr/>
          <a:lstStyle/>
          <a:p>
            <a:pPr>
              <a:defRPr/>
            </a:pPr>
            <a:r>
              <a:rPr lang="cs-CZ" sz="2400" b="1" dirty="0"/>
              <a:t>Věříme,</a:t>
            </a:r>
            <a:r>
              <a:rPr lang="cs-CZ" sz="2400" dirty="0"/>
              <a:t> že nám odpovíte co nejdříve.</a:t>
            </a:r>
          </a:p>
          <a:p>
            <a:pPr>
              <a:defRPr/>
            </a:pPr>
            <a:r>
              <a:rPr lang="cs-CZ" sz="2400" dirty="0"/>
              <a:t>Vaši nabídku čekáme nejpozději do 14 dnů.</a:t>
            </a:r>
          </a:p>
          <a:p>
            <a:pPr>
              <a:defRPr/>
            </a:pPr>
            <a:r>
              <a:rPr lang="cs-CZ" sz="2400" b="1" dirty="0"/>
              <a:t>Očekáváme </a:t>
            </a:r>
            <a:r>
              <a:rPr lang="cs-CZ" sz="2400" dirty="0"/>
              <a:t>co nejdříve Vaši závaznou nabídku.</a:t>
            </a:r>
          </a:p>
          <a:p>
            <a:pPr>
              <a:defRPr/>
            </a:pPr>
            <a:r>
              <a:rPr lang="cs-CZ" sz="2400" dirty="0"/>
              <a:t>Vaše nabídka se může stát počátkem dobré spolupráce.</a:t>
            </a:r>
          </a:p>
          <a:p>
            <a:pPr>
              <a:defRPr/>
            </a:pPr>
            <a:r>
              <a:rPr lang="cs-CZ" sz="2400" dirty="0" smtClean="0"/>
              <a:t>Věříme</a:t>
            </a:r>
            <a:r>
              <a:rPr lang="cs-CZ" sz="2400" dirty="0"/>
              <a:t>, že nám odpovíte co nejdříve, nejpozději do dvou týdnů.</a:t>
            </a:r>
          </a:p>
          <a:p>
            <a:pPr>
              <a:defRPr/>
            </a:pPr>
            <a:r>
              <a:rPr lang="cs-CZ" sz="2400" dirty="0"/>
              <a:t>Bude-li nám zboží vyhovovat, rozhodneme se objednávat ho pravidelně.</a:t>
            </a:r>
          </a:p>
          <a:p>
            <a:pPr marL="0" indent="0">
              <a:buFont typeface="Arial" charset="0"/>
              <a:buNone/>
              <a:defRPr/>
            </a:pPr>
            <a:endParaRPr lang="cs-CZ" sz="2400" dirty="0"/>
          </a:p>
          <a:p>
            <a:pPr>
              <a:defRPr/>
            </a:pP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altLang="cs-CZ" sz="3200" b="1" smtClean="0">
                <a:cs typeface="Arial" charset="0"/>
              </a:rPr>
              <a:t>Vzor poptávky</a:t>
            </a:r>
          </a:p>
        </p:txBody>
      </p:sp>
      <p:sp>
        <p:nvSpPr>
          <p:cNvPr id="11267" name="Zástupný symbol pro obsah 1"/>
          <p:cNvSpPr>
            <a:spLocks noGrp="1"/>
          </p:cNvSpPr>
          <p:nvPr>
            <p:ph idx="1"/>
          </p:nvPr>
        </p:nvSpPr>
        <p:spPr>
          <a:xfrm>
            <a:off x="457200" y="2852738"/>
            <a:ext cx="8229600" cy="3273425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altLang="cs-CZ" sz="2400" smtClean="0">
                <a:cs typeface="Arial" charset="0"/>
              </a:rPr>
              <a:t>Pokyn pro nalezení vzoru poptávky:</a:t>
            </a:r>
          </a:p>
          <a:p>
            <a:pPr marL="0" indent="0">
              <a:buFont typeface="Arial" charset="0"/>
              <a:buNone/>
            </a:pPr>
            <a:r>
              <a:rPr lang="cs-CZ" altLang="cs-CZ" sz="2400" smtClean="0">
                <a:cs typeface="Arial" charset="0"/>
              </a:rPr>
              <a:t>Učebnice:</a:t>
            </a:r>
          </a:p>
          <a:p>
            <a:pPr marL="0" indent="0">
              <a:buFont typeface="Arial" charset="0"/>
              <a:buNone/>
            </a:pPr>
            <a:r>
              <a:rPr lang="cs-CZ" altLang="cs-CZ" sz="2400" smtClean="0">
                <a:cs typeface="Arial" charset="0"/>
              </a:rPr>
              <a:t>Štiková, S.: Obchodní korespondence, vydalo nakladatelství Ing. Stanislava Štiková – KORESPONDENCE, Plzeň, 2003, ISBN neuvedeno,</a:t>
            </a:r>
          </a:p>
          <a:p>
            <a:pPr marL="0" indent="0">
              <a:buFont typeface="Arial" charset="0"/>
              <a:buNone/>
            </a:pPr>
            <a:r>
              <a:rPr lang="cs-CZ" altLang="cs-CZ" sz="2400" smtClean="0">
                <a:cs typeface="Arial" charset="0"/>
              </a:rPr>
              <a:t>strana 33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altLang="cs-CZ" sz="2800" b="1" smtClean="0">
                <a:latin typeface="Arial" charset="0"/>
                <a:cs typeface="Arial" charset="0"/>
              </a:rPr>
              <a:t>Zadání úlohy k procvičování</a:t>
            </a:r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>
          <a:xfrm>
            <a:off x="395288" y="2636838"/>
            <a:ext cx="8229600" cy="3816350"/>
          </a:xfrm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r>
              <a:rPr lang="cs-CZ" sz="2400" b="1" dirty="0"/>
              <a:t>Dětský nábytek</a:t>
            </a:r>
            <a:endParaRPr lang="cs-CZ" sz="2400" dirty="0"/>
          </a:p>
          <a:p>
            <a:pPr marL="0" indent="0">
              <a:buFont typeface="Arial" charset="0"/>
              <a:buNone/>
              <a:defRPr/>
            </a:pPr>
            <a:r>
              <a:rPr lang="cs-CZ" sz="2400" dirty="0"/>
              <a:t>Mateřská škola ve Vašem městě se dotazuje u firmy KONA, v. o. s., 594 01 Velké Meziříčí, na moderní dětský nábytek, kterým potřebuje nahradit zastaralé a značně opotřebované vybavení místností školy. Zejména se jedná o kovová lehátka s molitanovou matrací, kovové  stolky s umakartovou deskou a kovové stoličky se sedadlem z přírodní překližky ve výšce 30 cm. Škola očekává brzkou nabídku s uvedením cen za jednotlivé kusy nábytku.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 smtClean="0"/>
              <a:t> </a:t>
            </a:r>
          </a:p>
          <a:p>
            <a:pPr>
              <a:defRPr/>
            </a:pP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altLang="cs-CZ" sz="2800" b="1" smtClean="0">
                <a:latin typeface="Arial" charset="0"/>
                <a:cs typeface="Arial" charset="0"/>
              </a:rPr>
              <a:t>Prameny a literatura</a:t>
            </a:r>
          </a:p>
        </p:txBody>
      </p:sp>
      <p:sp>
        <p:nvSpPr>
          <p:cNvPr id="5" name="Zástupný symbol pro obsah 1"/>
          <p:cNvSpPr>
            <a:spLocks noGrp="1"/>
          </p:cNvSpPr>
          <p:nvPr>
            <p:ph idx="1"/>
          </p:nvPr>
        </p:nvSpPr>
        <p:spPr>
          <a:xfrm>
            <a:off x="446088" y="2636838"/>
            <a:ext cx="8229600" cy="3987800"/>
          </a:xfrm>
        </p:spPr>
        <p:txBody>
          <a:bodyPr>
            <a:normAutofit fontScale="92500" lnSpcReduction="10000"/>
          </a:bodyPr>
          <a:lstStyle/>
          <a:p>
            <a:pPr marL="0" indent="0">
              <a:spcAft>
                <a:spcPts val="1200"/>
              </a:spcAft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Prameny a literatura:</a:t>
            </a:r>
          </a:p>
          <a:p>
            <a:pPr>
              <a:spcAft>
                <a:spcPts val="1200"/>
              </a:spcAft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Štiková, S.: Obchodní korespondence, vydalo nakladatelství Ing. Stanislava Štiková – KORESPONDENCE, Plzeň, 2003, ISBN neuvedeno</a:t>
            </a: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endParaRPr lang="cs-CZ" sz="1300" dirty="0" smtClean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endParaRPr lang="cs-CZ" sz="1300" dirty="0" smtClean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r>
              <a:rPr lang="ru-RU" sz="1300" dirty="0" smtClean="0">
                <a:latin typeface="Arial" pitchFamily="34" charset="0"/>
                <a:cs typeface="Arial" pitchFamily="34" charset="0"/>
              </a:rPr>
              <a:t>Dílo </a:t>
            </a:r>
            <a:r>
              <a:rPr lang="ru-RU" sz="1300" dirty="0">
                <a:latin typeface="Arial" pitchFamily="34" charset="0"/>
                <a:cs typeface="Arial" pitchFamily="34" charset="0"/>
              </a:rPr>
              <a:t>smí být dále šířeno pod licencí CC BY-SA.</a:t>
            </a:r>
            <a:endParaRPr lang="cs-CZ" sz="1300" dirty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r>
              <a:rPr lang="ru-RU" sz="1300" dirty="0">
                <a:latin typeface="Arial" pitchFamily="34" charset="0"/>
                <a:cs typeface="Arial" pitchFamily="34" charset="0"/>
              </a:rPr>
              <a:t>Materiály jsou určeny pro bezplatné používání pro potřeby výuky a vzdělávání na všech typech škol</a:t>
            </a:r>
            <a:r>
              <a:rPr lang="cs-CZ" sz="1300" dirty="0">
                <a:latin typeface="Arial" pitchFamily="34" charset="0"/>
                <a:cs typeface="Arial" pitchFamily="34" charset="0"/>
              </a:rPr>
              <a:t/>
            </a:r>
            <a:br>
              <a:rPr lang="cs-CZ" sz="1300" dirty="0">
                <a:latin typeface="Arial" pitchFamily="34" charset="0"/>
                <a:cs typeface="Arial" pitchFamily="34" charset="0"/>
              </a:rPr>
            </a:br>
            <a:r>
              <a:rPr lang="ru-RU" sz="1300" dirty="0">
                <a:latin typeface="Arial" pitchFamily="34" charset="0"/>
                <a:cs typeface="Arial" pitchFamily="34" charset="0"/>
              </a:rPr>
              <a:t>a školských zařízení. Jakékoliv další využití podléhá autorskému zákonu.</a:t>
            </a:r>
            <a:endParaRPr lang="cs-CZ" sz="1300" dirty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r>
              <a:rPr lang="ru-RU" sz="1300" dirty="0">
                <a:latin typeface="Arial" pitchFamily="34" charset="0"/>
                <a:cs typeface="Arial" pitchFamily="34" charset="0"/>
              </a:rPr>
              <a:t>Všechna neocitovaná autorská díla jsou dílem autora.</a:t>
            </a:r>
            <a:endParaRPr lang="cs-CZ" sz="1300" dirty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r>
              <a:rPr lang="ru-RU" sz="1300" dirty="0">
                <a:latin typeface="Arial" pitchFamily="34" charset="0"/>
                <a:cs typeface="Arial" pitchFamily="34" charset="0"/>
              </a:rPr>
              <a:t>Všechny neocitované kliparty </a:t>
            </a:r>
            <a:r>
              <a:rPr lang="cs-CZ" sz="1300" dirty="0">
                <a:latin typeface="Arial" pitchFamily="34" charset="0"/>
                <a:cs typeface="Arial" pitchFamily="34" charset="0"/>
              </a:rPr>
              <a:t>a další grafické objekty </a:t>
            </a:r>
            <a:r>
              <a:rPr lang="ru-RU" sz="1300" dirty="0">
                <a:latin typeface="Arial" pitchFamily="34" charset="0"/>
                <a:cs typeface="Arial" pitchFamily="34" charset="0"/>
              </a:rPr>
              <a:t>jsou součástí prostředků výukového sw </a:t>
            </a:r>
            <a:r>
              <a:rPr lang="cs-CZ" sz="1300" dirty="0">
                <a:latin typeface="Arial" pitchFamily="34" charset="0"/>
                <a:cs typeface="Arial" pitchFamily="34" charset="0"/>
              </a:rPr>
              <a:t>Smart Notebook a MS Office.</a:t>
            </a:r>
          </a:p>
          <a:p>
            <a:pPr>
              <a:spcAft>
                <a:spcPts val="1200"/>
              </a:spcAft>
              <a:defRPr/>
            </a:pPr>
            <a:endParaRPr lang="cs-CZ" dirty="0" smtClean="0"/>
          </a:p>
          <a:p>
            <a:pPr>
              <a:spcAft>
                <a:spcPts val="1200"/>
              </a:spcAft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514</TotalTime>
  <Words>495</Words>
  <Application>Microsoft Office PowerPoint</Application>
  <PresentationFormat>Předvádění na obrazovce (4:3)</PresentationFormat>
  <Paragraphs>76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5" baseType="lpstr">
      <vt:lpstr>Arial</vt:lpstr>
      <vt:lpstr>Calibri</vt:lpstr>
      <vt:lpstr>Motiv sady Office</vt:lpstr>
      <vt:lpstr>1_Motiv sady Office</vt:lpstr>
      <vt:lpstr>Obchodní akademie, Střední odborná škola  a Jazyková škola s právem státní jazykové zkoušky,  Hradec Králové</vt:lpstr>
      <vt:lpstr>Co je poptávka?</vt:lpstr>
      <vt:lpstr>Forma poptávky</vt:lpstr>
      <vt:lpstr>Ústní forma poptávky</vt:lpstr>
      <vt:lpstr>Písemná forma poptávky</vt:lpstr>
      <vt:lpstr>Zdvořilostní fráze pro úvod</vt:lpstr>
      <vt:lpstr>Zdvořilostní fráze pro podstatu poptávky</vt:lpstr>
      <vt:lpstr>Zdvořilostní fráze v závěru poptávky</vt:lpstr>
      <vt:lpstr>Vzor poptávky</vt:lpstr>
      <vt:lpstr>Zadání úlohy k procvičování</vt:lpstr>
      <vt:lpstr>Prameny a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Dum</cp:lastModifiedBy>
  <cp:revision>91</cp:revision>
  <dcterms:created xsi:type="dcterms:W3CDTF">2012-11-30T22:17:21Z</dcterms:created>
  <dcterms:modified xsi:type="dcterms:W3CDTF">2014-07-14T20:28:51Z</dcterms:modified>
</cp:coreProperties>
</file>