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0" r:id="rId5"/>
    <p:sldId id="272" r:id="rId6"/>
    <p:sldId id="262" r:id="rId7"/>
    <p:sldId id="263" r:id="rId8"/>
    <p:sldId id="275" r:id="rId9"/>
    <p:sldId id="265" r:id="rId10"/>
    <p:sldId id="259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900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A4EFF-96A7-4B59-A654-89D1BDE2D853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F2726-CDC0-4EDB-B82F-6509A334A1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7A46A-998B-41F3-B8F8-253A566042A9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218F1-2F5F-4E7B-B8A5-E11F6B907D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7BC39-FE8D-4733-83E3-9A80A7D2874A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326B2-D7A7-427A-A4D2-A4FE23C32D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E7FFD-7DD6-4E11-B754-E6906EE7A291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11DDD-9788-4181-85ED-A926F4FF1E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280BD-73FC-412D-8199-412F04CA4633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2B3BB-1E96-4633-89B7-9AEB8B1297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C0541-1248-4AFC-AB3D-C5606C55904B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B4822-6AE8-44D8-B99F-B3C4CC87F2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95E4C-CB01-427D-A519-FAA1153A6F3A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FCAA1-6D94-4369-8E60-BC8390AB51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FD88F-B965-4DCC-A41F-CA8BF4248B47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5E570-8459-4E74-A4A3-3BB66F2F48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56B78-6E99-4855-A285-A0E5093C01DC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8F859-0970-4172-8044-EF7691343C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8A95E-48F1-4D6E-8169-852E07E57572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D0FE5-8B4F-4F30-A7A9-F446FA319F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44497-597D-4C13-BA33-27C5E067868B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CA931-577A-47A3-8B77-740620FA86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14D93-560E-4168-8ED4-192E1EBAA7D6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C26EF-6796-4904-B8AF-8CDF497D09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BD96D-E0D2-4315-B8E8-AECC5BB605DF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8836EE-F3AB-496B-A418-6E36937AAF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0C2F7-F23A-4BD3-BB6F-CA9AC6B7146A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9714E-79E4-4603-BD11-5B8D4F7A6D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705AF-F5A4-4058-AEE4-ECF2A1FD7CB7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E7809-7CE9-4ABA-8EA8-C6BC411291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69DAB-163A-45A8-A212-0BE3CE609266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A04C4-04AE-471F-A183-96A8744BD6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299E7-8DBA-44A1-9150-2FAB20595EF4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C50A0-40E3-4E53-B21A-6648C3253C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04F7C-07EC-40BB-81E4-14152EEB0816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91BFB-6107-434B-BE82-A3492E47E5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1671-BD8B-4FAB-A266-A22631359EF5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2EC5C-CEE3-4071-AB37-0B965DE74D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47931-7191-4BAE-A666-E12B1D52660E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AAC17-1DBE-4B34-B544-D25A1CFF2B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ED3AC-75EC-4BC0-92EE-263618456122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00B05-71CF-45EB-8C21-D2C674C82D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E5740-13A7-4C5C-B6B8-D01964BE4A24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F51DB-80FE-4137-B9D6-920BA6A383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778143-C8C9-4888-8DFE-D8ABE4AD0CB8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523825-92F4-4AB5-B296-0D3E7DB49C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DF8596-87E3-4686-A38A-B423ADEB8729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C08E60-F713-4CA2-A38B-35979D9C27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alt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altLang="cs-CZ" sz="2000" b="1" smtClean="0">
                <a:latin typeface="Arial" charset="0"/>
                <a:cs typeface="Arial" charset="0"/>
              </a:rPr>
            </a:br>
            <a:r>
              <a:rPr lang="cs-CZ" alt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altLang="cs-CZ" sz="2000" b="1" smtClean="0">
                <a:latin typeface="Arial" charset="0"/>
                <a:cs typeface="Arial" charset="0"/>
              </a:rPr>
            </a:br>
            <a:r>
              <a:rPr lang="cs-CZ" alt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50825" y="2781300"/>
          <a:ext cx="8569325" cy="3887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Ing. Zdena </a:t>
                      </a:r>
                      <a:r>
                        <a:rPr lang="cs-CZ" sz="1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Rojíková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VY_32_INOVACE_9_PISEMNA_A_ELEKTRONICKA_KOMUNIKACE_05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Potvrzení objednávky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Písemná a elektronická komunikace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Obchodní akademie, 2.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září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Objednávka,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kupující, prodávající, potvrzení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Výklad, stylizace, osvojení,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samostatná práce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0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Potvrzení objednávky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403225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r>
              <a:rPr lang="cs-CZ" sz="2400" dirty="0" smtClean="0">
                <a:cs typeface="Arial" charset="0"/>
              </a:rPr>
              <a:t>Prodávající odpoví na objednávku, a tím potvrdí, že ji dostal a zboží dodá nebo dodávku zamítne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2400" dirty="0" smtClean="0">
                <a:cs typeface="Arial" charset="0"/>
              </a:rPr>
              <a:t>Potvrzení objednávky lze uskutečnit: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cs typeface="Arial" pitchFamily="34" charset="0"/>
              </a:rPr>
              <a:t>vrácením potvrzené kopie </a:t>
            </a:r>
            <a:r>
              <a:rPr lang="cs-CZ" sz="2400" dirty="0" smtClean="0">
                <a:cs typeface="Arial" pitchFamily="34" charset="0"/>
              </a:rPr>
              <a:t>objednávky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>
                <a:cs typeface="Arial" pitchFamily="34" charset="0"/>
              </a:rPr>
              <a:t>poděkováním za objednávku a jejím potvrzením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>
                <a:cs typeface="Arial" pitchFamily="34" charset="0"/>
              </a:rPr>
              <a:t>opakováním všech podmínek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>
                <a:cs typeface="Arial" pitchFamily="34" charset="0"/>
              </a:rPr>
              <a:t>ubezpečením, že objednávka bude vyřízena v určitém termínu</a:t>
            </a:r>
            <a:endParaRPr lang="cs-CZ" sz="2400" dirty="0"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eaLnBrk="1" hangingPunct="1">
              <a:defRPr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Vyřízení objednávky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sz="2400" dirty="0" smtClean="0">
                <a:cs typeface="Arial" charset="0"/>
              </a:rPr>
              <a:t>Nemá-li prodávající požadované zboží na skladě, požádá zákazníka o prodloužení dodací lhůty nebo objednávku zamítne.</a:t>
            </a:r>
          </a:p>
          <a:p>
            <a:pPr marL="0" indent="0" eaLnBrk="1" hangingPunct="1">
              <a:buFont typeface="Arial" charset="0"/>
              <a:buNone/>
            </a:pPr>
            <a:endParaRPr lang="cs-CZ" sz="2400" dirty="0" smtClean="0">
              <a:cs typeface="Arial" charset="0"/>
            </a:endParaRPr>
          </a:p>
          <a:p>
            <a:pPr marL="0" indent="0" eaLnBrk="1" hangingPunct="1">
              <a:buFont typeface="Arial" charset="0"/>
              <a:buNone/>
            </a:pPr>
            <a:r>
              <a:rPr lang="cs-CZ" sz="2400" dirty="0" smtClean="0">
                <a:cs typeface="Arial" charset="0"/>
              </a:rPr>
              <a:t>Rychlým, </a:t>
            </a:r>
            <a:r>
              <a:rPr lang="cs-CZ" sz="2400" dirty="0" smtClean="0">
                <a:cs typeface="Arial" charset="0"/>
              </a:rPr>
              <a:t>přesným </a:t>
            </a:r>
            <a:r>
              <a:rPr lang="cs-CZ" sz="2400" dirty="0" smtClean="0">
                <a:cs typeface="Arial" charset="0"/>
              </a:rPr>
              <a:t>vyřízením si dodavatel získává dobré jméno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dirty="0" smtClean="0">
                <a:cs typeface="Arial" charset="0"/>
              </a:rPr>
              <a:t> = dobrá reklama, image</a:t>
            </a:r>
          </a:p>
          <a:p>
            <a:pPr marL="0" indent="0" eaLnBrk="1" hangingPunct="1">
              <a:buFont typeface="Arial" charset="0"/>
              <a:buNone/>
            </a:pPr>
            <a:endParaRPr lang="cs-CZ" sz="2400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Potvrzení objednávky </a:t>
            </a:r>
            <a:br>
              <a:rPr lang="cs-CZ" altLang="cs-CZ" sz="2800" b="1" smtClean="0">
                <a:latin typeface="Arial" charset="0"/>
                <a:cs typeface="Arial" charset="0"/>
              </a:rPr>
            </a:br>
            <a:r>
              <a:rPr lang="cs-CZ" altLang="cs-CZ" sz="2800" b="1" smtClean="0">
                <a:latin typeface="Arial" charset="0"/>
                <a:cs typeface="Arial" charset="0"/>
              </a:rPr>
              <a:t>obchodním dopisem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838"/>
            <a:ext cx="8229600" cy="396081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sz="2400" smtClean="0">
                <a:cs typeface="Arial" charset="0"/>
              </a:rPr>
              <a:t>Obchodní dopis využíváme, pokud má prodávající zájem o rozšíření své obchodní klientely.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smtClean="0">
                <a:cs typeface="Arial" charset="0"/>
              </a:rPr>
              <a:t> 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smtClean="0">
                <a:cs typeface="Arial" charset="0"/>
              </a:rPr>
              <a:t>Je to určitá zdvořilostní forma, kterou dává najevo, že si váží zájmu obchodního partnera o své výrobky, služby apod.</a:t>
            </a:r>
          </a:p>
          <a:p>
            <a:pPr marL="0" indent="0" eaLnBrk="1" hangingPunct="1">
              <a:buFont typeface="Arial" charset="0"/>
              <a:buNone/>
            </a:pPr>
            <a:endParaRPr lang="cs-CZ" sz="24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Zdvořilostní fráze pro zrušení objednávky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395288" y="2636838"/>
            <a:ext cx="8229600" cy="3816350"/>
          </a:xfrm>
        </p:spPr>
        <p:txBody>
          <a:bodyPr/>
          <a:lstStyle/>
          <a:p>
            <a:r>
              <a:rPr lang="cs-CZ" sz="2400" smtClean="0"/>
              <a:t>S politováním Vás musíme požádat, abyste zrušili naši včerejší objednávku čís. 534/13, protože se nám naskytla možnost výhodnější koupě přímo v našem městě. V nejbližší době však obdržíte od nás novou objednávku na stejné množství zboží, takže v podstatě neutrpíte žádnou finanční škodu.</a:t>
            </a:r>
          </a:p>
          <a:p>
            <a:r>
              <a:rPr lang="cs-CZ" sz="2400" smtClean="0"/>
              <a:t>Věříme, že toto sdělení nenaruší naši dlouholetou obchodní spolupráci.</a:t>
            </a:r>
          </a:p>
          <a:p>
            <a:endParaRPr lang="cs-CZ" altLang="cs-CZ" sz="2400" smtClean="0"/>
          </a:p>
          <a:p>
            <a:endParaRPr lang="cs-CZ" alt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Zdvořilostní fráze pro odvolání objednávky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395288" y="2565400"/>
            <a:ext cx="8229600" cy="3816350"/>
          </a:xfrm>
        </p:spPr>
        <p:txBody>
          <a:bodyPr/>
          <a:lstStyle/>
          <a:p>
            <a:pPr>
              <a:defRPr/>
            </a:pPr>
            <a:r>
              <a:rPr lang="cs-CZ" sz="2400" dirty="0"/>
              <a:t>Před několika dny jsme Vám zaslali objednávku čís. </a:t>
            </a:r>
            <a:r>
              <a:rPr lang="cs-CZ" sz="2400" dirty="0" smtClean="0"/>
              <a:t>348/13 </a:t>
            </a:r>
            <a:r>
              <a:rPr lang="cs-CZ" sz="2400" dirty="0"/>
              <a:t>na letní obuv. Bohužel ji musíme odvolat, protože tak učinil i náš zákazník. Očekáváme však, že jakmile letní sezóna vyvrcholí, budeme moci naši objednávku v plném rozsahu obnovit. </a:t>
            </a:r>
            <a:r>
              <a:rPr lang="cs-CZ" sz="2400" dirty="0" smtClean="0"/>
              <a:t>Do </a:t>
            </a:r>
            <a:r>
              <a:rPr lang="cs-CZ" sz="2400" dirty="0"/>
              <a:t>té doby nás prosím omluvte.</a:t>
            </a:r>
          </a:p>
          <a:p>
            <a:pPr marL="0" indent="0">
              <a:buFont typeface="Arial" charset="0"/>
              <a:buNone/>
              <a:defRPr/>
            </a:pPr>
            <a:endParaRPr lang="cs-CZ" sz="2400" dirty="0"/>
          </a:p>
          <a:p>
            <a:pPr>
              <a:defRPr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3200" b="1" smtClean="0">
                <a:cs typeface="Arial" charset="0"/>
              </a:rPr>
              <a:t>Vzor potvrzení objednávky</a:t>
            </a:r>
          </a:p>
        </p:txBody>
      </p:sp>
      <p:sp>
        <p:nvSpPr>
          <p:cNvPr id="9219" name="Zástupný symbol pro obsah 1"/>
          <p:cNvSpPr>
            <a:spLocks noGrp="1"/>
          </p:cNvSpPr>
          <p:nvPr>
            <p:ph idx="1"/>
          </p:nvPr>
        </p:nvSpPr>
        <p:spPr>
          <a:xfrm>
            <a:off x="457200" y="2852738"/>
            <a:ext cx="8229600" cy="327342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altLang="cs-CZ" sz="2400" smtClean="0">
                <a:cs typeface="Arial" charset="0"/>
              </a:rPr>
              <a:t>Pokyn pro nalezení vzoru objednávky:</a:t>
            </a:r>
          </a:p>
          <a:p>
            <a:pPr marL="0" indent="0">
              <a:buFont typeface="Arial" charset="0"/>
              <a:buNone/>
            </a:pPr>
            <a:r>
              <a:rPr lang="cs-CZ" altLang="cs-CZ" sz="2400" smtClean="0">
                <a:cs typeface="Arial" charset="0"/>
              </a:rPr>
              <a:t>Učebnice:</a:t>
            </a:r>
          </a:p>
          <a:p>
            <a:pPr marL="0" indent="0">
              <a:buFont typeface="Arial" charset="0"/>
              <a:buNone/>
            </a:pPr>
            <a:r>
              <a:rPr lang="cs-CZ" altLang="cs-CZ" sz="2400" smtClean="0">
                <a:cs typeface="Arial" charset="0"/>
              </a:rPr>
              <a:t>Štiková, S.: Obchodní korespondence, vydalo nakladatelství Ing. Stanislava Štiková – KORESPONDENCE, Plzeň, 2003, ISBN neuvedeno,</a:t>
            </a:r>
          </a:p>
          <a:p>
            <a:pPr marL="0" indent="0">
              <a:buFont typeface="Arial" charset="0"/>
              <a:buNone/>
            </a:pPr>
            <a:r>
              <a:rPr lang="cs-CZ" altLang="cs-CZ" sz="2400" smtClean="0">
                <a:cs typeface="Arial" charset="0"/>
              </a:rPr>
              <a:t>strana 65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Zadání úlohy k procvičování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395288" y="2636838"/>
            <a:ext cx="8229600" cy="3816350"/>
          </a:xfrm>
        </p:spPr>
        <p:txBody>
          <a:bodyPr/>
          <a:lstStyle/>
          <a:p>
            <a:pPr>
              <a:defRPr/>
            </a:pPr>
            <a:r>
              <a:rPr lang="cs-CZ" sz="2400" dirty="0"/>
              <a:t>Obchodní referent společnosti DIV Trutnov, tel.: 531 161 002, fax: 531 161 003, e-mail: div.trutnov@centrum.cz , Blahoslav Říha potvrzuje v plném rozsahu objednávku č. </a:t>
            </a:r>
            <a:r>
              <a:rPr lang="cs-CZ" sz="2400" dirty="0" smtClean="0"/>
              <a:t>365/2013 </a:t>
            </a:r>
            <a:r>
              <a:rPr lang="cs-CZ" sz="2400" dirty="0"/>
              <a:t>na dodávku diamantových kotoučů pro broušení ze dne 29. září t. r. Písemnost byla doručena pod značkou </a:t>
            </a:r>
            <a:r>
              <a:rPr lang="cs-CZ" sz="2400" dirty="0" smtClean="0"/>
              <a:t>No/706/2013 </a:t>
            </a:r>
            <a:r>
              <a:rPr lang="cs-CZ" sz="2400" dirty="0"/>
              <a:t>od vedoucího obchodního oddělení Ing. Radima Novotného ze společnosti </a:t>
            </a:r>
            <a:r>
              <a:rPr lang="cs-CZ" sz="2400" dirty="0" smtClean="0"/>
              <a:t> </a:t>
            </a:r>
            <a:r>
              <a:rPr lang="cs-CZ" sz="2400" dirty="0" err="1"/>
              <a:t>Glass</a:t>
            </a:r>
            <a:r>
              <a:rPr lang="cs-CZ" sz="2400" dirty="0" smtClean="0"/>
              <a:t>, s. r. o. </a:t>
            </a:r>
            <a:r>
              <a:rPr lang="cs-CZ" sz="2400" dirty="0"/>
              <a:t>Wintrova 107, 687 66 Květná. Pan Říha v písemnosti uvádí, že zboží bude dodáno do 15. října t. r. </a:t>
            </a:r>
            <a:r>
              <a:rPr lang="cs-CZ" sz="2400" dirty="0" smtClean="0"/>
              <a:t>Dopis </a:t>
            </a:r>
            <a:r>
              <a:rPr lang="cs-CZ" sz="2400" dirty="0"/>
              <a:t>je odeslán doporučeně 3. října t. r. pod značkou Ří jako 626 v tomto roce.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/>
              <a:t> </a:t>
            </a:r>
          </a:p>
          <a:p>
            <a:pPr>
              <a:defRPr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Prameny a literatura</a:t>
            </a:r>
          </a:p>
        </p:txBody>
      </p:sp>
      <p:sp>
        <p:nvSpPr>
          <p:cNvPr id="5" name="Zástupný symbol pro obsah 1"/>
          <p:cNvSpPr>
            <a:spLocks noGrp="1"/>
          </p:cNvSpPr>
          <p:nvPr>
            <p:ph idx="1"/>
          </p:nvPr>
        </p:nvSpPr>
        <p:spPr>
          <a:xfrm>
            <a:off x="446088" y="2636838"/>
            <a:ext cx="8229600" cy="3987800"/>
          </a:xfrm>
        </p:spPr>
        <p:txBody>
          <a:bodyPr>
            <a:normAutofit fontScale="92500" lnSpcReduction="10000"/>
          </a:bodyPr>
          <a:lstStyle/>
          <a:p>
            <a:pPr marL="0" indent="0">
              <a:spcAft>
                <a:spcPts val="1200"/>
              </a:spcAft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Prameny a literatura:</a:t>
            </a:r>
          </a:p>
          <a:p>
            <a:pPr>
              <a:spcAft>
                <a:spcPts val="1200"/>
              </a:spcAft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Štiková, S.: Obchodní korespondence, vydalo nakladatelství Ing. Stanislava Štiková – KORESPONDENCE, Plzeň, 2003, ISBN neuvedeno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300" dirty="0" smtClean="0">
                <a:latin typeface="Arial" pitchFamily="34" charset="0"/>
                <a:cs typeface="Arial" pitchFamily="34" charset="0"/>
              </a:rPr>
              <a:t>Dílo </a:t>
            </a:r>
            <a:r>
              <a:rPr lang="ru-RU" sz="1300" dirty="0">
                <a:latin typeface="Arial" pitchFamily="34" charset="0"/>
                <a:cs typeface="Arial" pitchFamily="34" charset="0"/>
              </a:rPr>
              <a:t>smí být dále šířeno pod licencí CC BY-SA.</a:t>
            </a:r>
            <a:endParaRPr lang="cs-CZ" sz="1300" dirty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300" dirty="0">
                <a:latin typeface="Arial" pitchFamily="34" charset="0"/>
                <a:cs typeface="Arial" pitchFamily="34" charset="0"/>
              </a:rPr>
              <a:t>Materiály jsou určeny pro bezplatné používání pro potřeby výuky a vzdělávání na všech typech škol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/>
            </a:r>
            <a:br>
              <a:rPr lang="cs-CZ" sz="1300" dirty="0">
                <a:latin typeface="Arial" pitchFamily="34" charset="0"/>
                <a:cs typeface="Arial" pitchFamily="34" charset="0"/>
              </a:rPr>
            </a:br>
            <a:r>
              <a:rPr lang="ru-RU" sz="1300" dirty="0">
                <a:latin typeface="Arial" pitchFamily="34" charset="0"/>
                <a:cs typeface="Arial" pitchFamily="34" charset="0"/>
              </a:rPr>
              <a:t>a školských zařízení. Jakékoliv další využití podléhá autorskému zákonu.</a:t>
            </a:r>
            <a:endParaRPr lang="cs-CZ" sz="1300" dirty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300" dirty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  <a:endParaRPr lang="cs-CZ" sz="1300" dirty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300" dirty="0">
                <a:latin typeface="Arial" pitchFamily="34" charset="0"/>
                <a:cs typeface="Arial" pitchFamily="34" charset="0"/>
              </a:rPr>
              <a:t>Všechny neocitované kliparty 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a další grafické objekty </a:t>
            </a:r>
            <a:r>
              <a:rPr lang="ru-RU" sz="1300" dirty="0">
                <a:latin typeface="Arial" pitchFamily="34" charset="0"/>
                <a:cs typeface="Arial" pitchFamily="34" charset="0"/>
              </a:rPr>
              <a:t>jsou součástí prostředků výukového sw 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Smart Notebook a MS Office.</a:t>
            </a:r>
          </a:p>
          <a:p>
            <a:pPr>
              <a:spcAft>
                <a:spcPts val="1200"/>
              </a:spcAft>
              <a:defRPr/>
            </a:pPr>
            <a:endParaRPr lang="cs-CZ" dirty="0" smtClean="0"/>
          </a:p>
          <a:p>
            <a:pPr>
              <a:spcAft>
                <a:spcPts val="1200"/>
              </a:spcAft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335</Words>
  <Application>Microsoft Office PowerPoint</Application>
  <PresentationFormat>Předvádění na obrazovce (4:3)</PresentationFormat>
  <Paragraphs>56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Calibri</vt:lpstr>
      <vt:lpstr>Motiv sady Office</vt:lpstr>
      <vt:lpstr>1_Motiv sady Office</vt:lpstr>
      <vt:lpstr>Obchodní akademie, Střední odborná škola  a Jazyková škola s právem státní jazykové zkoušky,  Hradec Králové</vt:lpstr>
      <vt:lpstr>Potvrzení objednávky</vt:lpstr>
      <vt:lpstr>Vyřízení objednávky</vt:lpstr>
      <vt:lpstr>Potvrzení objednávky  obchodním dopisem</vt:lpstr>
      <vt:lpstr>Zdvořilostní fráze pro zrušení objednávky</vt:lpstr>
      <vt:lpstr>Zdvořilostní fráze pro odvolání objednávky</vt:lpstr>
      <vt:lpstr>Vzor potvrzení objednávky</vt:lpstr>
      <vt:lpstr>Zadání úlohy k procvičování</vt:lpstr>
      <vt:lpstr>Prameny a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Dum</cp:lastModifiedBy>
  <cp:revision>107</cp:revision>
  <dcterms:created xsi:type="dcterms:W3CDTF">2012-11-30T22:17:21Z</dcterms:created>
  <dcterms:modified xsi:type="dcterms:W3CDTF">2014-07-14T20:26:44Z</dcterms:modified>
</cp:coreProperties>
</file>