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86.xml" ContentType="application/vnd.openxmlformats-officedocument.presentationml.slideLayout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82.xml" ContentType="application/vnd.openxmlformats-officedocument.presentationml.slideLayout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Masters/slideMaster8.xml" ContentType="application/vnd.openxmlformats-officedocument.presentationml.slideMaster+xml"/>
  <Override PartName="/ppt/slideMasters/slideMaster6.xml" ContentType="application/vnd.openxmlformats-officedocument.presentationml.slideMaster+xml"/>
  <Override PartName="/ppt/theme/theme8.xml" ContentType="application/vnd.openxmlformats-officedocument.theme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85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81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7.xml" ContentType="application/vnd.openxmlformats-officedocument.presentationml.slideMaster+xml"/>
  <Override PartName="/ppt/theme/theme9.xml" ContentType="application/vnd.openxmlformats-officedocument.them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8.xml" ContentType="application/vnd.openxmlformats-officedocument.presentationml.slideLayou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717" r:id="rId3"/>
    <p:sldMasterId id="2147483863" r:id="rId4"/>
    <p:sldMasterId id="2147483875" r:id="rId5"/>
    <p:sldMasterId id="2147483931" r:id="rId6"/>
    <p:sldMasterId id="2147484076" r:id="rId7"/>
    <p:sldMasterId id="2147484088" r:id="rId8"/>
  </p:sldMasterIdLst>
  <p:notesMasterIdLst>
    <p:notesMasterId r:id="rId21"/>
  </p:notesMasterIdLst>
  <p:sldIdLst>
    <p:sldId id="256" r:id="rId9"/>
    <p:sldId id="273" r:id="rId10"/>
    <p:sldId id="278" r:id="rId11"/>
    <p:sldId id="286" r:id="rId12"/>
    <p:sldId id="279" r:id="rId13"/>
    <p:sldId id="280" r:id="rId14"/>
    <p:sldId id="281" r:id="rId15"/>
    <p:sldId id="287" r:id="rId16"/>
    <p:sldId id="285" r:id="rId17"/>
    <p:sldId id="257" r:id="rId18"/>
    <p:sldId id="283" r:id="rId19"/>
    <p:sldId id="268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9900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422" autoAdjust="0"/>
    <p:restoredTop sz="94017" autoAdjust="0"/>
  </p:normalViewPr>
  <p:slideViewPr>
    <p:cSldViewPr>
      <p:cViewPr>
        <p:scale>
          <a:sx n="90" d="100"/>
          <a:sy n="90" d="100"/>
        </p:scale>
        <p:origin x="-594" y="-2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23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5EEE74FD-4985-4423-B8DB-276FC2DBEE53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27BD01E-70F3-4933-AE01-7738591877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buFont typeface="Wingdings" pitchFamily="2" charset="2"/>
              <a:buNone/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D4C78BB-FE76-44A1-83BE-F98E90335D6E}" type="slidenum">
              <a:rPr lang="cs-CZ" smtClean="0"/>
              <a:pPr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49C3252-D817-4DD7-866B-CF9F756EF346}" type="slidenum">
              <a:rPr lang="cs-CZ" altLang="cs-CZ" smtClean="0"/>
              <a:pPr/>
              <a:t>12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7103E-ADD6-41AC-A15D-DB1931132C96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A6B0C-32A9-4592-8509-6AEC34A9A8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5EF78-1E82-4505-A3E7-966EDF1E3BE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DE3AB-8C4C-4AED-80E3-0CAB3C5448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CDAF6-B06E-45BE-A796-FC67955ABFCB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704E57-7B3A-41A0-B05A-A7AFAA5336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7ED4AE-5A1E-4A66-961C-6810A8605E39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0F1232-2DDA-4BC4-90DB-FF58A115DB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FEDF2B-D893-48E8-A89D-4CA89415FF9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73D41B-2715-4009-B1B8-CA3EFFF2B2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80C6A-3B46-4675-BC95-84D722B5DFE8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E68C3-A92E-4C08-8DA9-D7E88516EA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6E2ED-609D-4B7C-BE92-D083EC8BDE93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1A948-965C-456C-89F3-48D9FD504A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93CF77-9452-4B6A-A7A3-C2E4D5DB82A3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97132F-17E9-42ED-9089-FCC4309575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CCFE9-4799-4185-9E56-479DCDDE17E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1F70FC-BAB7-41A2-960E-CDE7FA4C5F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43996-7F51-4B2A-9A6E-41F0841B3494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78F92-971A-4361-8255-E1AD73C147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2FBB0-CD6D-4D05-89AD-63A93E293A23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FB3905-D0B9-4159-B92F-A59FC2818A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8271D-14CF-4637-ACC2-5AC3EB49AE2F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89984-3A41-423F-B237-C7F0C7C022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3C1CD-CDC0-471F-BEFC-4BA4BC7AA839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67A5B-E857-46D9-9B1F-6D654D69D6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6CDAE-8D93-4956-83D7-9C0745DA8DA4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6B237-8229-47E9-BD97-07D086868F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FC0C2-539D-4BDA-8FCE-D5F723BEEA46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348D3-CDFB-4BFB-92BB-8928C5833B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87F45-FD67-456B-B0A9-A411F0A51D15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A4793-1F07-478B-A487-8DFB9A54EB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B0612D-F9E7-49F3-93EC-749BEF26A854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C3BC6-CEE6-4721-9951-3C00C1BAAA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8378F-099C-46B5-9779-F588EACB8037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D7251-908E-4504-94AB-3FAA1B7386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9FA3FD-E365-47C7-AAA3-09CBD39B379C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092E13-FFDF-4CA9-8006-EA423BD95E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F9A36-119F-4E61-87D8-DE2AF4FCFDD2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C604B-95CB-469D-A664-4A5DF63D58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70128-FEA5-45C9-A31D-4046059C2E1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C36166-7BF3-4B57-81F1-83AE3A91E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84EA6-7BEF-47C9-8959-8B215BA062D9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C65BE0-67CD-4CA9-9137-DE83B661F6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A2829A-BBAD-4DC5-953F-169F1AE99AA9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3F153-DA5D-410C-9FD5-0A546D14A4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AC7D7-FF02-40FA-BC57-0D76BA6AD8C5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70052F-837E-4861-B83F-BE0647F86F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A80AE-FB9E-4535-A3B9-98D255B26A85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DC9326-2AB3-440A-AF0C-7E8D366347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721E0-51D2-4A6A-8F32-50855F9978FF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55454A-EA2A-42F1-9B65-A99EF6E851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58386-0AC7-4FA3-A0E7-34BEBD5DD960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042FF-18AE-4C0A-B485-592F2A8EBE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28AAF-CE09-4D65-B78A-D75373E7175D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DBD310-389F-4743-9345-FB18DF90F4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06567-175C-4DB8-82C3-10FC5B933E34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F3311F-C86E-4B7B-BDE2-78A9BA33FF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FD7303-895A-4FBE-92C4-DB6E965C34AF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01DFB-C966-4476-A07C-2D43241610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086AD-91E5-4B5A-A9F8-CEBAE62DC5E1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0953D-6548-455A-8935-D643FB9C65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3B888-74F1-4D76-9DBD-021FC58BD56C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A92D90-7490-494C-9EFF-3CF5501193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D0518C-30CE-4E57-BF42-1DFDD4D5BEE9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BB80B-FE6B-4DCC-A4BE-75DB1E391A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15B26-A222-4F80-8B07-3B4A43B2D5C4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A6759-030D-4E11-9D1B-249B7979CC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9A64D-5C4E-4BFA-BDD8-214641AB0356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266AD0-A088-4C07-AC0B-21EEF17E76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9D1AF-B089-4886-AC23-41CFBC0AFB82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29C5B-7A12-4048-827E-C07961B23B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1029C-2CBC-469C-B388-D6AB99A4FD06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FA46A0-3D23-40A9-9E8B-1E115AA578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30DE8-F9F9-479A-97BF-17A98BC4384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77503-7088-4DC0-9D4A-92FCEE349C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9A13E-63DA-475C-A2B1-42E210CB5936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8A33E8-5BD1-4F46-9BEE-FB437D8B8D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349BB-86ED-4C20-B5C6-3CA19225281D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AC445-558F-41C0-A3AD-5BC9EC6CD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66D0CB-A581-4981-A855-0EB3BD8EB7D4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A60D14-C306-4CF3-8691-EF0636EA45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69084-A41B-4108-907C-F97A89CE5A1F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E337F6-6EB2-4756-8DBB-BBE42271A0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4D07C-D877-467A-B83B-B9916B7F2711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0876-8E4A-4B2E-A2D7-81E11E5762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B6547B-FFEC-4E7D-96DF-0FCE637339B8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26888F-F16E-4D12-915D-EE421272FB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39384-D4CF-48C8-B90C-28C8BF956CF8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90E03-344C-4379-BE4C-D3E5E2444A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1510B-FC96-4D75-9A30-F2D860BD7B41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268135-EAE0-4E9B-9C8C-58D4695376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FC33C-86F6-4638-896E-D40D7382D7CA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083D09-4898-46F7-879D-3B4314FA36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DB14E-979E-4EDF-B099-7128A9A3E803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F27B8F-E26F-4FDD-938A-1D115ED91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7C487-7E85-4D00-AFE9-2ACA0217067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06A3E-40F5-40C5-BD4E-4B19F141B1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A74D38-A86F-4887-8691-4840283721A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2BE11-C847-406C-B54A-816DEDDE08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7F709B-9CF0-4C89-89AE-0703D50FB611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E4DF0-E6EA-412F-BB82-100D6F7207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4384A-F4AA-4294-9F13-7946A3109A7B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61C42-4F56-45AC-AE98-3A222D74AF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E122F1-B3BD-433B-B50C-1873D97AEDE5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C3C24A-66C9-4728-902F-F46E0A92C4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518032-D208-4563-BF74-0519EEE79B73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94197-2275-4B16-ABFB-FD2F46753E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5CD855-0F86-412D-A2DD-5A6FC11B2B51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679D24-AC70-4807-8736-558D38C304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1C3377-EE8F-4A2A-B1DF-C15DEE3465E9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98F89D-88AD-4D84-BAB8-D35227EFC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262220-B5F9-478A-AD3D-F1F2CFAA9D3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ECB51-97B7-42FF-9E69-BD6D7E0586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D1F60-E7F6-4522-A529-0F0E82317CF9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6493C-67E6-4235-8242-D14BA99A4D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E57E31-A5AF-4BB8-B122-8D4EDF0D5E49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5B4A5-B383-433B-98EB-75931A40E5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6B3A6-BD0B-4195-B843-3BC014BF41FC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B7C09-1594-4E09-BBA5-E1CEB81B8F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B44848-37A5-4471-8AFD-D9FD54539B99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2DB7C6-C6BF-4BD8-BD40-D73308FC58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5B038-B985-48D9-A6BF-5149E321E9A0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B527C0-BD87-431E-A5D6-2387FFA8A4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2D8F9-9BE5-433D-9BAE-B556626E8E7C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32DAC1-2EC8-403A-85E1-133F5EA9A0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37C46-ECAE-4400-B075-157EFECCE2A4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594DA5-223B-49CA-8192-840DF507D9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71109-2833-48F7-9098-7518F6471063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8BDE6-3E1A-4382-B923-412EBC0FED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55713-42D4-4ACB-ADDE-C048FE2995F7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AFA28-DA1C-48A1-85DA-A91F608094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4C0B22-1C8C-4CFF-941C-24F5223B4089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0D4E0-D440-4E47-8311-A505F755EE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28B88-1C14-4613-8FBD-EFB89A59EBD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92B10B-7550-4623-A799-5A63836AD1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4365F9-4F2F-4B1D-B14A-970C61D564E8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444E14-C41B-42AB-896A-ECCEE66AD8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F0F014-F5E3-4295-856D-EF18A627F7C4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36AF3-8208-431E-BED2-06CD7015E9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246752-F886-4468-8164-06FCED288969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04F114-9AB2-4F01-A0B4-93FADB6E25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607FA-875B-49FE-B152-B3CCEC4E378A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7CF72-3C2F-4957-9C96-06933EE3E9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9A9B04-A2E7-4404-B7E5-8477E1D890EA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A0DBEB-9DA7-466B-B330-2939FB4E00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DEA23D-E363-4338-9F0F-C41224A8AEBF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91F839-B70B-49BC-AA41-4FCFE4C4FE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356BFF-03FC-4B80-B262-6B49402B442F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C45D4B-CE9E-439A-8DAB-689870D5E6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BF6DB-A221-4AE3-9A9B-A97D786C57A6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831E39-564F-4E54-8DD2-D995371F02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6657F-CD69-41F2-8D1C-BD580FAC136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B13F3-CD6E-471C-A204-3C1B2D6E2B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09067-03F9-4F1B-AED4-1BFE1F52A586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45A6C-7B03-4C00-8B8C-0806BD828F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6EF80-82AA-43E8-BFD9-2AB709C5A8F9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6C802-0213-4AC5-B942-B20140E456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7A6190-6BCC-4947-A904-AFAB58728C0A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25A32F-187F-4841-9D5C-430204323A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3F1BB-9AED-4238-B835-CC91640FC8DF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F3A78-B8F0-4315-986E-3804ECD096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77B04-5368-4430-9590-C5D1C378402D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F0DEB1-9F83-4346-A0E1-5D4BD368C4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C26315-6BF8-4BB8-85EF-ABD1FB920F20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CDBFA-7D4F-4788-BFAD-96397CB7DC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AB0B2-34DE-4CB3-887F-06A3C38E92AB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DA91D0-F469-41E4-9325-4CAE8140BD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8230E-2F02-48A9-99DE-525B769DB121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78A400-B7F3-4699-86A1-8C45F27AAE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25DFB-91FD-475A-A0EF-C4116E29FDA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2C2692-DDF0-4E21-A7B4-935129367F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003BA9-5A19-43C9-8C7C-676CFB1F818D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3743C-0515-4479-B993-324BA85D4F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C02BD2-9386-42E5-9880-869C3C0425F0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E6A74-8D5A-4A3F-9551-C169046333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5852A4-F63F-4734-9CDF-B82BD3721C9C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7114F94-50C2-4F8A-99B4-35DC143B3D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9" r:id="rId1"/>
    <p:sldLayoutId id="2147484090" r:id="rId2"/>
    <p:sldLayoutId id="2147484091" r:id="rId3"/>
    <p:sldLayoutId id="2147484092" r:id="rId4"/>
    <p:sldLayoutId id="2147484093" r:id="rId5"/>
    <p:sldLayoutId id="2147484094" r:id="rId6"/>
    <p:sldLayoutId id="2147484095" r:id="rId7"/>
    <p:sldLayoutId id="2147484096" r:id="rId8"/>
    <p:sldLayoutId id="2147484097" r:id="rId9"/>
    <p:sldLayoutId id="2147484098" r:id="rId10"/>
    <p:sldLayoutId id="214748409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7BF2EA5-45A7-486A-8CD8-3FCD797474DC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534F50D-8090-4611-92AD-9983848D1C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0" r:id="rId1"/>
    <p:sldLayoutId id="2147484101" r:id="rId2"/>
    <p:sldLayoutId id="2147484102" r:id="rId3"/>
    <p:sldLayoutId id="2147484103" r:id="rId4"/>
    <p:sldLayoutId id="2147484104" r:id="rId5"/>
    <p:sldLayoutId id="2147484105" r:id="rId6"/>
    <p:sldLayoutId id="2147484106" r:id="rId7"/>
    <p:sldLayoutId id="2147484107" r:id="rId8"/>
    <p:sldLayoutId id="2147484108" r:id="rId9"/>
    <p:sldLayoutId id="2147484109" r:id="rId10"/>
    <p:sldLayoutId id="214748411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307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7AA070C-F148-47D0-8C3B-BF28967B71E0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6CA4627-82C0-4BD1-96E1-7C6B3CDE4F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  <p:sldLayoutId id="2147484113" r:id="rId3"/>
    <p:sldLayoutId id="2147484114" r:id="rId4"/>
    <p:sldLayoutId id="2147484115" r:id="rId5"/>
    <p:sldLayoutId id="2147484116" r:id="rId6"/>
    <p:sldLayoutId id="2147484117" r:id="rId7"/>
    <p:sldLayoutId id="2147484118" r:id="rId8"/>
    <p:sldLayoutId id="2147484119" r:id="rId9"/>
    <p:sldLayoutId id="2147484120" r:id="rId10"/>
    <p:sldLayoutId id="214748412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409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0B1D6AC-8A64-412D-8EB5-2AC2CBE243E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CBA07EC-C670-4778-AD32-97EA5EB09A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22" r:id="rId1"/>
    <p:sldLayoutId id="2147484123" r:id="rId2"/>
    <p:sldLayoutId id="2147484124" r:id="rId3"/>
    <p:sldLayoutId id="2147484125" r:id="rId4"/>
    <p:sldLayoutId id="2147484126" r:id="rId5"/>
    <p:sldLayoutId id="2147484127" r:id="rId6"/>
    <p:sldLayoutId id="2147484128" r:id="rId7"/>
    <p:sldLayoutId id="2147484129" r:id="rId8"/>
    <p:sldLayoutId id="2147484130" r:id="rId9"/>
    <p:sldLayoutId id="2147484131" r:id="rId10"/>
    <p:sldLayoutId id="214748413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512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BEFD96-9BAA-4F8B-9461-6B81166375DE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BCA524-5C9A-411A-9A0F-26E9588E56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33" r:id="rId1"/>
    <p:sldLayoutId id="2147484134" r:id="rId2"/>
    <p:sldLayoutId id="2147484135" r:id="rId3"/>
    <p:sldLayoutId id="2147484136" r:id="rId4"/>
    <p:sldLayoutId id="2147484137" r:id="rId5"/>
    <p:sldLayoutId id="2147484138" r:id="rId6"/>
    <p:sldLayoutId id="2147484139" r:id="rId7"/>
    <p:sldLayoutId id="2147484140" r:id="rId8"/>
    <p:sldLayoutId id="2147484141" r:id="rId9"/>
    <p:sldLayoutId id="2147484142" r:id="rId10"/>
    <p:sldLayoutId id="214748414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614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A1544AE-CD60-4B72-A929-C41525199655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FBCF18-E845-4FA4-80FC-FCBCA405CB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44" r:id="rId1"/>
    <p:sldLayoutId id="2147484145" r:id="rId2"/>
    <p:sldLayoutId id="2147484146" r:id="rId3"/>
    <p:sldLayoutId id="2147484147" r:id="rId4"/>
    <p:sldLayoutId id="2147484148" r:id="rId5"/>
    <p:sldLayoutId id="2147484149" r:id="rId6"/>
    <p:sldLayoutId id="2147484150" r:id="rId7"/>
    <p:sldLayoutId id="2147484151" r:id="rId8"/>
    <p:sldLayoutId id="2147484152" r:id="rId9"/>
    <p:sldLayoutId id="2147484153" r:id="rId10"/>
    <p:sldLayoutId id="214748415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717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C3DF941-C0BF-47FB-BF9B-00C83086DC43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8F27E4F-4034-4B5F-8098-4F4B9FA21C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55" r:id="rId1"/>
    <p:sldLayoutId id="2147484156" r:id="rId2"/>
    <p:sldLayoutId id="2147484157" r:id="rId3"/>
    <p:sldLayoutId id="2147484158" r:id="rId4"/>
    <p:sldLayoutId id="2147484159" r:id="rId5"/>
    <p:sldLayoutId id="2147484160" r:id="rId6"/>
    <p:sldLayoutId id="2147484161" r:id="rId7"/>
    <p:sldLayoutId id="2147484162" r:id="rId8"/>
    <p:sldLayoutId id="2147484163" r:id="rId9"/>
    <p:sldLayoutId id="2147484164" r:id="rId10"/>
    <p:sldLayoutId id="214748416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819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17A9418-4E17-457C-B53F-03348216E2FF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F9979F-2E85-4D83-A11C-A98125ED4B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6" r:id="rId1"/>
    <p:sldLayoutId id="2147484167" r:id="rId2"/>
    <p:sldLayoutId id="2147484168" r:id="rId3"/>
    <p:sldLayoutId id="2147484169" r:id="rId4"/>
    <p:sldLayoutId id="2147484170" r:id="rId5"/>
    <p:sldLayoutId id="2147484171" r:id="rId6"/>
    <p:sldLayoutId id="2147484172" r:id="rId7"/>
    <p:sldLayoutId id="2147484173" r:id="rId8"/>
    <p:sldLayoutId id="2147484174" r:id="rId9"/>
    <p:sldLayoutId id="2147484175" r:id="rId10"/>
    <p:sldLayoutId id="214748417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7zADECqE9BE" TargetMode="External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HE2sQAp3Org" TargetMode="External"/><Relationship Id="rId1" Type="http://schemas.openxmlformats.org/officeDocument/2006/relationships/slideLayout" Target="../slideLayouts/slideLayout8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GRO05WcND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hr.wikipedia.org/wiki/James_Watt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osef_M%C3%A1nes_-_Milenci.jpg" TargetMode="External"/><Relationship Id="rId5" Type="http://schemas.openxmlformats.org/officeDocument/2006/relationships/hyperlink" Target="http://cs.wikipedia.org/wiki/Soubor:Jeanne_d'Arc_Rude_Louvre_RF2974.jpg" TargetMode="External"/><Relationship Id="rId4" Type="http://schemas.openxmlformats.org/officeDocument/2006/relationships/hyperlink" Target="http://cs.wikipedia.org/wiki/Soubor:ExecutionJaneGrey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1892_fashion_plate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7.xml"/><Relationship Id="rId6" Type="http://schemas.openxmlformats.org/officeDocument/2006/relationships/hyperlink" Target="http://www.youtube.com/artist/artur-rubinstein?feature=watch_video_title" TargetMode="External"/><Relationship Id="rId5" Type="http://schemas.openxmlformats.org/officeDocument/2006/relationships/hyperlink" Target="http://www.youtube.com/watch?v=YGRO05WcNDk" TargetMode="External"/><Relationship Id="rId4" Type="http://schemas.openxmlformats.org/officeDocument/2006/relationships/hyperlink" Target="http://www.youtube.com/watch?v=HE2sQAp3Or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39084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4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Vojtěch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Kawan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6847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  </a:t>
                      </a:r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VY_32_INOVACE_10_HUDEBNI_CINNOSTI_08</a:t>
                      </a:r>
                      <a:r>
                        <a:rPr lang="cs-CZ" sz="5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/>
                      </a:r>
                      <a:br>
                        <a:rPr lang="cs-CZ" sz="5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cs-CZ" sz="5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/>
                      </a:r>
                      <a:br>
                        <a:rPr lang="cs-CZ" sz="5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cs-CZ" sz="5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</a:t>
                      </a:r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Dějiny hudby: Romantismus – světová scéna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17106">
                <a:tc>
                  <a:txBody>
                    <a:bodyPr/>
                    <a:lstStyle/>
                    <a:p>
                      <a:pPr lvl="0"/>
                      <a:r>
                        <a:rPr lang="cs-CZ" sz="1800" b="0" kern="12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Hudební aktivizační činnosti</a:t>
                      </a: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4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4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Prosinec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145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Světová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omantická hudební kultura, poslech, dějiny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4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Motivace, výklad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látky,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mezipředmětové vztahy</a:t>
                      </a:r>
                      <a:endParaRPr lang="cs-CZ" sz="1400" kern="1200" baseline="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923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214313" y="0"/>
            <a:ext cx="8702675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Romantismus</a:t>
            </a:r>
            <a:endParaRPr lang="cs-CZ" altLang="cs-CZ" sz="2800" b="1">
              <a:solidFill>
                <a:srgbClr val="990033"/>
              </a:solidFill>
            </a:endParaRPr>
          </a:p>
          <a:p>
            <a:endParaRPr lang="cs-CZ" altLang="cs-CZ" sz="700">
              <a:solidFill>
                <a:srgbClr val="00B0F0"/>
              </a:solidFill>
            </a:endParaRPr>
          </a:p>
        </p:txBody>
      </p:sp>
      <p:sp>
        <p:nvSpPr>
          <p:cNvPr id="10243" name="TextovéPole 1"/>
          <p:cNvSpPr txBox="1">
            <a:spLocks noChangeArrowheads="1"/>
          </p:cNvSpPr>
          <p:nvPr/>
        </p:nvSpPr>
        <p:spPr bwMode="auto">
          <a:xfrm>
            <a:off x="222250" y="549275"/>
            <a:ext cx="8702675" cy="106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 sz="700" dirty="0">
              <a:solidFill>
                <a:srgbClr val="00B0F0"/>
              </a:solidFill>
            </a:endParaRPr>
          </a:p>
          <a:p>
            <a:pPr>
              <a:buFont typeface="Arial" charset="0"/>
              <a:buNone/>
            </a:pPr>
            <a:r>
              <a:rPr lang="cs-CZ" altLang="cs-CZ" sz="2800" dirty="0">
                <a:solidFill>
                  <a:srgbClr val="00B0F0"/>
                </a:solidFill>
              </a:rPr>
              <a:t>Úkol č. 1: </a:t>
            </a:r>
            <a:r>
              <a:rPr lang="cs-CZ" altLang="cs-CZ" sz="2800" dirty="0"/>
              <a:t>Z následujícího videa zapište do sešitu </a:t>
            </a:r>
            <a:br>
              <a:rPr lang="cs-CZ" altLang="cs-CZ" sz="2800" dirty="0"/>
            </a:br>
            <a:r>
              <a:rPr lang="cs-CZ" altLang="cs-CZ" sz="2800" dirty="0"/>
              <a:t>   jména osob z jednotlivých uměleckých </a:t>
            </a:r>
            <a:r>
              <a:rPr lang="cs-CZ" altLang="cs-CZ" sz="2800" dirty="0" smtClean="0"/>
              <a:t>oblastí.</a:t>
            </a:r>
            <a:endParaRPr lang="cs-CZ" altLang="cs-CZ" sz="2800" b="1" dirty="0"/>
          </a:p>
        </p:txBody>
      </p:sp>
      <p:sp>
        <p:nvSpPr>
          <p:cNvPr id="2" name="Film">
            <a:hlinkClick r:id="rId2"/>
          </p:cNvPr>
          <p:cNvSpPr>
            <a:spLocks noEditPoints="1" noChangeArrowheads="1"/>
          </p:cNvSpPr>
          <p:nvPr/>
        </p:nvSpPr>
        <p:spPr bwMode="auto">
          <a:xfrm rot="-5400000">
            <a:off x="3779838" y="620713"/>
            <a:ext cx="1368425" cy="3527425"/>
          </a:xfrm>
          <a:custGeom>
            <a:avLst/>
            <a:gdLst>
              <a:gd name="T0" fmla="*/ 0 w 21600"/>
              <a:gd name="T1" fmla="*/ 0 h 21600"/>
              <a:gd name="T2" fmla="*/ 684077 w 21600"/>
              <a:gd name="T3" fmla="*/ 0 h 21600"/>
              <a:gd name="T4" fmla="*/ 1368153 w 21600"/>
              <a:gd name="T5" fmla="*/ 0 h 21600"/>
              <a:gd name="T6" fmla="*/ 1368153 w 21600"/>
              <a:gd name="T7" fmla="*/ 1764197 h 21600"/>
              <a:gd name="T8" fmla="*/ 1368153 w 21600"/>
              <a:gd name="T9" fmla="*/ 3528393 h 21600"/>
              <a:gd name="T10" fmla="*/ 684077 w 21600"/>
              <a:gd name="T11" fmla="*/ 3528393 h 21600"/>
              <a:gd name="T12" fmla="*/ 0 w 21600"/>
              <a:gd name="T13" fmla="*/ 3528393 h 21600"/>
              <a:gd name="T14" fmla="*/ 0 w 21600"/>
              <a:gd name="T15" fmla="*/ 1764197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4960 w 21600"/>
              <a:gd name="T25" fmla="*/ 8129 h 21600"/>
              <a:gd name="T26" fmla="*/ 17079 w 21600"/>
              <a:gd name="T27" fmla="*/ 1342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 extrusionOk="0">
                <a:moveTo>
                  <a:pt x="21600" y="0"/>
                </a:move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lnTo>
                  <a:pt x="21600" y="0"/>
                </a:lnTo>
                <a:close/>
              </a:path>
              <a:path w="21600" h="21600" extrusionOk="0">
                <a:moveTo>
                  <a:pt x="3014" y="21600"/>
                </a:moveTo>
                <a:lnTo>
                  <a:pt x="3014" y="0"/>
                </a:lnTo>
                <a:lnTo>
                  <a:pt x="0" y="0"/>
                </a:lnTo>
                <a:lnTo>
                  <a:pt x="0" y="21600"/>
                </a:lnTo>
                <a:lnTo>
                  <a:pt x="3014" y="21600"/>
                </a:lnTo>
                <a:close/>
              </a:path>
              <a:path w="21600" h="21600" extrusionOk="0">
                <a:moveTo>
                  <a:pt x="21600" y="21600"/>
                </a:moveTo>
                <a:lnTo>
                  <a:pt x="21600" y="0"/>
                </a:lnTo>
                <a:lnTo>
                  <a:pt x="18586" y="0"/>
                </a:lnTo>
                <a:lnTo>
                  <a:pt x="18586" y="21600"/>
                </a:lnTo>
                <a:lnTo>
                  <a:pt x="21600" y="21600"/>
                </a:lnTo>
                <a:close/>
              </a:path>
              <a:path w="21600" h="21600" extrusionOk="0">
                <a:moveTo>
                  <a:pt x="6028" y="6574"/>
                </a:moveTo>
                <a:lnTo>
                  <a:pt x="15572" y="6574"/>
                </a:lnTo>
                <a:lnTo>
                  <a:pt x="16074" y="6574"/>
                </a:lnTo>
                <a:lnTo>
                  <a:pt x="16326" y="6457"/>
                </a:lnTo>
                <a:lnTo>
                  <a:pt x="16577" y="6339"/>
                </a:lnTo>
                <a:lnTo>
                  <a:pt x="16828" y="6222"/>
                </a:lnTo>
                <a:lnTo>
                  <a:pt x="17079" y="6222"/>
                </a:lnTo>
                <a:lnTo>
                  <a:pt x="17330" y="5987"/>
                </a:lnTo>
                <a:lnTo>
                  <a:pt x="17330" y="5870"/>
                </a:lnTo>
                <a:lnTo>
                  <a:pt x="17581" y="5635"/>
                </a:lnTo>
                <a:lnTo>
                  <a:pt x="17581" y="1526"/>
                </a:lnTo>
                <a:lnTo>
                  <a:pt x="17330" y="1291"/>
                </a:lnTo>
                <a:lnTo>
                  <a:pt x="17330" y="1174"/>
                </a:lnTo>
                <a:lnTo>
                  <a:pt x="17079" y="1057"/>
                </a:lnTo>
                <a:lnTo>
                  <a:pt x="16828" y="939"/>
                </a:lnTo>
                <a:lnTo>
                  <a:pt x="16577" y="822"/>
                </a:lnTo>
                <a:lnTo>
                  <a:pt x="16326" y="704"/>
                </a:lnTo>
                <a:lnTo>
                  <a:pt x="16074" y="704"/>
                </a:lnTo>
                <a:lnTo>
                  <a:pt x="15572" y="587"/>
                </a:lnTo>
                <a:lnTo>
                  <a:pt x="6028" y="587"/>
                </a:lnTo>
                <a:lnTo>
                  <a:pt x="5526" y="704"/>
                </a:lnTo>
                <a:lnTo>
                  <a:pt x="5274" y="704"/>
                </a:lnTo>
                <a:lnTo>
                  <a:pt x="5023" y="822"/>
                </a:lnTo>
                <a:lnTo>
                  <a:pt x="4772" y="939"/>
                </a:lnTo>
                <a:lnTo>
                  <a:pt x="4521" y="1057"/>
                </a:lnTo>
                <a:lnTo>
                  <a:pt x="4270" y="1174"/>
                </a:lnTo>
                <a:lnTo>
                  <a:pt x="4270" y="1291"/>
                </a:lnTo>
                <a:lnTo>
                  <a:pt x="4019" y="1526"/>
                </a:lnTo>
                <a:lnTo>
                  <a:pt x="4019" y="5635"/>
                </a:lnTo>
                <a:lnTo>
                  <a:pt x="4270" y="5870"/>
                </a:lnTo>
                <a:lnTo>
                  <a:pt x="4270" y="5987"/>
                </a:lnTo>
                <a:lnTo>
                  <a:pt x="4521" y="6222"/>
                </a:lnTo>
                <a:lnTo>
                  <a:pt x="4772" y="6222"/>
                </a:lnTo>
                <a:lnTo>
                  <a:pt x="5023" y="6339"/>
                </a:lnTo>
                <a:lnTo>
                  <a:pt x="5274" y="6457"/>
                </a:lnTo>
                <a:lnTo>
                  <a:pt x="5526" y="6574"/>
                </a:lnTo>
                <a:lnTo>
                  <a:pt x="6028" y="6574"/>
                </a:lnTo>
                <a:close/>
              </a:path>
              <a:path w="21600" h="21600" extrusionOk="0">
                <a:moveTo>
                  <a:pt x="6028" y="13617"/>
                </a:moveTo>
                <a:lnTo>
                  <a:pt x="15572" y="13617"/>
                </a:lnTo>
                <a:lnTo>
                  <a:pt x="16074" y="13617"/>
                </a:lnTo>
                <a:lnTo>
                  <a:pt x="16326" y="13617"/>
                </a:lnTo>
                <a:lnTo>
                  <a:pt x="16577" y="13500"/>
                </a:lnTo>
                <a:lnTo>
                  <a:pt x="16828" y="13383"/>
                </a:lnTo>
                <a:lnTo>
                  <a:pt x="17079" y="13265"/>
                </a:lnTo>
                <a:lnTo>
                  <a:pt x="17330" y="13148"/>
                </a:lnTo>
                <a:lnTo>
                  <a:pt x="17330" y="12913"/>
                </a:lnTo>
                <a:lnTo>
                  <a:pt x="17581" y="12796"/>
                </a:lnTo>
                <a:lnTo>
                  <a:pt x="17581" y="8687"/>
                </a:lnTo>
                <a:lnTo>
                  <a:pt x="17330" y="8452"/>
                </a:lnTo>
                <a:lnTo>
                  <a:pt x="17330" y="8335"/>
                </a:lnTo>
                <a:lnTo>
                  <a:pt x="17079" y="8217"/>
                </a:lnTo>
                <a:lnTo>
                  <a:pt x="16828" y="7983"/>
                </a:lnTo>
                <a:lnTo>
                  <a:pt x="16577" y="7983"/>
                </a:lnTo>
                <a:lnTo>
                  <a:pt x="16326" y="7865"/>
                </a:lnTo>
                <a:lnTo>
                  <a:pt x="16074" y="7865"/>
                </a:lnTo>
                <a:lnTo>
                  <a:pt x="15572" y="7748"/>
                </a:lnTo>
                <a:lnTo>
                  <a:pt x="6028" y="7748"/>
                </a:lnTo>
                <a:lnTo>
                  <a:pt x="5526" y="7865"/>
                </a:lnTo>
                <a:lnTo>
                  <a:pt x="5274" y="7865"/>
                </a:lnTo>
                <a:lnTo>
                  <a:pt x="5023" y="7983"/>
                </a:lnTo>
                <a:lnTo>
                  <a:pt x="4772" y="7983"/>
                </a:lnTo>
                <a:lnTo>
                  <a:pt x="4521" y="8217"/>
                </a:lnTo>
                <a:lnTo>
                  <a:pt x="4270" y="8335"/>
                </a:lnTo>
                <a:lnTo>
                  <a:pt x="4270" y="8452"/>
                </a:lnTo>
                <a:lnTo>
                  <a:pt x="4019" y="8687"/>
                </a:lnTo>
                <a:lnTo>
                  <a:pt x="4019" y="12796"/>
                </a:lnTo>
                <a:lnTo>
                  <a:pt x="4270" y="12913"/>
                </a:lnTo>
                <a:lnTo>
                  <a:pt x="4270" y="13148"/>
                </a:lnTo>
                <a:lnTo>
                  <a:pt x="4521" y="13265"/>
                </a:lnTo>
                <a:lnTo>
                  <a:pt x="4772" y="13383"/>
                </a:lnTo>
                <a:lnTo>
                  <a:pt x="5023" y="13500"/>
                </a:lnTo>
                <a:lnTo>
                  <a:pt x="5274" y="13617"/>
                </a:lnTo>
                <a:lnTo>
                  <a:pt x="5526" y="13617"/>
                </a:lnTo>
                <a:lnTo>
                  <a:pt x="6028" y="13617"/>
                </a:lnTo>
                <a:close/>
              </a:path>
              <a:path w="21600" h="21600" extrusionOk="0">
                <a:moveTo>
                  <a:pt x="6028" y="20778"/>
                </a:moveTo>
                <a:lnTo>
                  <a:pt x="15572" y="20778"/>
                </a:lnTo>
                <a:lnTo>
                  <a:pt x="16074" y="20778"/>
                </a:lnTo>
                <a:lnTo>
                  <a:pt x="16326" y="20661"/>
                </a:lnTo>
                <a:lnTo>
                  <a:pt x="16577" y="20661"/>
                </a:lnTo>
                <a:lnTo>
                  <a:pt x="16828" y="20543"/>
                </a:lnTo>
                <a:lnTo>
                  <a:pt x="17079" y="20426"/>
                </a:lnTo>
                <a:lnTo>
                  <a:pt x="17330" y="20309"/>
                </a:lnTo>
                <a:lnTo>
                  <a:pt x="17330" y="20074"/>
                </a:lnTo>
                <a:lnTo>
                  <a:pt x="17581" y="19957"/>
                </a:lnTo>
                <a:lnTo>
                  <a:pt x="17581" y="15730"/>
                </a:lnTo>
                <a:lnTo>
                  <a:pt x="17330" y="15613"/>
                </a:lnTo>
                <a:lnTo>
                  <a:pt x="17330" y="15378"/>
                </a:lnTo>
                <a:lnTo>
                  <a:pt x="17079" y="15378"/>
                </a:lnTo>
                <a:lnTo>
                  <a:pt x="16828" y="15143"/>
                </a:lnTo>
                <a:lnTo>
                  <a:pt x="16577" y="15026"/>
                </a:lnTo>
                <a:lnTo>
                  <a:pt x="16326" y="15026"/>
                </a:lnTo>
                <a:lnTo>
                  <a:pt x="16074" y="15026"/>
                </a:lnTo>
                <a:lnTo>
                  <a:pt x="15572" y="14909"/>
                </a:lnTo>
                <a:lnTo>
                  <a:pt x="6028" y="14909"/>
                </a:lnTo>
                <a:lnTo>
                  <a:pt x="5526" y="15026"/>
                </a:lnTo>
                <a:lnTo>
                  <a:pt x="5274" y="15026"/>
                </a:lnTo>
                <a:lnTo>
                  <a:pt x="5023" y="15026"/>
                </a:lnTo>
                <a:lnTo>
                  <a:pt x="4772" y="15143"/>
                </a:lnTo>
                <a:lnTo>
                  <a:pt x="4521" y="15378"/>
                </a:lnTo>
                <a:lnTo>
                  <a:pt x="4270" y="15378"/>
                </a:lnTo>
                <a:lnTo>
                  <a:pt x="4270" y="15613"/>
                </a:lnTo>
                <a:lnTo>
                  <a:pt x="4019" y="15730"/>
                </a:lnTo>
                <a:lnTo>
                  <a:pt x="4019" y="19957"/>
                </a:lnTo>
                <a:lnTo>
                  <a:pt x="4270" y="20074"/>
                </a:lnTo>
                <a:lnTo>
                  <a:pt x="4270" y="20309"/>
                </a:lnTo>
                <a:lnTo>
                  <a:pt x="4521" y="20426"/>
                </a:lnTo>
                <a:lnTo>
                  <a:pt x="4772" y="20543"/>
                </a:lnTo>
                <a:lnTo>
                  <a:pt x="5023" y="20661"/>
                </a:lnTo>
                <a:lnTo>
                  <a:pt x="5274" y="20661"/>
                </a:lnTo>
                <a:lnTo>
                  <a:pt x="5526" y="20778"/>
                </a:lnTo>
                <a:lnTo>
                  <a:pt x="6028" y="20778"/>
                </a:lnTo>
                <a:close/>
              </a:path>
              <a:path w="21600" h="21600" extrusionOk="0">
                <a:moveTo>
                  <a:pt x="753" y="1291"/>
                </a:moveTo>
                <a:lnTo>
                  <a:pt x="2260" y="1291"/>
                </a:lnTo>
                <a:lnTo>
                  <a:pt x="2260" y="235"/>
                </a:lnTo>
                <a:lnTo>
                  <a:pt x="753" y="235"/>
                </a:lnTo>
                <a:lnTo>
                  <a:pt x="753" y="1291"/>
                </a:lnTo>
                <a:close/>
              </a:path>
              <a:path w="21600" h="21600" extrusionOk="0">
                <a:moveTo>
                  <a:pt x="753" y="2700"/>
                </a:moveTo>
                <a:lnTo>
                  <a:pt x="2260" y="2700"/>
                </a:lnTo>
                <a:lnTo>
                  <a:pt x="2260" y="1643"/>
                </a:lnTo>
                <a:lnTo>
                  <a:pt x="753" y="1643"/>
                </a:lnTo>
                <a:lnTo>
                  <a:pt x="753" y="2700"/>
                </a:lnTo>
                <a:close/>
              </a:path>
              <a:path w="21600" h="21600" extrusionOk="0">
                <a:moveTo>
                  <a:pt x="753" y="4109"/>
                </a:moveTo>
                <a:lnTo>
                  <a:pt x="2260" y="4109"/>
                </a:lnTo>
                <a:lnTo>
                  <a:pt x="2260" y="3052"/>
                </a:lnTo>
                <a:lnTo>
                  <a:pt x="753" y="3052"/>
                </a:lnTo>
                <a:lnTo>
                  <a:pt x="753" y="4109"/>
                </a:lnTo>
                <a:close/>
              </a:path>
              <a:path w="21600" h="21600" extrusionOk="0">
                <a:moveTo>
                  <a:pt x="753" y="5517"/>
                </a:moveTo>
                <a:lnTo>
                  <a:pt x="2260" y="5517"/>
                </a:lnTo>
                <a:lnTo>
                  <a:pt x="2260" y="4461"/>
                </a:lnTo>
                <a:lnTo>
                  <a:pt x="753" y="4461"/>
                </a:lnTo>
                <a:lnTo>
                  <a:pt x="753" y="5517"/>
                </a:lnTo>
                <a:close/>
              </a:path>
              <a:path w="21600" h="21600" extrusionOk="0">
                <a:moveTo>
                  <a:pt x="753" y="6926"/>
                </a:moveTo>
                <a:lnTo>
                  <a:pt x="2260" y="6926"/>
                </a:lnTo>
                <a:lnTo>
                  <a:pt x="2260" y="5870"/>
                </a:lnTo>
                <a:lnTo>
                  <a:pt x="753" y="5870"/>
                </a:lnTo>
                <a:lnTo>
                  <a:pt x="753" y="6926"/>
                </a:lnTo>
                <a:close/>
              </a:path>
              <a:path w="21600" h="21600" extrusionOk="0">
                <a:moveTo>
                  <a:pt x="753" y="8335"/>
                </a:moveTo>
                <a:lnTo>
                  <a:pt x="2260" y="8335"/>
                </a:lnTo>
                <a:lnTo>
                  <a:pt x="2260" y="7278"/>
                </a:lnTo>
                <a:lnTo>
                  <a:pt x="753" y="7278"/>
                </a:lnTo>
                <a:lnTo>
                  <a:pt x="753" y="8335"/>
                </a:lnTo>
                <a:close/>
              </a:path>
              <a:path w="21600" h="21600" extrusionOk="0">
                <a:moveTo>
                  <a:pt x="753" y="9743"/>
                </a:moveTo>
                <a:lnTo>
                  <a:pt x="2260" y="9743"/>
                </a:lnTo>
                <a:lnTo>
                  <a:pt x="2260" y="8687"/>
                </a:lnTo>
                <a:lnTo>
                  <a:pt x="753" y="8687"/>
                </a:lnTo>
                <a:lnTo>
                  <a:pt x="753" y="9743"/>
                </a:lnTo>
                <a:close/>
              </a:path>
              <a:path w="21600" h="21600" extrusionOk="0">
                <a:moveTo>
                  <a:pt x="753" y="11152"/>
                </a:moveTo>
                <a:lnTo>
                  <a:pt x="2260" y="11152"/>
                </a:lnTo>
                <a:lnTo>
                  <a:pt x="2260" y="10096"/>
                </a:lnTo>
                <a:lnTo>
                  <a:pt x="753" y="10096"/>
                </a:lnTo>
                <a:lnTo>
                  <a:pt x="753" y="11152"/>
                </a:lnTo>
                <a:close/>
              </a:path>
              <a:path w="21600" h="21600" extrusionOk="0">
                <a:moveTo>
                  <a:pt x="753" y="12561"/>
                </a:moveTo>
                <a:lnTo>
                  <a:pt x="2260" y="12561"/>
                </a:lnTo>
                <a:lnTo>
                  <a:pt x="2260" y="11504"/>
                </a:lnTo>
                <a:lnTo>
                  <a:pt x="753" y="11504"/>
                </a:lnTo>
                <a:lnTo>
                  <a:pt x="753" y="12561"/>
                </a:lnTo>
                <a:close/>
              </a:path>
              <a:path w="21600" h="21600" extrusionOk="0">
                <a:moveTo>
                  <a:pt x="753" y="13970"/>
                </a:moveTo>
                <a:lnTo>
                  <a:pt x="2260" y="13970"/>
                </a:lnTo>
                <a:lnTo>
                  <a:pt x="2260" y="12913"/>
                </a:lnTo>
                <a:lnTo>
                  <a:pt x="753" y="12913"/>
                </a:lnTo>
                <a:lnTo>
                  <a:pt x="753" y="13970"/>
                </a:lnTo>
                <a:close/>
              </a:path>
              <a:path w="21600" h="21600" extrusionOk="0">
                <a:moveTo>
                  <a:pt x="753" y="15378"/>
                </a:moveTo>
                <a:lnTo>
                  <a:pt x="2260" y="15378"/>
                </a:lnTo>
                <a:lnTo>
                  <a:pt x="2260" y="14322"/>
                </a:lnTo>
                <a:lnTo>
                  <a:pt x="753" y="14322"/>
                </a:lnTo>
                <a:lnTo>
                  <a:pt x="753" y="15378"/>
                </a:lnTo>
                <a:close/>
              </a:path>
              <a:path w="21600" h="21600" extrusionOk="0">
                <a:moveTo>
                  <a:pt x="753" y="16787"/>
                </a:moveTo>
                <a:lnTo>
                  <a:pt x="2260" y="16787"/>
                </a:lnTo>
                <a:lnTo>
                  <a:pt x="2260" y="15730"/>
                </a:lnTo>
                <a:lnTo>
                  <a:pt x="753" y="15730"/>
                </a:lnTo>
                <a:lnTo>
                  <a:pt x="753" y="16787"/>
                </a:lnTo>
                <a:close/>
              </a:path>
              <a:path w="21600" h="21600" extrusionOk="0">
                <a:moveTo>
                  <a:pt x="753" y="18196"/>
                </a:moveTo>
                <a:lnTo>
                  <a:pt x="2260" y="18196"/>
                </a:lnTo>
                <a:lnTo>
                  <a:pt x="2260" y="17139"/>
                </a:lnTo>
                <a:lnTo>
                  <a:pt x="753" y="17139"/>
                </a:lnTo>
                <a:lnTo>
                  <a:pt x="753" y="18196"/>
                </a:lnTo>
                <a:close/>
              </a:path>
              <a:path w="21600" h="21600" extrusionOk="0">
                <a:moveTo>
                  <a:pt x="753" y="19604"/>
                </a:moveTo>
                <a:lnTo>
                  <a:pt x="2260" y="19604"/>
                </a:lnTo>
                <a:lnTo>
                  <a:pt x="2260" y="18548"/>
                </a:lnTo>
                <a:lnTo>
                  <a:pt x="753" y="18548"/>
                </a:lnTo>
                <a:lnTo>
                  <a:pt x="753" y="19604"/>
                </a:lnTo>
                <a:close/>
              </a:path>
              <a:path w="21600" h="21600" extrusionOk="0">
                <a:moveTo>
                  <a:pt x="753" y="21013"/>
                </a:moveTo>
                <a:lnTo>
                  <a:pt x="2260" y="21013"/>
                </a:lnTo>
                <a:lnTo>
                  <a:pt x="2260" y="19957"/>
                </a:lnTo>
                <a:lnTo>
                  <a:pt x="753" y="19957"/>
                </a:lnTo>
                <a:lnTo>
                  <a:pt x="753" y="21013"/>
                </a:lnTo>
                <a:close/>
              </a:path>
              <a:path w="21600" h="21600" extrusionOk="0">
                <a:moveTo>
                  <a:pt x="19340" y="1409"/>
                </a:moveTo>
                <a:lnTo>
                  <a:pt x="20595" y="1409"/>
                </a:lnTo>
                <a:lnTo>
                  <a:pt x="20595" y="352"/>
                </a:lnTo>
                <a:lnTo>
                  <a:pt x="19340" y="352"/>
                </a:lnTo>
                <a:lnTo>
                  <a:pt x="19340" y="1409"/>
                </a:lnTo>
                <a:close/>
              </a:path>
              <a:path w="21600" h="21600" extrusionOk="0">
                <a:moveTo>
                  <a:pt x="19340" y="2700"/>
                </a:moveTo>
                <a:lnTo>
                  <a:pt x="20595" y="2700"/>
                </a:lnTo>
                <a:lnTo>
                  <a:pt x="20595" y="1643"/>
                </a:lnTo>
                <a:lnTo>
                  <a:pt x="19340" y="1643"/>
                </a:lnTo>
                <a:lnTo>
                  <a:pt x="19340" y="2700"/>
                </a:lnTo>
                <a:close/>
              </a:path>
              <a:path w="21600" h="21600" extrusionOk="0">
                <a:moveTo>
                  <a:pt x="19340" y="4109"/>
                </a:moveTo>
                <a:lnTo>
                  <a:pt x="20595" y="4109"/>
                </a:lnTo>
                <a:lnTo>
                  <a:pt x="20595" y="3052"/>
                </a:lnTo>
                <a:lnTo>
                  <a:pt x="19340" y="3052"/>
                </a:lnTo>
                <a:lnTo>
                  <a:pt x="19340" y="4109"/>
                </a:lnTo>
                <a:close/>
              </a:path>
              <a:path w="21600" h="21600" extrusionOk="0">
                <a:moveTo>
                  <a:pt x="19340" y="5517"/>
                </a:moveTo>
                <a:lnTo>
                  <a:pt x="20595" y="5517"/>
                </a:lnTo>
                <a:lnTo>
                  <a:pt x="20595" y="4461"/>
                </a:lnTo>
                <a:lnTo>
                  <a:pt x="19340" y="4461"/>
                </a:lnTo>
                <a:lnTo>
                  <a:pt x="19340" y="5517"/>
                </a:lnTo>
                <a:close/>
              </a:path>
              <a:path w="21600" h="21600" extrusionOk="0">
                <a:moveTo>
                  <a:pt x="19340" y="6926"/>
                </a:moveTo>
                <a:lnTo>
                  <a:pt x="20595" y="6926"/>
                </a:lnTo>
                <a:lnTo>
                  <a:pt x="20595" y="5870"/>
                </a:lnTo>
                <a:lnTo>
                  <a:pt x="19340" y="5870"/>
                </a:lnTo>
                <a:lnTo>
                  <a:pt x="19340" y="6926"/>
                </a:lnTo>
                <a:close/>
              </a:path>
              <a:path w="21600" h="21600" extrusionOk="0">
                <a:moveTo>
                  <a:pt x="19340" y="8335"/>
                </a:moveTo>
                <a:lnTo>
                  <a:pt x="20595" y="8335"/>
                </a:lnTo>
                <a:lnTo>
                  <a:pt x="20595" y="7278"/>
                </a:lnTo>
                <a:lnTo>
                  <a:pt x="19340" y="7278"/>
                </a:lnTo>
                <a:lnTo>
                  <a:pt x="19340" y="8335"/>
                </a:lnTo>
                <a:close/>
              </a:path>
              <a:path w="21600" h="21600" extrusionOk="0">
                <a:moveTo>
                  <a:pt x="19340" y="9743"/>
                </a:moveTo>
                <a:lnTo>
                  <a:pt x="20595" y="9743"/>
                </a:lnTo>
                <a:lnTo>
                  <a:pt x="20595" y="8687"/>
                </a:lnTo>
                <a:lnTo>
                  <a:pt x="19340" y="8687"/>
                </a:lnTo>
                <a:lnTo>
                  <a:pt x="19340" y="9743"/>
                </a:lnTo>
                <a:close/>
              </a:path>
              <a:path w="21600" h="21600" extrusionOk="0">
                <a:moveTo>
                  <a:pt x="19340" y="11152"/>
                </a:moveTo>
                <a:lnTo>
                  <a:pt x="20595" y="11152"/>
                </a:lnTo>
                <a:lnTo>
                  <a:pt x="20595" y="10096"/>
                </a:lnTo>
                <a:lnTo>
                  <a:pt x="19340" y="10096"/>
                </a:lnTo>
                <a:lnTo>
                  <a:pt x="19340" y="11152"/>
                </a:lnTo>
                <a:close/>
              </a:path>
              <a:path w="21600" h="21600" extrusionOk="0">
                <a:moveTo>
                  <a:pt x="19340" y="12561"/>
                </a:moveTo>
                <a:lnTo>
                  <a:pt x="20595" y="12561"/>
                </a:lnTo>
                <a:lnTo>
                  <a:pt x="20595" y="11504"/>
                </a:lnTo>
                <a:lnTo>
                  <a:pt x="19340" y="11504"/>
                </a:lnTo>
                <a:lnTo>
                  <a:pt x="19340" y="12561"/>
                </a:lnTo>
                <a:close/>
              </a:path>
              <a:path w="21600" h="21600" extrusionOk="0">
                <a:moveTo>
                  <a:pt x="19340" y="13970"/>
                </a:moveTo>
                <a:lnTo>
                  <a:pt x="20595" y="13970"/>
                </a:lnTo>
                <a:lnTo>
                  <a:pt x="20595" y="12913"/>
                </a:lnTo>
                <a:lnTo>
                  <a:pt x="19340" y="12913"/>
                </a:lnTo>
                <a:lnTo>
                  <a:pt x="19340" y="13970"/>
                </a:lnTo>
                <a:close/>
              </a:path>
              <a:path w="21600" h="21600" extrusionOk="0">
                <a:moveTo>
                  <a:pt x="19340" y="15378"/>
                </a:moveTo>
                <a:lnTo>
                  <a:pt x="20595" y="15378"/>
                </a:lnTo>
                <a:lnTo>
                  <a:pt x="20595" y="14322"/>
                </a:lnTo>
                <a:lnTo>
                  <a:pt x="19340" y="14322"/>
                </a:lnTo>
                <a:lnTo>
                  <a:pt x="19340" y="15378"/>
                </a:lnTo>
                <a:close/>
              </a:path>
              <a:path w="21600" h="21600" extrusionOk="0">
                <a:moveTo>
                  <a:pt x="19340" y="16787"/>
                </a:moveTo>
                <a:lnTo>
                  <a:pt x="20595" y="16787"/>
                </a:lnTo>
                <a:lnTo>
                  <a:pt x="20595" y="15730"/>
                </a:lnTo>
                <a:lnTo>
                  <a:pt x="19340" y="15730"/>
                </a:lnTo>
                <a:lnTo>
                  <a:pt x="19340" y="16787"/>
                </a:lnTo>
                <a:close/>
              </a:path>
              <a:path w="21600" h="21600" extrusionOk="0">
                <a:moveTo>
                  <a:pt x="19340" y="18196"/>
                </a:moveTo>
                <a:lnTo>
                  <a:pt x="20595" y="18196"/>
                </a:lnTo>
                <a:lnTo>
                  <a:pt x="20595" y="17139"/>
                </a:lnTo>
                <a:lnTo>
                  <a:pt x="19340" y="17139"/>
                </a:lnTo>
                <a:lnTo>
                  <a:pt x="19340" y="18196"/>
                </a:lnTo>
                <a:close/>
              </a:path>
              <a:path w="21600" h="21600" extrusionOk="0">
                <a:moveTo>
                  <a:pt x="19340" y="19604"/>
                </a:moveTo>
                <a:lnTo>
                  <a:pt x="20595" y="19604"/>
                </a:lnTo>
                <a:lnTo>
                  <a:pt x="20595" y="18548"/>
                </a:lnTo>
                <a:lnTo>
                  <a:pt x="19340" y="18548"/>
                </a:lnTo>
                <a:lnTo>
                  <a:pt x="19340" y="19604"/>
                </a:lnTo>
                <a:close/>
              </a:path>
              <a:path w="21600" h="21600" extrusionOk="0">
                <a:moveTo>
                  <a:pt x="19340" y="21013"/>
                </a:moveTo>
                <a:lnTo>
                  <a:pt x="20595" y="21013"/>
                </a:lnTo>
                <a:lnTo>
                  <a:pt x="20595" y="19957"/>
                </a:lnTo>
                <a:lnTo>
                  <a:pt x="19340" y="19957"/>
                </a:lnTo>
                <a:lnTo>
                  <a:pt x="19340" y="21013"/>
                </a:lnTo>
                <a:close/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17500" y="3213100"/>
            <a:ext cx="8640763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00B0F0"/>
                </a:solidFill>
              </a:rPr>
              <a:t>Řešení:</a:t>
            </a:r>
            <a:endParaRPr lang="cs-CZ" sz="2800"/>
          </a:p>
          <a:p>
            <a:r>
              <a:rPr lang="cs-CZ" sz="2800"/>
              <a:t>J. Sibelius, F. Schubert, J. Brahms, N. Paganini, </a:t>
            </a:r>
            <a:br>
              <a:rPr lang="cs-CZ" sz="2800"/>
            </a:br>
            <a:r>
              <a:rPr lang="cs-CZ" sz="2800"/>
              <a:t>F. Chopin, R. Wagner, P. I. Čajkovskij, E. Grieg, </a:t>
            </a:r>
            <a:br>
              <a:rPr lang="cs-CZ" sz="2800"/>
            </a:br>
            <a:r>
              <a:rPr lang="cs-CZ" sz="2800"/>
              <a:t>C. Saint-Saëns, R. Strauss</a:t>
            </a:r>
          </a:p>
          <a:p>
            <a:r>
              <a:rPr lang="cs-CZ" sz="2800"/>
              <a:t> </a:t>
            </a:r>
            <a:br>
              <a:rPr lang="cs-CZ" sz="2800"/>
            </a:br>
            <a:r>
              <a:rPr lang="cs-CZ" sz="2800"/>
              <a:t>G. G. Byron, P. B. Shelley, J. W. Goethe, E. A. Poe, V. Hugo, J. Austen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214313" y="0"/>
            <a:ext cx="8702675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Romantismus</a:t>
            </a:r>
            <a:endParaRPr lang="cs-CZ" altLang="cs-CZ" sz="2800" b="1">
              <a:solidFill>
                <a:srgbClr val="990033"/>
              </a:solidFill>
            </a:endParaRPr>
          </a:p>
          <a:p>
            <a:endParaRPr lang="cs-CZ" altLang="cs-CZ" sz="700">
              <a:solidFill>
                <a:srgbClr val="00B0F0"/>
              </a:solidFill>
            </a:endParaRP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23850" y="549275"/>
            <a:ext cx="8593138" cy="569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/>
              <a:t>Převratný rozvoj vědy a techniky (př.: James Watt)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800"/>
          </a:p>
          <a:p>
            <a:pPr marL="285750" indent="-285750">
              <a:buFont typeface="Wingdings" pitchFamily="2" charset="2"/>
              <a:buChar char="Ø"/>
            </a:pPr>
            <a:endParaRPr lang="cs-CZ" sz="2800"/>
          </a:p>
          <a:p>
            <a:pPr marL="285750" indent="-285750">
              <a:buFont typeface="Wingdings" pitchFamily="2" charset="2"/>
              <a:buChar char="Ø"/>
            </a:pPr>
            <a:r>
              <a:rPr lang="cs-CZ" sz="2800"/>
              <a:t>Nejvyspělejší státy:</a:t>
            </a:r>
            <a:br>
              <a:rPr lang="cs-CZ" sz="2800"/>
            </a:br>
            <a:r>
              <a:rPr lang="cs-CZ" sz="2800"/>
              <a:t>FR, USA, VB, N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800"/>
          </a:p>
          <a:p>
            <a:pPr marL="285750" indent="-285750">
              <a:buFont typeface="Wingdings" pitchFamily="2" charset="2"/>
              <a:buChar char="Ø"/>
            </a:pPr>
            <a:endParaRPr lang="cs-CZ" sz="2800"/>
          </a:p>
          <a:p>
            <a:pPr marL="285750" indent="-285750">
              <a:buFont typeface="Wingdings" pitchFamily="2" charset="2"/>
              <a:buChar char="Ø"/>
            </a:pPr>
            <a:r>
              <a:rPr lang="cs-CZ" sz="2800"/>
              <a:t>Počátky dělnického hnutí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800"/>
          </a:p>
          <a:p>
            <a:pPr marL="285750" indent="-285750">
              <a:buFont typeface="Wingdings" pitchFamily="2" charset="2"/>
              <a:buChar char="Ø"/>
            </a:pPr>
            <a:endParaRPr lang="cs-CZ" sz="2800"/>
          </a:p>
          <a:p>
            <a:pPr marL="285750" indent="-285750">
              <a:buFont typeface="Wingdings" pitchFamily="2" charset="2"/>
              <a:buChar char="Ø"/>
            </a:pPr>
            <a:r>
              <a:rPr lang="cs-CZ" sz="2800"/>
              <a:t>Architektura: historismus</a:t>
            </a:r>
            <a:br>
              <a:rPr lang="cs-CZ" sz="2800"/>
            </a:br>
            <a:r>
              <a:rPr lang="cs-CZ" sz="2800"/>
              <a:t> (př.: neogotický</a:t>
            </a:r>
            <a:br>
              <a:rPr lang="cs-CZ" sz="2800"/>
            </a:br>
            <a:r>
              <a:rPr lang="cs-CZ" sz="2800"/>
              <a:t>londýnský parlament) </a:t>
            </a:r>
          </a:p>
        </p:txBody>
      </p:sp>
      <p:pic>
        <p:nvPicPr>
          <p:cNvPr id="10247" name="Picture 7" descr="http://upload.wikimedia.org/wikipedia/commons/f/f2/SteamEngine_Boulton%26Watt_1784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3800" y="1628775"/>
            <a:ext cx="3787775" cy="434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12"/>
          <p:cNvSpPr>
            <a:spLocks noChangeArrowheads="1"/>
          </p:cNvSpPr>
          <p:nvPr/>
        </p:nvSpPr>
        <p:spPr bwMode="auto">
          <a:xfrm>
            <a:off x="5003800" y="5969000"/>
            <a:ext cx="40322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000000"/>
                </a:solidFill>
              </a:rPr>
              <a:t>Obr. č. 1: Parní stroj </a:t>
            </a:r>
            <a:r>
              <a:rPr lang="en-US" altLang="cs-CZ">
                <a:solidFill>
                  <a:srgbClr val="000000"/>
                </a:solidFill>
              </a:rPr>
              <a:t>[</a:t>
            </a:r>
            <a:r>
              <a:rPr lang="cs-CZ" altLang="cs-CZ">
                <a:solidFill>
                  <a:srgbClr val="000000"/>
                </a:solidFill>
              </a:rPr>
              <a:t>1</a:t>
            </a:r>
            <a:r>
              <a:rPr lang="en-US" altLang="cs-CZ">
                <a:solidFill>
                  <a:srgbClr val="000000"/>
                </a:solidFill>
              </a:rPr>
              <a:t>]</a:t>
            </a:r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214313" y="0"/>
            <a:ext cx="8702675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Romantismus</a:t>
            </a:r>
            <a:endParaRPr lang="cs-CZ" altLang="cs-CZ" sz="2800" b="1">
              <a:solidFill>
                <a:srgbClr val="990033"/>
              </a:solidFill>
            </a:endParaRPr>
          </a:p>
          <a:p>
            <a:endParaRPr lang="cs-CZ" altLang="cs-CZ" sz="700">
              <a:solidFill>
                <a:srgbClr val="00B0F0"/>
              </a:solidFill>
            </a:endParaRPr>
          </a:p>
        </p:txBody>
      </p:sp>
      <p:sp>
        <p:nvSpPr>
          <p:cNvPr id="9220" name="TextovéPole 1"/>
          <p:cNvSpPr txBox="1">
            <a:spLocks noChangeArrowheads="1"/>
          </p:cNvSpPr>
          <p:nvPr/>
        </p:nvSpPr>
        <p:spPr bwMode="auto">
          <a:xfrm>
            <a:off x="611188" y="1125538"/>
            <a:ext cx="8064500" cy="526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altLang="cs-CZ" sz="2800">
                <a:solidFill>
                  <a:srgbClr val="000000"/>
                </a:solidFill>
              </a:rPr>
              <a:t>Přelom 18./19. stol. až počátek 20. stol.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altLang="cs-CZ" sz="2800">
              <a:solidFill>
                <a:srgbClr val="000000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altLang="cs-CZ" sz="2800">
                <a:solidFill>
                  <a:srgbClr val="000000"/>
                </a:solidFill>
                <a:latin typeface="Calibri" pitchFamily="34" charset="0"/>
              </a:rPr>
              <a:t>důraz na </a:t>
            </a:r>
            <a:r>
              <a:rPr lang="cs-CZ" altLang="cs-CZ" sz="2800" b="1" i="1">
                <a:solidFill>
                  <a:srgbClr val="000000"/>
                </a:solidFill>
                <a:latin typeface="Calibri" pitchFamily="34" charset="0"/>
              </a:rPr>
              <a:t>fantazii a cit </a:t>
            </a:r>
            <a:r>
              <a:rPr lang="cs-CZ" altLang="cs-CZ" sz="2800">
                <a:solidFill>
                  <a:srgbClr val="000000"/>
                </a:solidFill>
                <a:latin typeface="Calibri" pitchFamily="34" charset="0"/>
              </a:rPr>
              <a:t>(v popředí je hudba a poezie)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altLang="cs-CZ" sz="2800">
              <a:solidFill>
                <a:srgbClr val="000000"/>
              </a:solidFill>
              <a:latin typeface="Calibri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altLang="cs-CZ" sz="2800">
                <a:solidFill>
                  <a:srgbClr val="000000"/>
                </a:solidFill>
                <a:latin typeface="Calibri" pitchFamily="34" charset="0"/>
              </a:rPr>
              <a:t>zájem o období středověku; </a:t>
            </a:r>
            <a:r>
              <a:rPr lang="cs-CZ" altLang="cs-CZ" sz="2800" b="1" i="1">
                <a:solidFill>
                  <a:srgbClr val="000000"/>
                </a:solidFill>
                <a:latin typeface="Calibri" pitchFamily="34" charset="0"/>
              </a:rPr>
              <a:t>idealizace rytířského středověku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altLang="cs-CZ" sz="2800" b="1" i="1">
              <a:solidFill>
                <a:srgbClr val="000000"/>
              </a:solidFill>
              <a:latin typeface="Calibri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altLang="cs-CZ" sz="2800">
                <a:solidFill>
                  <a:srgbClr val="000000"/>
                </a:solidFill>
                <a:latin typeface="Calibri" pitchFamily="34" charset="0"/>
              </a:rPr>
              <a:t>rozvoj </a:t>
            </a:r>
            <a:r>
              <a:rPr lang="cs-CZ" altLang="cs-CZ" sz="2800" b="1" i="1">
                <a:solidFill>
                  <a:srgbClr val="000000"/>
                </a:solidFill>
                <a:latin typeface="Calibri" pitchFamily="34" charset="0"/>
              </a:rPr>
              <a:t>národnostního cítění</a:t>
            </a:r>
            <a:r>
              <a:rPr lang="cs-CZ" altLang="cs-CZ" sz="2800">
                <a:solidFill>
                  <a:srgbClr val="000000"/>
                </a:solidFill>
                <a:latin typeface="Calibri" pitchFamily="34" charset="0"/>
              </a:rPr>
              <a:t> a vědomí; zájem o dějiny svého národa (národní eposy a mýty)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altLang="cs-CZ" sz="2800">
              <a:solidFill>
                <a:srgbClr val="000000"/>
              </a:solidFill>
              <a:latin typeface="Calibri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altLang="cs-CZ" sz="2800" b="1" i="1">
                <a:solidFill>
                  <a:srgbClr val="000000"/>
                </a:solidFill>
                <a:latin typeface="Calibri" pitchFamily="34" charset="0"/>
              </a:rPr>
              <a:t>zájem o prostý lid</a:t>
            </a:r>
            <a:r>
              <a:rPr lang="cs-CZ" altLang="cs-CZ" sz="2800">
                <a:solidFill>
                  <a:srgbClr val="000000"/>
                </a:solidFill>
                <a:latin typeface="Calibri" pitchFamily="34" charset="0"/>
              </a:rPr>
              <a:t> (sbírání pohádek, bájí, písní, pořekadel …; venkovský lid jako „nedotčený“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214313" y="0"/>
            <a:ext cx="8702675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Romantismus</a:t>
            </a:r>
            <a:endParaRPr lang="cs-CZ" altLang="cs-CZ" sz="2800" b="1">
              <a:solidFill>
                <a:srgbClr val="990033"/>
              </a:solidFill>
            </a:endParaRPr>
          </a:p>
          <a:p>
            <a:endParaRPr lang="cs-CZ" altLang="cs-CZ" sz="700">
              <a:solidFill>
                <a:srgbClr val="00B0F0"/>
              </a:solidFill>
            </a:endParaRPr>
          </a:p>
        </p:txBody>
      </p:sp>
      <p:sp>
        <p:nvSpPr>
          <p:cNvPr id="10244" name="TextovéPole 1"/>
          <p:cNvSpPr txBox="1">
            <a:spLocks noChangeArrowheads="1"/>
          </p:cNvSpPr>
          <p:nvPr/>
        </p:nvSpPr>
        <p:spPr bwMode="auto">
          <a:xfrm>
            <a:off x="298450" y="692150"/>
            <a:ext cx="85344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altLang="cs-CZ" sz="2800" b="1" i="1">
                <a:latin typeface="Calibri" pitchFamily="34" charset="0"/>
              </a:rPr>
              <a:t>zájem o přírodu</a:t>
            </a:r>
            <a:r>
              <a:rPr lang="cs-CZ" altLang="cs-CZ" sz="2800">
                <a:latin typeface="Calibri" pitchFamily="34" charset="0"/>
              </a:rPr>
              <a:t> (romantik neutíká z města do klidu </a:t>
            </a:r>
            <a:br>
              <a:rPr lang="cs-CZ" altLang="cs-CZ" sz="2800">
                <a:latin typeface="Calibri" pitchFamily="34" charset="0"/>
              </a:rPr>
            </a:br>
            <a:r>
              <a:rPr lang="cs-CZ" altLang="cs-CZ" sz="2800">
                <a:latin typeface="Calibri" pitchFamily="34" charset="0"/>
              </a:rPr>
              <a:t>a harmoničnosti přírody, příroda je strašná, divoká – rozvaliny, srázy, hřbitovy, hluboké moře, bouře, ...)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altLang="cs-CZ" sz="2800"/>
          </a:p>
        </p:txBody>
      </p:sp>
      <p:pic>
        <p:nvPicPr>
          <p:cNvPr id="2" name="Picture 7" descr="Soubor:ExecutionJaneGre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19300" y="2032000"/>
            <a:ext cx="4929188" cy="415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12"/>
          <p:cNvSpPr>
            <a:spLocks noChangeArrowheads="1"/>
          </p:cNvSpPr>
          <p:nvPr/>
        </p:nvSpPr>
        <p:spPr bwMode="auto">
          <a:xfrm>
            <a:off x="2019300" y="6176963"/>
            <a:ext cx="44402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000000"/>
                </a:solidFill>
              </a:rPr>
              <a:t>Obr. č. 2: Poprava Lady Jane Grey </a:t>
            </a:r>
            <a:r>
              <a:rPr lang="en-US" altLang="cs-CZ">
                <a:solidFill>
                  <a:srgbClr val="000000"/>
                </a:solidFill>
              </a:rPr>
              <a:t>[</a:t>
            </a:r>
            <a:r>
              <a:rPr lang="cs-CZ" altLang="cs-CZ">
                <a:solidFill>
                  <a:srgbClr val="000000"/>
                </a:solidFill>
              </a:rPr>
              <a:t>2</a:t>
            </a:r>
            <a:r>
              <a:rPr lang="en-US" altLang="cs-CZ">
                <a:solidFill>
                  <a:srgbClr val="000000"/>
                </a:solidFill>
              </a:rPr>
              <a:t>]</a:t>
            </a:r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 autoUpdateAnimBg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214313" y="0"/>
            <a:ext cx="8702675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Romantismus</a:t>
            </a:r>
            <a:endParaRPr lang="cs-CZ" altLang="cs-CZ" sz="2800" b="1">
              <a:solidFill>
                <a:srgbClr val="990033"/>
              </a:solidFill>
            </a:endParaRPr>
          </a:p>
          <a:p>
            <a:endParaRPr lang="cs-CZ" altLang="cs-CZ" sz="700">
              <a:solidFill>
                <a:srgbClr val="00B0F0"/>
              </a:solidFill>
            </a:endParaRPr>
          </a:p>
        </p:txBody>
      </p:sp>
      <p:pic>
        <p:nvPicPr>
          <p:cNvPr id="11267" name="Picture 5" descr="Soubor:Josef Mánes - Milen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33875" y="736600"/>
            <a:ext cx="4162425" cy="554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12"/>
          <p:cNvSpPr>
            <a:spLocks noChangeArrowheads="1"/>
          </p:cNvSpPr>
          <p:nvPr/>
        </p:nvSpPr>
        <p:spPr bwMode="auto">
          <a:xfrm>
            <a:off x="4318000" y="6289675"/>
            <a:ext cx="4440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000000"/>
                </a:solidFill>
              </a:rPr>
              <a:t>Obr. č. 4: Milenci </a:t>
            </a:r>
            <a:r>
              <a:rPr lang="en-US" altLang="cs-CZ">
                <a:solidFill>
                  <a:srgbClr val="000000"/>
                </a:solidFill>
              </a:rPr>
              <a:t>[</a:t>
            </a:r>
            <a:r>
              <a:rPr lang="cs-CZ" altLang="cs-CZ">
                <a:solidFill>
                  <a:srgbClr val="000000"/>
                </a:solidFill>
              </a:rPr>
              <a:t>4</a:t>
            </a:r>
            <a:r>
              <a:rPr lang="en-US" altLang="cs-CZ">
                <a:solidFill>
                  <a:srgbClr val="000000"/>
                </a:solidFill>
              </a:rPr>
              <a:t>]</a:t>
            </a:r>
            <a:endParaRPr lang="cs-CZ" altLang="cs-CZ">
              <a:solidFill>
                <a:srgbClr val="000000"/>
              </a:solidFill>
            </a:endParaRPr>
          </a:p>
        </p:txBody>
      </p:sp>
      <p:sp>
        <p:nvSpPr>
          <p:cNvPr id="8" name="Obdélník 12"/>
          <p:cNvSpPr>
            <a:spLocks noChangeArrowheads="1"/>
          </p:cNvSpPr>
          <p:nvPr/>
        </p:nvSpPr>
        <p:spPr bwMode="auto">
          <a:xfrm>
            <a:off x="395288" y="6283325"/>
            <a:ext cx="44402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000000"/>
                </a:solidFill>
              </a:rPr>
              <a:t>Obr. č. 3: Jana z Arku </a:t>
            </a:r>
            <a:r>
              <a:rPr lang="en-US" altLang="cs-CZ">
                <a:solidFill>
                  <a:srgbClr val="000000"/>
                </a:solidFill>
              </a:rPr>
              <a:t>[</a:t>
            </a:r>
            <a:r>
              <a:rPr lang="cs-CZ" altLang="cs-CZ">
                <a:solidFill>
                  <a:srgbClr val="000000"/>
                </a:solidFill>
              </a:rPr>
              <a:t>3</a:t>
            </a:r>
            <a:r>
              <a:rPr lang="en-US" altLang="cs-CZ">
                <a:solidFill>
                  <a:srgbClr val="000000"/>
                </a:solidFill>
              </a:rPr>
              <a:t>]</a:t>
            </a:r>
            <a:endParaRPr lang="cs-CZ" altLang="cs-CZ">
              <a:solidFill>
                <a:srgbClr val="000000"/>
              </a:solidFill>
            </a:endParaRPr>
          </a:p>
        </p:txBody>
      </p:sp>
      <p:pic>
        <p:nvPicPr>
          <p:cNvPr id="12296" name="Picture 8" descr="Soubor:Jeanne d'Arc Rude Louvre RF29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204788"/>
            <a:ext cx="3313112" cy="607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214313" y="0"/>
            <a:ext cx="8702675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Romantismus</a:t>
            </a:r>
            <a:endParaRPr lang="cs-CZ" altLang="cs-CZ" sz="2800" b="1">
              <a:solidFill>
                <a:srgbClr val="990033"/>
              </a:solidFill>
            </a:endParaRPr>
          </a:p>
          <a:p>
            <a:endParaRPr lang="cs-CZ" altLang="cs-CZ" sz="700">
              <a:solidFill>
                <a:srgbClr val="00B0F0"/>
              </a:solidFill>
            </a:endParaRPr>
          </a:p>
        </p:txBody>
      </p:sp>
      <p:sp>
        <p:nvSpPr>
          <p:cNvPr id="12293" name="Obdélník 12"/>
          <p:cNvSpPr>
            <a:spLocks noChangeArrowheads="1"/>
          </p:cNvSpPr>
          <p:nvPr/>
        </p:nvSpPr>
        <p:spPr bwMode="auto">
          <a:xfrm>
            <a:off x="4649788" y="6059488"/>
            <a:ext cx="3235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000000"/>
                </a:solidFill>
              </a:rPr>
              <a:t>Obr. č. 5: Odívání </a:t>
            </a:r>
            <a:r>
              <a:rPr lang="en-US" altLang="cs-CZ">
                <a:solidFill>
                  <a:srgbClr val="000000"/>
                </a:solidFill>
              </a:rPr>
              <a:t>[</a:t>
            </a:r>
            <a:r>
              <a:rPr lang="cs-CZ" altLang="cs-CZ">
                <a:solidFill>
                  <a:srgbClr val="000000"/>
                </a:solidFill>
              </a:rPr>
              <a:t>5</a:t>
            </a:r>
            <a:r>
              <a:rPr lang="en-US" altLang="cs-CZ">
                <a:solidFill>
                  <a:srgbClr val="000000"/>
                </a:solidFill>
              </a:rPr>
              <a:t>]</a:t>
            </a:r>
            <a:endParaRPr lang="cs-CZ" altLang="cs-CZ">
              <a:solidFill>
                <a:srgbClr val="000000"/>
              </a:solidFill>
            </a:endParaRPr>
          </a:p>
        </p:txBody>
      </p:sp>
      <p:pic>
        <p:nvPicPr>
          <p:cNvPr id="12292" name="Picture 9" descr="Soubor:1892 fashion plat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30738" y="815975"/>
            <a:ext cx="4360862" cy="520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14313" y="549275"/>
            <a:ext cx="4286250" cy="6124575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defRPr/>
            </a:pPr>
            <a:r>
              <a:rPr lang="cs-CZ" sz="2800" b="1" dirty="0"/>
              <a:t>hudba</a:t>
            </a:r>
            <a:r>
              <a:rPr lang="cs-CZ" sz="2800" dirty="0"/>
              <a:t> vyhovovala romantismu pro svou </a:t>
            </a:r>
            <a:r>
              <a:rPr lang="cs-CZ" sz="2800" b="1" dirty="0"/>
              <a:t>mnohovýznamovost a citovou vypjatost</a:t>
            </a:r>
            <a:r>
              <a:rPr lang="cs-CZ" sz="2800" dirty="0"/>
              <a:t> </a:t>
            </a:r>
          </a:p>
          <a:p>
            <a:pPr>
              <a:defRPr/>
            </a:pPr>
            <a:endParaRPr lang="cs-CZ" sz="2800" dirty="0"/>
          </a:p>
          <a:p>
            <a:pPr marL="457200" indent="-457200">
              <a:buFont typeface="Wingdings" panose="05000000000000000000" pitchFamily="2" charset="2"/>
              <a:buChar char="Ø"/>
              <a:defRPr/>
            </a:pPr>
            <a:r>
              <a:rPr lang="cs-CZ" sz="2800" dirty="0"/>
              <a:t>přibírá funkci </a:t>
            </a:r>
            <a:r>
              <a:rPr lang="cs-CZ" sz="2800" b="1" dirty="0"/>
              <a:t>zvukomalebnou</a:t>
            </a:r>
            <a:r>
              <a:rPr lang="cs-CZ" sz="2800" dirty="0"/>
              <a:t> </a:t>
            </a:r>
          </a:p>
          <a:p>
            <a:pPr marL="457200" indent="-457200">
              <a:buFont typeface="Wingdings" panose="05000000000000000000" pitchFamily="2" charset="2"/>
              <a:buChar char="Ø"/>
              <a:defRPr/>
            </a:pPr>
            <a:endParaRPr lang="cs-CZ" sz="2800" dirty="0"/>
          </a:p>
          <a:p>
            <a:pPr marL="457200" indent="-457200">
              <a:buFont typeface="Wingdings" panose="05000000000000000000" pitchFamily="2" charset="2"/>
              <a:buChar char="Ø"/>
              <a:defRPr/>
            </a:pPr>
            <a:r>
              <a:rPr lang="cs-CZ" sz="2800" dirty="0"/>
              <a:t>Vznikají </a:t>
            </a:r>
            <a:r>
              <a:rPr lang="cs-CZ" sz="2800" b="1" dirty="0"/>
              <a:t>fantazijně přetvářené zaběhlé hudební formy</a:t>
            </a:r>
            <a:r>
              <a:rPr lang="cs-CZ" sz="2800" dirty="0"/>
              <a:t> (sonáta - fantazie, </a:t>
            </a:r>
            <a:r>
              <a:rPr lang="cs-CZ" sz="2800" b="1" dirty="0"/>
              <a:t>programní symfonie</a:t>
            </a:r>
            <a:r>
              <a:rPr lang="cs-CZ" sz="2800" dirty="0"/>
              <a:t>, programní předehry)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1"/>
          <p:cNvSpPr txBox="1">
            <a:spLocks noChangeArrowheads="1"/>
          </p:cNvSpPr>
          <p:nvPr/>
        </p:nvSpPr>
        <p:spPr bwMode="auto">
          <a:xfrm>
            <a:off x="214313" y="0"/>
            <a:ext cx="8702675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Romantismus</a:t>
            </a:r>
            <a:endParaRPr lang="cs-CZ" altLang="cs-CZ" sz="2800" b="1">
              <a:solidFill>
                <a:srgbClr val="990033"/>
              </a:solidFill>
            </a:endParaRPr>
          </a:p>
          <a:p>
            <a:endParaRPr lang="cs-CZ" altLang="cs-CZ" sz="700">
              <a:solidFill>
                <a:srgbClr val="00B0F0"/>
              </a:solidFill>
            </a:endParaRPr>
          </a:p>
        </p:txBody>
      </p:sp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193675" y="815975"/>
            <a:ext cx="8534400" cy="569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/>
              <a:t>v pol. 19</a:t>
            </a:r>
            <a:r>
              <a:rPr lang="cs-CZ" sz="2800"/>
              <a:t>. </a:t>
            </a:r>
            <a:r>
              <a:rPr lang="cs-CZ" sz="2800" b="1"/>
              <a:t>stol.</a:t>
            </a:r>
            <a:r>
              <a:rPr lang="cs-CZ" sz="2800"/>
              <a:t> vzniká jako typický produkt romantismu </a:t>
            </a:r>
            <a:r>
              <a:rPr lang="cs-CZ" sz="2800" b="1"/>
              <a:t>symfonická báseň: 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800" b="1"/>
          </a:p>
          <a:p>
            <a:pPr marL="914400" lvl="1" indent="-457200">
              <a:buFont typeface="Wingdings" pitchFamily="2" charset="2"/>
              <a:buChar char="Ø"/>
            </a:pPr>
            <a:r>
              <a:rPr lang="cs-CZ" sz="2800"/>
              <a:t>patří do tzv. programní hudby (</a:t>
            </a:r>
            <a:r>
              <a:rPr lang="cs-CZ" sz="2800" b="1"/>
              <a:t>x</a:t>
            </a:r>
            <a:r>
              <a:rPr lang="cs-CZ" sz="2800"/>
              <a:t> absolutní)</a:t>
            </a:r>
          </a:p>
          <a:p>
            <a:pPr marL="914400" lvl="1" indent="-457200">
              <a:buFont typeface="Wingdings" pitchFamily="2" charset="2"/>
              <a:buChar char="Ø"/>
            </a:pPr>
            <a:endParaRPr lang="cs-CZ" sz="2800"/>
          </a:p>
          <a:p>
            <a:pPr marL="914400" lvl="1" indent="-457200">
              <a:buFont typeface="Wingdings" pitchFamily="2" charset="2"/>
              <a:buChar char="Ø"/>
            </a:pPr>
            <a:r>
              <a:rPr lang="cs-CZ" sz="2800"/>
              <a:t>obvykle jednovětá skladba</a:t>
            </a:r>
          </a:p>
          <a:p>
            <a:pPr marL="914400" lvl="1" indent="-457200">
              <a:buFont typeface="Wingdings" pitchFamily="2" charset="2"/>
              <a:buChar char="Ø"/>
            </a:pPr>
            <a:endParaRPr lang="cs-CZ" sz="2800"/>
          </a:p>
          <a:p>
            <a:pPr marL="914400" lvl="1" indent="-457200">
              <a:buFont typeface="Wingdings" pitchFamily="2" charset="2"/>
              <a:buChar char="Ø"/>
            </a:pPr>
            <a:r>
              <a:rPr lang="cs-CZ" sz="2800"/>
              <a:t>námět čerpá z historie, literatury, divadla …</a:t>
            </a:r>
          </a:p>
          <a:p>
            <a:pPr marL="914400" lvl="1" indent="-457200">
              <a:buFont typeface="Wingdings" pitchFamily="2" charset="2"/>
              <a:buChar char="Ø"/>
            </a:pPr>
            <a:endParaRPr lang="cs-CZ" sz="2800"/>
          </a:p>
          <a:p>
            <a:pPr marL="914400" lvl="1" indent="-457200">
              <a:buFont typeface="Wingdings" pitchFamily="2" charset="2"/>
              <a:buChar char="Ø"/>
            </a:pPr>
            <a:r>
              <a:rPr lang="cs-CZ" sz="2800"/>
              <a:t>je-li více symfonických básní řazených za sebou jedná se o </a:t>
            </a:r>
            <a:r>
              <a:rPr lang="cs-CZ" sz="2800" b="1"/>
              <a:t>cyklus symfonických básní</a:t>
            </a:r>
          </a:p>
          <a:p>
            <a:pPr marL="914400" lvl="1" indent="-457200">
              <a:buFont typeface="Wingdings" pitchFamily="2" charset="2"/>
              <a:buChar char="Ø"/>
            </a:pPr>
            <a:endParaRPr lang="cs-CZ" sz="2800" b="1"/>
          </a:p>
          <a:p>
            <a:pPr marL="914400" lvl="1" indent="-457200">
              <a:buFont typeface="Wingdings" pitchFamily="2" charset="2"/>
              <a:buChar char="Ø"/>
            </a:pPr>
            <a:r>
              <a:rPr lang="cs-CZ" sz="2800"/>
              <a:t>příklad: </a:t>
            </a:r>
            <a:r>
              <a:rPr lang="cs-CZ" sz="2800" b="1"/>
              <a:t>B. Smetana – Má vlast</a:t>
            </a:r>
          </a:p>
        </p:txBody>
      </p:sp>
      <p:sp>
        <p:nvSpPr>
          <p:cNvPr id="6" name="Music">
            <a:hlinkClick r:id="rId2"/>
          </p:cNvPr>
          <p:cNvSpPr>
            <a:spLocks noEditPoints="1" noChangeArrowheads="1"/>
          </p:cNvSpPr>
          <p:nvPr/>
        </p:nvSpPr>
        <p:spPr bwMode="auto">
          <a:xfrm>
            <a:off x="7596188" y="5857875"/>
            <a:ext cx="574675" cy="652463"/>
          </a:xfrm>
          <a:custGeom>
            <a:avLst/>
            <a:gdLst>
              <a:gd name="T0" fmla="*/ 138790371 w 21600"/>
              <a:gd name="T1" fmla="*/ 1269190 h 21600"/>
              <a:gd name="T2" fmla="*/ 139186764 w 21600"/>
              <a:gd name="T3" fmla="*/ 273166326 h 21600"/>
              <a:gd name="T4" fmla="*/ 409330201 w 21600"/>
              <a:gd name="T5" fmla="*/ 277608082 h 21600"/>
              <a:gd name="T6" fmla="*/ 138790371 w 21600"/>
              <a:gd name="T7" fmla="*/ 1269190 h 21600"/>
              <a:gd name="T8" fmla="*/ 407763014 w 21600"/>
              <a:gd name="T9" fmla="*/ 0 h 216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7975 w 21600"/>
              <a:gd name="T16" fmla="*/ 923 h 21600"/>
              <a:gd name="T17" fmla="*/ 20935 w 21600"/>
              <a:gd name="T18" fmla="*/ 5354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214313" y="0"/>
            <a:ext cx="8702675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Opakování</a:t>
            </a:r>
            <a:endParaRPr lang="cs-CZ" altLang="cs-CZ" sz="2800" b="1">
              <a:solidFill>
                <a:srgbClr val="990033"/>
              </a:solidFill>
            </a:endParaRPr>
          </a:p>
          <a:p>
            <a:endParaRPr lang="cs-CZ" altLang="cs-CZ" sz="70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31788" y="549275"/>
            <a:ext cx="6769100" cy="483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altLang="cs-CZ" sz="2800"/>
              <a:t>Kdo z anglických spisovatelů patří do období romantismu?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altLang="cs-CZ" sz="2800"/>
          </a:p>
          <a:p>
            <a:pPr marL="457200" indent="-457200">
              <a:buFont typeface="Wingdings" pitchFamily="2" charset="2"/>
              <a:buChar char="Ø"/>
            </a:pPr>
            <a:endParaRPr lang="cs-CZ" altLang="cs-CZ" sz="2800"/>
          </a:p>
          <a:p>
            <a:pPr marL="457200" indent="-457200">
              <a:buFont typeface="Wingdings" pitchFamily="2" charset="2"/>
              <a:buChar char="Ø"/>
            </a:pPr>
            <a:r>
              <a:rPr lang="cs-CZ" altLang="cs-CZ" sz="2800"/>
              <a:t>O co se tato doba zajímá?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altLang="cs-CZ" sz="2800"/>
          </a:p>
          <a:p>
            <a:pPr marL="457200" indent="-457200">
              <a:buFont typeface="Wingdings" pitchFamily="2" charset="2"/>
              <a:buChar char="Ø"/>
            </a:pPr>
            <a:endParaRPr lang="cs-CZ" altLang="cs-CZ" sz="2800"/>
          </a:p>
          <a:p>
            <a:pPr marL="457200" indent="-457200">
              <a:buFont typeface="Wingdings" pitchFamily="2" charset="2"/>
              <a:buChar char="Ø"/>
            </a:pPr>
            <a:r>
              <a:rPr lang="cs-CZ" altLang="cs-CZ" sz="2800"/>
              <a:t>Která hudební forma je neužívanější?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altLang="cs-CZ" sz="2800"/>
          </a:p>
          <a:p>
            <a:pPr marL="457200" indent="-457200">
              <a:buFont typeface="Wingdings" pitchFamily="2" charset="2"/>
              <a:buChar char="Ø"/>
            </a:pPr>
            <a:endParaRPr lang="cs-CZ" altLang="cs-CZ" sz="2800"/>
          </a:p>
          <a:p>
            <a:pPr marL="457200" indent="-457200">
              <a:buFont typeface="Wingdings" pitchFamily="2" charset="2"/>
              <a:buChar char="Ø"/>
            </a:pPr>
            <a:r>
              <a:rPr lang="cs-CZ" altLang="cs-CZ" sz="2800"/>
              <a:t>Které státy byly nejvyspělejší?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31788" y="1577975"/>
            <a:ext cx="7985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B0F0"/>
                </a:solidFill>
              </a:rPr>
              <a:t>G. G. Byron, P. B. Shelley, J. Austen, E. A. Poe</a:t>
            </a:r>
            <a:endParaRPr lang="cs-CZ" altLang="cs-CZ" sz="280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31800" y="2867025"/>
            <a:ext cx="57594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00B0F0"/>
                </a:solidFill>
              </a:rPr>
              <a:t>příroda, fantazie, cit, středověk …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31800" y="4221163"/>
            <a:ext cx="5832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00B0F0"/>
                </a:solidFill>
              </a:rPr>
              <a:t>symfonická báseň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49263" y="5387975"/>
            <a:ext cx="49926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00B0F0"/>
                </a:solidFill>
              </a:rPr>
              <a:t>VB, USA, FR, N</a:t>
            </a:r>
          </a:p>
        </p:txBody>
      </p:sp>
      <p:sp>
        <p:nvSpPr>
          <p:cNvPr id="8" name="Music">
            <a:hlinkClick r:id="rId3"/>
          </p:cNvPr>
          <p:cNvSpPr>
            <a:spLocks noEditPoints="1" noChangeArrowheads="1"/>
          </p:cNvSpPr>
          <p:nvPr/>
        </p:nvSpPr>
        <p:spPr bwMode="auto">
          <a:xfrm>
            <a:off x="7742238" y="5381625"/>
            <a:ext cx="574675" cy="652463"/>
          </a:xfrm>
          <a:custGeom>
            <a:avLst/>
            <a:gdLst>
              <a:gd name="T0" fmla="*/ 138790371 w 21600"/>
              <a:gd name="T1" fmla="*/ 1269190 h 21600"/>
              <a:gd name="T2" fmla="*/ 139186764 w 21600"/>
              <a:gd name="T3" fmla="*/ 273166326 h 21600"/>
              <a:gd name="T4" fmla="*/ 409330201 w 21600"/>
              <a:gd name="T5" fmla="*/ 277608082 h 21600"/>
              <a:gd name="T6" fmla="*/ 138790371 w 21600"/>
              <a:gd name="T7" fmla="*/ 1269190 h 21600"/>
              <a:gd name="T8" fmla="*/ 407763014 w 21600"/>
              <a:gd name="T9" fmla="*/ 0 h 216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7975 w 21600"/>
              <a:gd name="T16" fmla="*/ 923 h 21600"/>
              <a:gd name="T17" fmla="*/ 20935 w 21600"/>
              <a:gd name="T18" fmla="*/ 5354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Použité zdroje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0" y="2492375"/>
            <a:ext cx="9001125" cy="4249738"/>
          </a:xfrm>
        </p:spPr>
        <p:txBody>
          <a:bodyPr/>
          <a:lstStyle/>
          <a:p>
            <a:pPr eaLnBrk="1" hangingPunct="1"/>
            <a:r>
              <a:rPr lang="en-US" altLang="cs-CZ" sz="1800" smtClean="0">
                <a:latin typeface="Arial" charset="0"/>
                <a:cs typeface="Arial" charset="0"/>
              </a:rPr>
              <a:t>[1]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  <a:r>
              <a:rPr lang="cs-CZ" sz="1800" smtClean="0">
                <a:latin typeface="Arial" charset="0"/>
                <a:cs typeface="Arial" charset="0"/>
              </a:rPr>
              <a:t>THURSTON, Robert Henry. SteamEngine Boulton&amp;Watt 1784. In: Wikipedia: the free encyclopedia [online]. San Francisco (CA): Wikimedia Foundation, 2001- [cit. 2013-12-04]. Dostupné z: </a:t>
            </a:r>
            <a:r>
              <a:rPr lang="cs-CZ" sz="1800" smtClean="0">
                <a:latin typeface="Arial" charset="0"/>
                <a:cs typeface="Arial" charset="0"/>
                <a:hlinkClick r:id="rId3"/>
              </a:rPr>
              <a:t>http://hr.wikipedia.org/wiki/James_Watt</a:t>
            </a:r>
            <a:r>
              <a:rPr lang="cs-CZ" sz="1800" smtClean="0">
                <a:latin typeface="Arial" charset="0"/>
                <a:cs typeface="Arial" charset="0"/>
              </a:rPr>
              <a:t> </a:t>
            </a:r>
            <a:endParaRPr lang="cs-CZ" altLang="cs-CZ" sz="1800" smtClean="0">
              <a:latin typeface="Arial" charset="0"/>
              <a:cs typeface="Arial" charset="0"/>
            </a:endParaRPr>
          </a:p>
          <a:p>
            <a:pPr eaLnBrk="1" hangingPunct="1"/>
            <a:r>
              <a:rPr lang="en-US" altLang="cs-CZ" sz="1800" smtClean="0">
                <a:latin typeface="Arial" charset="0"/>
                <a:cs typeface="Arial" charset="0"/>
              </a:rPr>
              <a:t>[</a:t>
            </a:r>
            <a:r>
              <a:rPr lang="cs-CZ" altLang="cs-CZ" sz="1800" smtClean="0">
                <a:latin typeface="Arial" charset="0"/>
                <a:cs typeface="Arial" charset="0"/>
              </a:rPr>
              <a:t>2</a:t>
            </a:r>
            <a:r>
              <a:rPr lang="en-US" altLang="cs-CZ" sz="1800" smtClean="0">
                <a:latin typeface="Arial" charset="0"/>
                <a:cs typeface="Arial" charset="0"/>
              </a:rPr>
              <a:t>]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  <a:r>
              <a:rPr lang="en-US" altLang="cs-CZ" sz="1800" smtClean="0">
                <a:latin typeface="Arial" charset="0"/>
                <a:cs typeface="Arial" charset="0"/>
              </a:rPr>
              <a:t>ExecutionJaneGrey. In: Wikipedia: the free encyclopedia [online]. San Francisco (CA): Wikimedia Foundation, 2001- [cit. 2013-11-28]. Dostupné z: </a:t>
            </a:r>
            <a:r>
              <a:rPr lang="en-US" altLang="cs-CZ" sz="1800" smtClean="0">
                <a:latin typeface="Arial" charset="0"/>
                <a:cs typeface="Arial" charset="0"/>
                <a:hlinkClick r:id="rId4"/>
              </a:rPr>
              <a:t>http://cs.wikipedia.org/wiki/Soubor:ExecutionJaneGrey.jpg</a:t>
            </a: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</a:p>
          <a:p>
            <a:pPr eaLnBrk="1" hangingPunct="1"/>
            <a:r>
              <a:rPr lang="en-US" altLang="cs-CZ" sz="1800" smtClean="0">
                <a:latin typeface="Arial" charset="0"/>
                <a:cs typeface="Arial" charset="0"/>
              </a:rPr>
              <a:t>[</a:t>
            </a:r>
            <a:r>
              <a:rPr lang="cs-CZ" altLang="cs-CZ" sz="1800" smtClean="0">
                <a:latin typeface="Arial" charset="0"/>
                <a:cs typeface="Arial" charset="0"/>
              </a:rPr>
              <a:t>3</a:t>
            </a:r>
            <a:r>
              <a:rPr lang="en-US" altLang="cs-CZ" sz="1800" smtClean="0">
                <a:latin typeface="Arial" charset="0"/>
                <a:cs typeface="Arial" charset="0"/>
              </a:rPr>
              <a:t>]</a:t>
            </a:r>
            <a:r>
              <a:rPr lang="cs-CZ" sz="1800" smtClean="0">
                <a:latin typeface="Arial" charset="0"/>
                <a:cs typeface="Arial" charset="0"/>
              </a:rPr>
              <a:t> Jeanne d'Arc Rude Louvre RF2974. In: Wikipedia: the free encyclopedia [online]. San Francisco (CA): Wikimedia Foundation, 2001- [cit. 2013-12-04]. Dostupné z: </a:t>
            </a:r>
            <a:r>
              <a:rPr lang="cs-CZ" sz="1800" smtClean="0">
                <a:latin typeface="Arial" charset="0"/>
                <a:cs typeface="Arial" charset="0"/>
                <a:hlinkClick r:id="rId5"/>
              </a:rPr>
              <a:t>http://cs.wikipedia.org/wiki/Soubor:Jeanne_d%27Arc_Rude_Louvre_RF2974.jpg</a:t>
            </a:r>
            <a:r>
              <a:rPr lang="cs-CZ" sz="1800" smtClean="0">
                <a:latin typeface="Arial" charset="0"/>
                <a:cs typeface="Arial" charset="0"/>
              </a:rPr>
              <a:t> </a:t>
            </a:r>
            <a:endParaRPr lang="cs-CZ" altLang="cs-CZ" sz="1800" smtClean="0">
              <a:latin typeface="Arial" charset="0"/>
              <a:cs typeface="Arial" charset="0"/>
            </a:endParaRPr>
          </a:p>
          <a:p>
            <a:pPr eaLnBrk="1" hangingPunct="1"/>
            <a:r>
              <a:rPr lang="en-US" altLang="cs-CZ" sz="1800" smtClean="0">
                <a:latin typeface="Arial" charset="0"/>
                <a:cs typeface="Arial" charset="0"/>
              </a:rPr>
              <a:t>[</a:t>
            </a:r>
            <a:r>
              <a:rPr lang="cs-CZ" altLang="cs-CZ" sz="1800" smtClean="0">
                <a:latin typeface="Arial" charset="0"/>
                <a:cs typeface="Arial" charset="0"/>
              </a:rPr>
              <a:t>4</a:t>
            </a:r>
            <a:r>
              <a:rPr lang="en-US" altLang="cs-CZ" sz="1800" smtClean="0">
                <a:latin typeface="Arial" charset="0"/>
                <a:cs typeface="Arial" charset="0"/>
              </a:rPr>
              <a:t>]</a:t>
            </a:r>
            <a:r>
              <a:rPr lang="cs-CZ" altLang="cs-CZ" sz="1800" smtClean="0">
                <a:latin typeface="Arial" charset="0"/>
                <a:cs typeface="Arial" charset="0"/>
              </a:rPr>
              <a:t> MÁNES, Josef. Josef Mánes - Milenci. In: Wikipedia: the free encyclopedia [online]. San Francisco (CA): Wikimedia Foundation, 2001- [cit. 2013-11-28]. Dostupné z: </a:t>
            </a:r>
            <a:r>
              <a:rPr lang="cs-CZ" altLang="cs-CZ" sz="1800" smtClean="0">
                <a:latin typeface="Arial" charset="0"/>
                <a:cs typeface="Arial" charset="0"/>
                <a:hlinkClick r:id="rId6"/>
              </a:rPr>
              <a:t>http://cs.wikipedia.org/wiki/Soubor:Josef_M%C3%A1nes_-_Milenci.jpg</a:t>
            </a:r>
            <a:endParaRPr lang="cs-CZ" altLang="cs-CZ" sz="18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Použité zdroje a poslech</a:t>
            </a:r>
          </a:p>
        </p:txBody>
      </p:sp>
      <p:sp>
        <p:nvSpPr>
          <p:cNvPr id="19459" name="Obdélník 3"/>
          <p:cNvSpPr>
            <a:spLocks noChangeArrowheads="1"/>
          </p:cNvSpPr>
          <p:nvPr/>
        </p:nvSpPr>
        <p:spPr bwMode="auto">
          <a:xfrm>
            <a:off x="179388" y="2652713"/>
            <a:ext cx="87852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altLang="cs-CZ"/>
              <a:t>[</a:t>
            </a:r>
            <a:r>
              <a:rPr lang="cs-CZ" altLang="cs-CZ"/>
              <a:t>5</a:t>
            </a:r>
            <a:r>
              <a:rPr lang="en-US" altLang="cs-CZ"/>
              <a:t>]</a:t>
            </a:r>
            <a:r>
              <a:rPr lang="cs-CZ" altLang="cs-CZ"/>
              <a:t> </a:t>
            </a:r>
            <a:r>
              <a:rPr lang="en-US" altLang="cs-CZ"/>
              <a:t>1892 fashion plate. In: Wikipedia: the free encyclopedia [online]. San Francisco (CA): Wikimedia Foundation, 2001- [cit. 2013-11-28]. Dostupné z: </a:t>
            </a:r>
            <a:r>
              <a:rPr lang="en-US" altLang="cs-CZ">
                <a:hlinkClick r:id="rId3"/>
              </a:rPr>
              <a:t>http://cs.wikipedia.org/wiki/Soubor:1892_fashion_plate.jpg</a:t>
            </a:r>
            <a:r>
              <a:rPr lang="cs-CZ" altLang="cs-CZ"/>
              <a:t> </a:t>
            </a:r>
          </a:p>
          <a:p>
            <a:pPr marL="285750" indent="-285750">
              <a:buFont typeface="Arial" charset="0"/>
              <a:buChar char="•"/>
            </a:pPr>
            <a:endParaRPr lang="cs-CZ" altLang="cs-CZ"/>
          </a:p>
          <a:p>
            <a:pPr marL="285750" indent="-285750">
              <a:buFont typeface="Arial" charset="0"/>
              <a:buChar char="•"/>
            </a:pPr>
            <a:endParaRPr lang="cs-CZ" altLang="cs-CZ"/>
          </a:p>
          <a:p>
            <a:pPr marL="285750" indent="-285750">
              <a:buFont typeface="Arial" charset="0"/>
              <a:buChar char="•"/>
            </a:pPr>
            <a:r>
              <a:rPr lang="cs-CZ" altLang="cs-CZ"/>
              <a:t>RichardHilo</a:t>
            </a:r>
            <a:r>
              <a:rPr lang="cs-CZ"/>
              <a:t>: Bedřich Smetana : Má Vlast</a:t>
            </a:r>
            <a:r>
              <a:rPr lang="cs-CZ" altLang="cs-CZ"/>
              <a:t>. In: Www.youtube.com [online]. [cit. 2013-12-04]. Dostupné z: </a:t>
            </a:r>
            <a:r>
              <a:rPr lang="cs-CZ" altLang="cs-CZ">
                <a:hlinkClick r:id="rId4"/>
              </a:rPr>
              <a:t>http://www.youtube.com/watch?v=HE2sQAp3Org</a:t>
            </a:r>
            <a:r>
              <a:rPr lang="cs-CZ" altLang="cs-CZ"/>
              <a:t>  </a:t>
            </a:r>
          </a:p>
          <a:p>
            <a:pPr marL="285750" indent="-285750">
              <a:buFont typeface="Arial" charset="0"/>
              <a:buChar char="•"/>
            </a:pPr>
            <a:r>
              <a:rPr lang="cs-CZ" altLang="cs-CZ"/>
              <a:t>Juiceliina</a:t>
            </a:r>
            <a:r>
              <a:rPr lang="cs-CZ"/>
              <a:t>: Romanticism</a:t>
            </a:r>
            <a:r>
              <a:rPr lang="cs-CZ" altLang="cs-CZ"/>
              <a:t>. In: Www.youtube.com [online]. [cit. 2013-12-04]. Dostupné z: </a:t>
            </a:r>
            <a:r>
              <a:rPr lang="cs-CZ" altLang="cs-CZ">
                <a:hlinkClick r:id="rId5"/>
              </a:rPr>
              <a:t>http://www.youtube.com/watch?v=YGRO05WcNDk</a:t>
            </a:r>
            <a:r>
              <a:rPr lang="cs-CZ" altLang="cs-CZ"/>
              <a:t> </a:t>
            </a:r>
          </a:p>
          <a:p>
            <a:pPr marL="285750" indent="-285750">
              <a:buFont typeface="Arial" charset="0"/>
              <a:buChar char="•"/>
            </a:pPr>
            <a:r>
              <a:rPr lang="cs-CZ"/>
              <a:t>Chopin Nocturne Op.9 No.2 (</a:t>
            </a:r>
            <a:r>
              <a:rPr lang="cs-CZ">
                <a:hlinkClick r:id="rId6"/>
              </a:rPr>
              <a:t>Arthur Rubinstein</a:t>
            </a:r>
            <a:r>
              <a:rPr lang="cs-CZ"/>
              <a:t>)</a:t>
            </a:r>
            <a:r>
              <a:rPr lang="cs-CZ" altLang="cs-CZ"/>
              <a:t>. In: Www.youtube.com [online]. [cit. 2013-12-04]. Dostupné z: </a:t>
            </a:r>
            <a:r>
              <a:rPr lang="cs-CZ" altLang="cs-CZ">
                <a:hlinkClick r:id="rId5"/>
              </a:rPr>
              <a:t>http://www.youtube.com/watch?v=YGRO05WcNDk</a:t>
            </a:r>
            <a:r>
              <a:rPr lang="cs-CZ" altLang="cs-CZ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0" y="2500313"/>
            <a:ext cx="9144000" cy="3643312"/>
          </a:xfrm>
        </p:spPr>
        <p:txBody>
          <a:bodyPr/>
          <a:lstStyle/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endParaRPr lang="cs-CZ" sz="2400" dirty="0" smtClean="0"/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endParaRPr lang="cs-CZ" sz="1800" dirty="0" smtClean="0"/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8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8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1800" dirty="0" smtClean="0">
                <a:latin typeface="Arial" pitchFamily="34" charset="0"/>
                <a:cs typeface="Arial" pitchFamily="34" charset="0"/>
              </a:rPr>
              <a:t>a školských zařízení.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ru-RU" sz="1800" dirty="0" smtClean="0">
                <a:latin typeface="Arial" pitchFamily="34" charset="0"/>
                <a:cs typeface="Arial" pitchFamily="34" charset="0"/>
              </a:rPr>
              <a:t>Jakékoliv další využití podléhá autorskému zákonu.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8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endParaRPr lang="cs-CZ" sz="2000" dirty="0" smtClean="0"/>
          </a:p>
        </p:txBody>
      </p:sp>
      <p:sp>
        <p:nvSpPr>
          <p:cNvPr id="20483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/>
            <a:r>
              <a:rPr lang="cs-CZ" altLang="cs-CZ" sz="2000" b="1" smtClean="0">
                <a:latin typeface="Arial" charset="0"/>
                <a:cs typeface="Arial" charset="0"/>
              </a:rPr>
              <a:t>Autorská práva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ady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ady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ady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Motiv sady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7_Motiv sady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Motiv sady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2003</TotalTime>
  <Words>645</Words>
  <Application>Microsoft Office PowerPoint</Application>
  <PresentationFormat>Předvádění na obrazovce (4:3)</PresentationFormat>
  <Paragraphs>103</Paragraphs>
  <Slides>12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8</vt:i4>
      </vt:variant>
      <vt:variant>
        <vt:lpstr>Nadpisy snímků</vt:lpstr>
      </vt:variant>
      <vt:variant>
        <vt:i4>12</vt:i4>
      </vt:variant>
    </vt:vector>
  </HeadingPairs>
  <TitlesOfParts>
    <vt:vector size="23" baseType="lpstr">
      <vt:lpstr>Arial</vt:lpstr>
      <vt:lpstr>Calibri</vt:lpstr>
      <vt:lpstr>Wingdings</vt:lpstr>
      <vt:lpstr>Motiv sady Office</vt:lpstr>
      <vt:lpstr>1_Motiv sady Office</vt:lpstr>
      <vt:lpstr>3_Motiv sady Office</vt:lpstr>
      <vt:lpstr>2_Motiv sady Office</vt:lpstr>
      <vt:lpstr>4_Motiv sady Office</vt:lpstr>
      <vt:lpstr>5_Motiv sady Office</vt:lpstr>
      <vt:lpstr>7_Motiv sady Office</vt:lpstr>
      <vt:lpstr>6_Motiv sady Office</vt:lpstr>
      <vt:lpstr>Obchodní akademie, Střední odborná škola  a Jazyková škola s právem státní jazykové zkoušky,  Hradec Králové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zdroje</vt:lpstr>
      <vt:lpstr>Použité zdroje a poslech</vt:lpstr>
      <vt:lpstr>Autorská práva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221</cp:revision>
  <dcterms:created xsi:type="dcterms:W3CDTF">2012-11-30T22:17:21Z</dcterms:created>
  <dcterms:modified xsi:type="dcterms:W3CDTF">2014-07-15T06:38:53Z</dcterms:modified>
</cp:coreProperties>
</file>