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3" r:id="rId2"/>
    <p:sldMasterId id="2147483660" r:id="rId3"/>
  </p:sldMasterIdLst>
  <p:notesMasterIdLst>
    <p:notesMasterId r:id="rId54"/>
  </p:notesMasterIdLst>
  <p:handoutMasterIdLst>
    <p:handoutMasterId r:id="rId55"/>
  </p:handoutMasterIdLst>
  <p:sldIdLst>
    <p:sldId id="256" r:id="rId4"/>
    <p:sldId id="259" r:id="rId5"/>
    <p:sldId id="277" r:id="rId6"/>
    <p:sldId id="299" r:id="rId7"/>
    <p:sldId id="319" r:id="rId8"/>
    <p:sldId id="260" r:id="rId9"/>
    <p:sldId id="295" r:id="rId10"/>
    <p:sldId id="292" r:id="rId11"/>
    <p:sldId id="301" r:id="rId12"/>
    <p:sldId id="318" r:id="rId13"/>
    <p:sldId id="320" r:id="rId14"/>
    <p:sldId id="293" r:id="rId15"/>
    <p:sldId id="278" r:id="rId16"/>
    <p:sldId id="300" r:id="rId17"/>
    <p:sldId id="303" r:id="rId18"/>
    <p:sldId id="294" r:id="rId19"/>
    <p:sldId id="321" r:id="rId20"/>
    <p:sldId id="283" r:id="rId21"/>
    <p:sldId id="333" r:id="rId22"/>
    <p:sldId id="317" r:id="rId23"/>
    <p:sldId id="285" r:id="rId24"/>
    <p:sldId id="322" r:id="rId25"/>
    <p:sldId id="304" r:id="rId26"/>
    <p:sldId id="316" r:id="rId27"/>
    <p:sldId id="332" r:id="rId28"/>
    <p:sldId id="302" r:id="rId29"/>
    <p:sldId id="296" r:id="rId30"/>
    <p:sldId id="280" r:id="rId31"/>
    <p:sldId id="315" r:id="rId32"/>
    <p:sldId id="282" r:id="rId33"/>
    <p:sldId id="286" r:id="rId34"/>
    <p:sldId id="331" r:id="rId35"/>
    <p:sldId id="287" r:id="rId36"/>
    <p:sldId id="305" r:id="rId37"/>
    <p:sldId id="306" r:id="rId38"/>
    <p:sldId id="307" r:id="rId39"/>
    <p:sldId id="308" r:id="rId40"/>
    <p:sldId id="309" r:id="rId41"/>
    <p:sldId id="329" r:id="rId42"/>
    <p:sldId id="310" r:id="rId43"/>
    <p:sldId id="324" r:id="rId44"/>
    <p:sldId id="325" r:id="rId45"/>
    <p:sldId id="311" r:id="rId46"/>
    <p:sldId id="312" r:id="rId47"/>
    <p:sldId id="313" r:id="rId48"/>
    <p:sldId id="323" r:id="rId49"/>
    <p:sldId id="314" r:id="rId50"/>
    <p:sldId id="257" r:id="rId51"/>
    <p:sldId id="281" r:id="rId52"/>
    <p:sldId id="268" r:id="rId5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00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545" autoAdjust="0"/>
  </p:normalViewPr>
  <p:slideViewPr>
    <p:cSldViewPr>
      <p:cViewPr>
        <p:scale>
          <a:sx n="90" d="100"/>
          <a:sy n="90" d="100"/>
        </p:scale>
        <p:origin x="-240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762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EE67CA7-03FE-4706-B2F8-762B0ED45A44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DD607F2-2BE5-4036-9C3B-5682D4BF12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6B23D62-B053-4289-BF10-8E59DAB6407A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4E637AC-B5A6-48F3-B8AF-FE643A38E6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63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BFAD3E1-5447-4611-ABF6-F582E5E3B45B}" type="slidenum">
              <a:rPr lang="cs-CZ" altLang="cs-CZ" smtClean="0"/>
              <a:pPr/>
              <a:t>50</a:t>
            </a:fld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D3C23-B1E9-4D18-8B00-1440FB8A88D5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AFB22-0282-4755-A297-853DC52897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591CF-EB97-463A-B03E-1F2A856DF052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B86F5-7F8E-48B4-BC5F-15C26BD4F4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1E4C9-3E4B-42CC-BE12-3F8C0C266118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17308-0F83-4246-A278-70D3C09419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1880B-B8EB-4CA5-845C-89A8A8031C01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BF801-B3E6-4B35-B1E7-672061DA54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124D0-1D28-423B-A5B2-C485D832394D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0A681-BE9C-4A72-91AE-BDF0FC1060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9E5AA-E543-43B9-8B2E-4A7D593F3D9D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1144E-82B6-4345-9536-07DCAA2EAA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5BB78-BFC4-43C1-B3F9-2A4CC8315A9F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747E6-8CFC-42FD-870E-65D500263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CC68-260D-4B86-A291-E2AAF0A18194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3025D-4C94-4E80-8FDE-4FE610ADDE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D3D40-AE6D-4AED-9F44-6D6A48FBABA3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1B039-B6F1-48BD-8FD5-37AFD1067D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AF030-98C2-4152-B74B-0725D1324DC8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EEC16-9585-4466-B2BA-BB49F6B31C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31140-2F92-44AA-AE4F-4FE225118A0D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C410D-1338-4CC5-9B44-5537C1E4A6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FF258-DA88-4F05-8DC2-CFE75B9FD1C7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05C16-05A1-4E70-8D67-E0964EC239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5F316-5B00-4600-ADBE-B3E8B0AB1FCF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DC209-9BD8-4F33-BFD5-3B45B9ED95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CE847-551A-4062-9B49-3CC211D83962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F741C-C56E-4E35-99C0-B0417633AB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70915-C0B6-4643-B73D-169CB042B5D3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D0BDD-2C65-448D-A665-BD28FBCC25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DB3D3-8D6C-44CC-B07C-A9CC337C2C83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664F2-76CC-4260-89B9-68C6D3B276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2B8F-69E1-4825-9888-9601F0553D4E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7EC9B-C9DD-4589-99CB-D5D095EC17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FF40F-C4F7-418D-99DD-06E985A3657D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F2A2A-A35D-44A6-9FEF-704C6BFCAD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BB885-02BD-4496-A80F-C7C48632F1B6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894DD-44A0-4EAB-9523-52B9384772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B0BFB-C989-4139-B064-807EED341D50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52ED7-94D6-4A07-95A7-CA904613F0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37491-80C5-433E-B36D-838F40C3AC3D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E64B3-83FF-465D-9C4E-DB0E011774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320E3-24B6-40C4-A9A2-F6BCB229ADBB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40D2D-ED4A-411D-A49C-3B546F7587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AA4C5-5AB2-423E-80B0-BE937D4FDB59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13E0D-958E-41C1-898F-C03C84F767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D6C95-4B53-4020-91E0-47D52764EE5C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A4EC0-B2E4-4FAB-8F24-6A0EFE441F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11435-CBDD-42C5-9DB7-570FBF136BB6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2F9B5-2EAF-4484-B93B-54E9EA3A50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AF73F-5C78-42D1-8B04-A0E7F650761D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5E0C9-3E77-4F96-A287-A962B61EDE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17124-50F4-4683-8D02-9D02A5F0B543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37198-EDFE-4F4A-8386-4A1E787D50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9C9A3-D43A-465A-B5A3-E6D11B861315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ABAB9-A588-4B7A-9F05-5309A90D7A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FEDFB-73AE-448E-A195-07D3D788BF29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F1239-CE14-4575-ACEA-1EAB9C070D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CC8AD-29D8-4457-AEC2-5796C167E918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C72E2-CED1-4650-B1F8-50A1E7A9AA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CBC97-3BE2-4F2C-B361-0A2FB5BE224A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EF27A-A8EC-4F14-A1B1-25F2E40EC3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12C1F-ADDA-45C3-93E1-62202B7EA012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0569F-B1AA-4DC1-B3C9-856CE9B393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C440B-68BE-4EAC-AEA9-9D59F27D3B98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37C88-A52F-43F1-BC30-04E863BDC0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AA0151-9441-43A2-A6A7-1224A7215C68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2DB3E3-011F-48D2-B50C-3095AFB6AC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A63C5BE-3B23-44A4-B27C-F1EA442F24F2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C64DCA6-9927-4CE6-8ED4-70B79B8B72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307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39034B-E91C-468C-B1D6-7A27439C623F}" type="datetimeFigureOut">
              <a:rPr lang="cs-CZ"/>
              <a:pPr>
                <a:defRPr/>
              </a:pPr>
              <a:t>15.7.2014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D82DAA-87FF-4D64-B38A-3FE4C00668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alzburg_cathedral_frontview01.jpg" TargetMode="External"/><Relationship Id="rId7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Tenor_saxophone_portrait_by_wakalani.jpg" TargetMode="External"/><Relationship Id="rId5" Type="http://schemas.openxmlformats.org/officeDocument/2006/relationships/hyperlink" Target="http://cs.wikipedia.org/wiki/Soubor:Trombone_CG_Bach42AG.jpg" TargetMode="External"/><Relationship Id="rId4" Type="http://schemas.openxmlformats.org/officeDocument/2006/relationships/hyperlink" Target="http://cs.wikipedia.org/wiki/Soubor:Dvorak1.jpg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rench_horn_front.pn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://cs.wikipedia.org/wiki/Soubor:JJryba.jpg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alt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altLang="cs-CZ" sz="2000" b="1" smtClean="0">
                <a:latin typeface="Arial" charset="0"/>
                <a:cs typeface="Arial" charset="0"/>
              </a:rPr>
            </a:br>
            <a:r>
              <a:rPr lang="cs-CZ" alt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altLang="cs-CZ" sz="2000" b="1" smtClean="0">
                <a:latin typeface="Arial" charset="0"/>
                <a:cs typeface="Arial" charset="0"/>
              </a:rPr>
            </a:br>
            <a:r>
              <a:rPr lang="cs-CZ" alt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0825" y="2781300"/>
          <a:ext cx="8569325" cy="3879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22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Vojtěch </a:t>
                      </a:r>
                      <a:r>
                        <a:rPr lang="cs-CZ" sz="1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Kawan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049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latin typeface="Arial" pitchFamily="34" charset="0"/>
                          <a:cs typeface="Arial" pitchFamily="34" charset="0"/>
                        </a:rPr>
                        <a:t>VY_32_INOVACE_10_HUDEBNI_CINNOSTI_16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latin typeface="Arial" pitchFamily="34" charset="0"/>
                          <a:cs typeface="Arial" pitchFamily="34" charset="0"/>
                        </a:rPr>
                        <a:t>Tvořivé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činnosti s klientem - hudební kufr</a:t>
                      </a: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7077">
                <a:tc>
                  <a:txBody>
                    <a:bodyPr/>
                    <a:lstStyle/>
                    <a:p>
                      <a:pPr lvl="0"/>
                      <a:r>
                        <a:rPr lang="cs-CZ" sz="1800" b="0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latin typeface="Arial" pitchFamily="34" charset="0"/>
                          <a:cs typeface="Arial" pitchFamily="34" charset="0"/>
                        </a:rPr>
                        <a:t>Hudební aktivizační činnosti</a:t>
                      </a: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22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 činnost,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22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Leden 2014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01437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Dějiny hudby, hudební pojmy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22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Opakování, komunikační dovednosti, mezipředmětové vztahy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/>
          <p:cNvSpPr txBox="1">
            <a:spLocks noChangeArrowheads="1"/>
          </p:cNvSpPr>
          <p:nvPr/>
        </p:nvSpPr>
        <p:spPr bwMode="auto">
          <a:xfrm>
            <a:off x="198438" y="20638"/>
            <a:ext cx="8702675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altLang="cs-CZ" sz="4000" b="1">
                <a:solidFill>
                  <a:srgbClr val="990033"/>
                </a:solidFill>
              </a:rPr>
              <a:t>Hudební kufr</a:t>
            </a:r>
          </a:p>
          <a:p>
            <a:endParaRPr lang="cs-CZ" altLang="cs-CZ" sz="70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14313" y="857250"/>
            <a:ext cx="8786812" cy="569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446088" indent="-446088" eaLnBrk="1" hangingPunct="1">
              <a:buFont typeface="Wingdings" pitchFamily="2" charset="2"/>
              <a:buChar char="Ø"/>
              <a:defRPr/>
            </a:pPr>
            <a:r>
              <a:rPr lang="cs-CZ" altLang="cs-CZ" sz="2800" dirty="0" smtClean="0"/>
              <a:t>Skupinová herní forma práce žáků s informacemi, které je nutno vysvětli a popsat tak, aby nebyl prozrazen kořen slova.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cs-CZ" altLang="cs-CZ" sz="2800" dirty="0" smtClean="0"/>
          </a:p>
          <a:p>
            <a:pPr marL="446088" indent="-446088" eaLnBrk="1" hangingPunct="1">
              <a:buFont typeface="Wingdings" pitchFamily="2" charset="2"/>
              <a:buChar char="Ø"/>
              <a:defRPr/>
            </a:pPr>
            <a:r>
              <a:rPr lang="cs-CZ" altLang="cs-CZ" sz="2800" dirty="0" smtClean="0"/>
              <a:t>Hádající, který hudební pojmy a obrázky v prezentaci nevidí, má za úkol pojmenovat informaci celým názvem dle nápověd jeho týmu.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cs-CZ" altLang="cs-CZ" sz="2800" dirty="0" smtClean="0"/>
          </a:p>
          <a:p>
            <a:pPr marL="446088" indent="-446088" eaLnBrk="1" hangingPunct="1">
              <a:buFont typeface="Wingdings" pitchFamily="2" charset="2"/>
              <a:buChar char="Ø"/>
              <a:defRPr/>
            </a:pPr>
            <a:r>
              <a:rPr lang="cs-CZ" altLang="cs-CZ" sz="2800" dirty="0" smtClean="0"/>
              <a:t>Pokud hádající odpoví správně v časovém intervalu, který si určíme, pokračuje tým dalším </a:t>
            </a:r>
            <a:r>
              <a:rPr lang="cs-CZ" altLang="cs-CZ" sz="2800" dirty="0" err="1" smtClean="0"/>
              <a:t>slidem</a:t>
            </a:r>
            <a:r>
              <a:rPr lang="cs-CZ" altLang="cs-CZ" sz="2800" dirty="0" smtClean="0"/>
              <a:t> prezentace. Jestliže nesplní celý název, nebo se nevejde do časového rozmezí. Pokračuje v hádání tým druhý.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ovéPole 3"/>
          <p:cNvSpPr txBox="1">
            <a:spLocks noChangeArrowheads="1"/>
          </p:cNvSpPr>
          <p:nvPr/>
        </p:nvSpPr>
        <p:spPr bwMode="auto">
          <a:xfrm>
            <a:off x="428625" y="1844675"/>
            <a:ext cx="81438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cs-CZ" altLang="cs-CZ" sz="3600" dirty="0" smtClean="0"/>
              <a:t>Rozdělte se na dva týmy a vyberte začínající tým.</a:t>
            </a:r>
          </a:p>
          <a:p>
            <a:pPr algn="ctr" eaLnBrk="1" hangingPunct="1">
              <a:defRPr/>
            </a:pPr>
            <a:endParaRPr lang="cs-CZ" altLang="cs-CZ" sz="3600" dirty="0" smtClean="0"/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cs-CZ" altLang="cs-CZ" sz="3600" dirty="0" smtClean="0"/>
              <a:t>Nezapomeňte </a:t>
            </a:r>
            <a:r>
              <a:rPr lang="cs-CZ" altLang="cs-CZ" sz="3600" dirty="0" smtClean="0"/>
              <a:t>– nesmíte použít kořen slova, pouze vysvětlit a přiblížit pojem! </a:t>
            </a:r>
            <a:endParaRPr lang="cs-CZ" altLang="cs-CZ" sz="3600" dirty="0" smtClean="0"/>
          </a:p>
        </p:txBody>
      </p:sp>
      <p:sp>
        <p:nvSpPr>
          <p:cNvPr id="6147" name="TextovéPole 1"/>
          <p:cNvSpPr txBox="1">
            <a:spLocks noChangeArrowheads="1"/>
          </p:cNvSpPr>
          <p:nvPr/>
        </p:nvSpPr>
        <p:spPr bwMode="auto">
          <a:xfrm>
            <a:off x="214313" y="0"/>
            <a:ext cx="8702675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altLang="cs-CZ" sz="4000" b="1">
                <a:solidFill>
                  <a:srgbClr val="990033"/>
                </a:solidFill>
              </a:rPr>
              <a:t>Hudební kufr</a:t>
            </a:r>
          </a:p>
          <a:p>
            <a:endParaRPr lang="cs-CZ" altLang="cs-CZ" sz="70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ovéPole 5"/>
          <p:cNvSpPr txBox="1">
            <a:spLocks noChangeArrowheads="1"/>
          </p:cNvSpPr>
          <p:nvPr/>
        </p:nvSpPr>
        <p:spPr bwMode="auto">
          <a:xfrm>
            <a:off x="3143250" y="2714625"/>
            <a:ext cx="29289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Rusalka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ovéPole 5"/>
          <p:cNvSpPr txBox="1">
            <a:spLocks noChangeArrowheads="1"/>
          </p:cNvSpPr>
          <p:nvPr/>
        </p:nvSpPr>
        <p:spPr bwMode="auto">
          <a:xfrm>
            <a:off x="3143250" y="2714625"/>
            <a:ext cx="29289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jive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File:Salzburg cathedral frontview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214313"/>
            <a:ext cx="5494337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ovéPole 5"/>
          <p:cNvSpPr txBox="1">
            <a:spLocks noChangeArrowheads="1"/>
          </p:cNvSpPr>
          <p:nvPr/>
        </p:nvSpPr>
        <p:spPr bwMode="auto">
          <a:xfrm>
            <a:off x="1785938" y="6286500"/>
            <a:ext cx="47148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Obr. 1: Salzburg </a:t>
            </a:r>
            <a:r>
              <a:rPr lang="en-US" altLang="cs-CZ" sz="1600"/>
              <a:t>[</a:t>
            </a:r>
            <a:r>
              <a:rPr lang="cs-CZ" altLang="cs-CZ" sz="1600"/>
              <a:t>1</a:t>
            </a:r>
            <a:r>
              <a:rPr lang="en-US" altLang="cs-CZ" sz="1600"/>
              <a:t>]</a:t>
            </a:r>
            <a:endParaRPr lang="cs-CZ" altLang="cs-CZ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ovéPole 7"/>
          <p:cNvSpPr txBox="1">
            <a:spLocks noChangeArrowheads="1"/>
          </p:cNvSpPr>
          <p:nvPr/>
        </p:nvSpPr>
        <p:spPr bwMode="auto">
          <a:xfrm>
            <a:off x="3143250" y="2857500"/>
            <a:ext cx="30718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Polička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TextovéPole 9"/>
          <p:cNvSpPr txBox="1">
            <a:spLocks noChangeArrowheads="1"/>
          </p:cNvSpPr>
          <p:nvPr/>
        </p:nvSpPr>
        <p:spPr bwMode="auto">
          <a:xfrm>
            <a:off x="1928813" y="2714625"/>
            <a:ext cx="57864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Joseph Haydn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ovéPole 10"/>
          <p:cNvSpPr txBox="1">
            <a:spLocks noChangeArrowheads="1"/>
          </p:cNvSpPr>
          <p:nvPr/>
        </p:nvSpPr>
        <p:spPr bwMode="auto">
          <a:xfrm>
            <a:off x="1857375" y="2576513"/>
            <a:ext cx="5715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Šípková Růženka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ovéPole 10"/>
          <p:cNvSpPr txBox="1">
            <a:spLocks noChangeArrowheads="1"/>
          </p:cNvSpPr>
          <p:nvPr/>
        </p:nvSpPr>
        <p:spPr bwMode="auto">
          <a:xfrm>
            <a:off x="-142875" y="2576513"/>
            <a:ext cx="9429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smyčec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ovéPole 10"/>
          <p:cNvSpPr txBox="1">
            <a:spLocks noChangeArrowheads="1"/>
          </p:cNvSpPr>
          <p:nvPr/>
        </p:nvSpPr>
        <p:spPr bwMode="auto">
          <a:xfrm>
            <a:off x="-142875" y="2576513"/>
            <a:ext cx="9429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Bolero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ovéPole 8"/>
          <p:cNvSpPr txBox="1">
            <a:spLocks noChangeArrowheads="1"/>
          </p:cNvSpPr>
          <p:nvPr/>
        </p:nvSpPr>
        <p:spPr bwMode="auto">
          <a:xfrm>
            <a:off x="2000250" y="2286000"/>
            <a:ext cx="550068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„MÍ PRAŽANÉ </a:t>
            </a:r>
            <a:br>
              <a:rPr lang="cs-CZ" altLang="cs-CZ" sz="5400"/>
            </a:br>
            <a:r>
              <a:rPr lang="cs-CZ" altLang="cs-CZ" sz="5400"/>
              <a:t>MI ROZUMĚJÍ“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ovéPole 5"/>
          <p:cNvSpPr txBox="1">
            <a:spLocks noChangeArrowheads="1"/>
          </p:cNvSpPr>
          <p:nvPr/>
        </p:nvSpPr>
        <p:spPr bwMode="auto">
          <a:xfrm>
            <a:off x="2500313" y="6215063"/>
            <a:ext cx="2928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Obr. 2: Antonín Dvořák </a:t>
            </a:r>
            <a:r>
              <a:rPr lang="en-US" altLang="cs-CZ" sz="1600"/>
              <a:t>[</a:t>
            </a:r>
            <a:r>
              <a:rPr lang="cs-CZ" altLang="cs-CZ" sz="1600"/>
              <a:t>2</a:t>
            </a:r>
            <a:r>
              <a:rPr lang="en-US" altLang="cs-CZ" sz="1600"/>
              <a:t>]</a:t>
            </a:r>
            <a:endParaRPr lang="cs-CZ" altLang="cs-CZ" sz="2400"/>
          </a:p>
        </p:txBody>
      </p:sp>
      <p:pic>
        <p:nvPicPr>
          <p:cNvPr id="8198" name="Picture 4" descr="Soubor:Dvora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313" y="142875"/>
            <a:ext cx="3862387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9"/>
          <p:cNvSpPr txBox="1">
            <a:spLocks noChangeArrowheads="1"/>
          </p:cNvSpPr>
          <p:nvPr/>
        </p:nvSpPr>
        <p:spPr bwMode="auto">
          <a:xfrm>
            <a:off x="2071688" y="2571750"/>
            <a:ext cx="54292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Kouzelná flétna</a:t>
            </a:r>
          </a:p>
          <a:p>
            <a:endParaRPr lang="cs-CZ" altLang="cs-CZ" sz="5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3786188" y="2719388"/>
            <a:ext cx="18573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 i="1"/>
              <a:t>ppp</a:t>
            </a:r>
            <a:endParaRPr lang="cs-CZ" altLang="cs-CZ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8"/>
          <p:cNvSpPr txBox="1">
            <a:spLocks noChangeArrowheads="1"/>
          </p:cNvSpPr>
          <p:nvPr/>
        </p:nvSpPr>
        <p:spPr bwMode="auto">
          <a:xfrm>
            <a:off x="2071688" y="2786063"/>
            <a:ext cx="5500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NÁROD SOBĚ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8"/>
          <p:cNvSpPr txBox="1">
            <a:spLocks noChangeArrowheads="1"/>
          </p:cNvSpPr>
          <p:nvPr/>
        </p:nvSpPr>
        <p:spPr bwMode="auto">
          <a:xfrm>
            <a:off x="1928813" y="2571750"/>
            <a:ext cx="550068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Preludium a fuga d moll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ovéPole 10"/>
          <p:cNvSpPr txBox="1">
            <a:spLocks noChangeArrowheads="1"/>
          </p:cNvSpPr>
          <p:nvPr/>
        </p:nvSpPr>
        <p:spPr bwMode="auto">
          <a:xfrm>
            <a:off x="3000375" y="2786063"/>
            <a:ext cx="3857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Litomyšl</a:t>
            </a:r>
            <a:endParaRPr lang="cs-CZ" altLang="cs-CZ"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oubor:Trombone CG Bach42A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642938"/>
            <a:ext cx="7000875" cy="524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5"/>
          <p:cNvSpPr txBox="1">
            <a:spLocks noChangeArrowheads="1"/>
          </p:cNvSpPr>
          <p:nvPr/>
        </p:nvSpPr>
        <p:spPr bwMode="auto">
          <a:xfrm>
            <a:off x="1214438" y="5929313"/>
            <a:ext cx="2928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Obr. 3: Pozoun </a:t>
            </a:r>
            <a:r>
              <a:rPr lang="en-US" altLang="cs-CZ" sz="1600"/>
              <a:t>[</a:t>
            </a:r>
            <a:r>
              <a:rPr lang="cs-CZ" altLang="cs-CZ" sz="1600"/>
              <a:t>3</a:t>
            </a:r>
            <a:r>
              <a:rPr lang="en-US" altLang="cs-CZ" sz="1600"/>
              <a:t>]</a:t>
            </a:r>
            <a:endParaRPr lang="cs-CZ" altLang="cs-CZ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ovéPole 3"/>
          <p:cNvSpPr txBox="1">
            <a:spLocks noChangeArrowheads="1"/>
          </p:cNvSpPr>
          <p:nvPr/>
        </p:nvSpPr>
        <p:spPr bwMode="auto">
          <a:xfrm>
            <a:off x="0" y="2786063"/>
            <a:ext cx="90011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symfonický orchestr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9"/>
          <p:cNvSpPr txBox="1">
            <a:spLocks noChangeArrowheads="1"/>
          </p:cNvSpPr>
          <p:nvPr/>
        </p:nvSpPr>
        <p:spPr bwMode="auto">
          <a:xfrm>
            <a:off x="2071688" y="2571750"/>
            <a:ext cx="5429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Loď komediantů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9"/>
          <p:cNvSpPr txBox="1">
            <a:spLocks noChangeArrowheads="1"/>
          </p:cNvSpPr>
          <p:nvPr/>
        </p:nvSpPr>
        <p:spPr bwMode="auto">
          <a:xfrm>
            <a:off x="1714500" y="2571750"/>
            <a:ext cx="5786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harfa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Přímá spojovací čára 12"/>
          <p:cNvCxnSpPr/>
          <p:nvPr/>
        </p:nvCxnSpPr>
        <p:spPr>
          <a:xfrm rot="10800000" flipV="1">
            <a:off x="2500313" y="2286000"/>
            <a:ext cx="3714750" cy="857250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10800000">
            <a:off x="2500313" y="3143250"/>
            <a:ext cx="3714750" cy="785813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ovéPole 3"/>
          <p:cNvSpPr txBox="1">
            <a:spLocks noChangeArrowheads="1"/>
          </p:cNvSpPr>
          <p:nvPr/>
        </p:nvSpPr>
        <p:spPr bwMode="auto">
          <a:xfrm>
            <a:off x="0" y="2786063"/>
            <a:ext cx="90011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taktovka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Soubor:Tenor saxophone portrait by wakala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571500"/>
            <a:ext cx="6643687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5"/>
          <p:cNvSpPr txBox="1">
            <a:spLocks noChangeArrowheads="1"/>
          </p:cNvSpPr>
          <p:nvPr/>
        </p:nvSpPr>
        <p:spPr bwMode="auto">
          <a:xfrm>
            <a:off x="1214438" y="5572125"/>
            <a:ext cx="29289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Obr. 4: Saxofon </a:t>
            </a:r>
            <a:r>
              <a:rPr lang="en-US" altLang="cs-CZ" sz="1600"/>
              <a:t>[</a:t>
            </a:r>
            <a:r>
              <a:rPr lang="cs-CZ" altLang="cs-CZ" sz="1600"/>
              <a:t>4</a:t>
            </a:r>
            <a:r>
              <a:rPr lang="en-US" altLang="cs-CZ" sz="1600"/>
              <a:t>]</a:t>
            </a:r>
            <a:endParaRPr lang="cs-CZ" altLang="cs-CZ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ovéPole 10"/>
          <p:cNvSpPr txBox="1">
            <a:spLocks noChangeArrowheads="1"/>
          </p:cNvSpPr>
          <p:nvPr/>
        </p:nvSpPr>
        <p:spPr bwMode="auto">
          <a:xfrm>
            <a:off x="2571750" y="2576513"/>
            <a:ext cx="35718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Louskáček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9"/>
          <p:cNvSpPr txBox="1">
            <a:spLocks noChangeArrowheads="1"/>
          </p:cNvSpPr>
          <p:nvPr/>
        </p:nvSpPr>
        <p:spPr bwMode="auto">
          <a:xfrm>
            <a:off x="3000375" y="2428875"/>
            <a:ext cx="33575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Hukvaldy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TextovéPole 7"/>
          <p:cNvSpPr txBox="1">
            <a:spLocks noChangeArrowheads="1"/>
          </p:cNvSpPr>
          <p:nvPr/>
        </p:nvSpPr>
        <p:spPr bwMode="auto">
          <a:xfrm>
            <a:off x="214313" y="2647950"/>
            <a:ext cx="8786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Měsíčku na nebi hlubokém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TextovéPole 7"/>
          <p:cNvSpPr txBox="1">
            <a:spLocks noChangeArrowheads="1"/>
          </p:cNvSpPr>
          <p:nvPr/>
        </p:nvSpPr>
        <p:spPr bwMode="auto">
          <a:xfrm>
            <a:off x="214313" y="2647950"/>
            <a:ext cx="8786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Michael Jackson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ovéPole 7"/>
          <p:cNvSpPr txBox="1">
            <a:spLocks noChangeArrowheads="1"/>
          </p:cNvSpPr>
          <p:nvPr/>
        </p:nvSpPr>
        <p:spPr bwMode="auto">
          <a:xfrm>
            <a:off x="428625" y="2857500"/>
            <a:ext cx="8429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Příhody Lišky Bystroušky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ovéPole 10"/>
          <p:cNvSpPr txBox="1">
            <a:spLocks noChangeArrowheads="1"/>
          </p:cNvSpPr>
          <p:nvPr/>
        </p:nvSpPr>
        <p:spPr bwMode="auto">
          <a:xfrm>
            <a:off x="2071688" y="2576513"/>
            <a:ext cx="5000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/>
              <a:t>Labutí jezero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Soubor:French horn fron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285750"/>
            <a:ext cx="728662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5"/>
          <p:cNvSpPr txBox="1">
            <a:spLocks noChangeArrowheads="1"/>
          </p:cNvSpPr>
          <p:nvPr/>
        </p:nvSpPr>
        <p:spPr bwMode="auto">
          <a:xfrm>
            <a:off x="1143000" y="5429250"/>
            <a:ext cx="29289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Obr. 5: Lesní roh </a:t>
            </a:r>
            <a:r>
              <a:rPr lang="en-US" altLang="cs-CZ" sz="1600"/>
              <a:t>[</a:t>
            </a:r>
            <a:r>
              <a:rPr lang="cs-CZ" altLang="cs-CZ" sz="1600"/>
              <a:t>5</a:t>
            </a:r>
            <a:r>
              <a:rPr lang="en-US" altLang="cs-CZ" sz="1600"/>
              <a:t>]</a:t>
            </a:r>
            <a:endParaRPr lang="cs-CZ" altLang="cs-CZ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2643188" y="2719388"/>
            <a:ext cx="3429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 i="1"/>
              <a:t>fortissimo</a:t>
            </a:r>
            <a:endParaRPr lang="cs-CZ" altLang="cs-CZ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2857500" y="2719388"/>
            <a:ext cx="3429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5400" i="1"/>
              <a:t>andante</a:t>
            </a:r>
            <a:endParaRPr lang="cs-CZ" altLang="cs-CZ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Bohuslav Matěj Černohorský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ligatura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kvartsextakord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dominanta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5"/>
          <p:cNvSpPr txBox="1">
            <a:spLocks noChangeArrowheads="1"/>
          </p:cNvSpPr>
          <p:nvPr/>
        </p:nvSpPr>
        <p:spPr bwMode="auto">
          <a:xfrm>
            <a:off x="2357438" y="6215063"/>
            <a:ext cx="2928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Obr. 6: Jan Jakub Ryba </a:t>
            </a:r>
            <a:r>
              <a:rPr lang="en-US" altLang="cs-CZ" sz="1600"/>
              <a:t>[</a:t>
            </a:r>
            <a:r>
              <a:rPr lang="cs-CZ" altLang="cs-CZ" sz="1600"/>
              <a:t>6</a:t>
            </a:r>
            <a:r>
              <a:rPr lang="en-US" altLang="cs-CZ" sz="1600"/>
              <a:t>]</a:t>
            </a:r>
            <a:endParaRPr lang="cs-CZ" altLang="cs-CZ" sz="2400"/>
          </a:p>
        </p:txBody>
      </p:sp>
      <p:pic>
        <p:nvPicPr>
          <p:cNvPr id="12294" name="Picture 2" descr="Soubor:JJry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0138" y="214313"/>
            <a:ext cx="44275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cs-CZ" sz="5400"/>
              <a:t>#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partitura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opona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cs-CZ" sz="5400"/>
              <a:t>Pomlka </a:t>
            </a:r>
            <a:r>
              <a:rPr lang="cs-CZ" altLang="cs-CZ" sz="5400"/>
              <a:t>č</a:t>
            </a:r>
            <a:r>
              <a:rPr lang="en-US" altLang="cs-CZ" sz="5400"/>
              <a:t>tvr</a:t>
            </a:r>
            <a:r>
              <a:rPr lang="cs-CZ" altLang="cs-CZ" sz="5400"/>
              <a:t>ť</a:t>
            </a:r>
            <a:r>
              <a:rPr lang="en-US" altLang="cs-CZ" sz="5400"/>
              <a:t>ov</a:t>
            </a:r>
            <a:r>
              <a:rPr lang="cs-CZ" altLang="cs-CZ" sz="5400"/>
              <a:t>á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tečka za notou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jazz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notová osnova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ovéPole 21"/>
          <p:cNvSpPr txBox="1">
            <a:spLocks noChangeArrowheads="1"/>
          </p:cNvSpPr>
          <p:nvPr/>
        </p:nvSpPr>
        <p:spPr bwMode="auto">
          <a:xfrm>
            <a:off x="1571625" y="2500313"/>
            <a:ext cx="614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sz="5400"/>
              <a:t>kytara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3200" b="1" smtClean="0">
                <a:latin typeface="Arial" charset="0"/>
                <a:cs typeface="Arial" charset="0"/>
              </a:rPr>
              <a:t>Použité obrazové zdroje</a:t>
            </a:r>
          </a:p>
        </p:txBody>
      </p:sp>
      <p:sp>
        <p:nvSpPr>
          <p:cNvPr id="52227" name="Zástupný symbol pro obsah 2"/>
          <p:cNvSpPr>
            <a:spLocks noGrp="1"/>
          </p:cNvSpPr>
          <p:nvPr>
            <p:ph idx="1"/>
          </p:nvPr>
        </p:nvSpPr>
        <p:spPr>
          <a:xfrm>
            <a:off x="0" y="2500313"/>
            <a:ext cx="9001125" cy="4357687"/>
          </a:xfrm>
        </p:spPr>
        <p:txBody>
          <a:bodyPr/>
          <a:lstStyle/>
          <a:p>
            <a:pPr eaLnBrk="1" hangingPunct="1"/>
            <a:r>
              <a:rPr lang="en-US" altLang="cs-CZ" sz="1800" smtClean="0">
                <a:latin typeface="Arial" charset="0"/>
                <a:cs typeface="Arial" charset="0"/>
              </a:rPr>
              <a:t>[</a:t>
            </a:r>
            <a:r>
              <a:rPr lang="cs-CZ" altLang="cs-CZ" sz="1800" smtClean="0">
                <a:latin typeface="Arial" charset="0"/>
                <a:cs typeface="Arial" charset="0"/>
              </a:rPr>
              <a:t>1</a:t>
            </a:r>
            <a:r>
              <a:rPr lang="en-US" altLang="cs-CZ" sz="1800" smtClean="0">
                <a:latin typeface="Arial" charset="0"/>
                <a:cs typeface="Arial" charset="0"/>
              </a:rPr>
              <a:t>]</a:t>
            </a:r>
            <a:r>
              <a:rPr lang="cs-CZ" altLang="cs-CZ" sz="1800" smtClean="0">
                <a:latin typeface="Arial" charset="0"/>
                <a:cs typeface="Arial" charset="0"/>
              </a:rPr>
              <a:t> MATTHIASKABEL. Salzburg cathedral frontview01. In: Wikipedia: the free encyclopedia [online]. San Francisco (CA): Wikimedia Foundation, 2001- [cit. 2014-01-05]. Dostupné z: </a:t>
            </a:r>
            <a:r>
              <a:rPr lang="cs-CZ" altLang="cs-CZ" sz="1800" smtClean="0">
                <a:latin typeface="Arial" charset="0"/>
                <a:cs typeface="Arial" charset="0"/>
                <a:hlinkClick r:id="rId3"/>
              </a:rPr>
              <a:t>http://commons.wikimedia.org/wiki/File:Salzburg_cathedral_frontview01.jpg</a:t>
            </a:r>
            <a:r>
              <a:rPr lang="cs-CZ" altLang="cs-CZ" sz="1800" smtClean="0">
                <a:latin typeface="Arial" charset="0"/>
                <a:cs typeface="Arial" charset="0"/>
              </a:rPr>
              <a:t>  </a:t>
            </a:r>
          </a:p>
          <a:p>
            <a:pPr eaLnBrk="1" hangingPunct="1"/>
            <a:r>
              <a:rPr lang="en-US" altLang="cs-CZ" sz="1800" smtClean="0">
                <a:latin typeface="Arial" charset="0"/>
                <a:cs typeface="Arial" charset="0"/>
              </a:rPr>
              <a:t>[</a:t>
            </a:r>
            <a:r>
              <a:rPr lang="cs-CZ" altLang="cs-CZ" sz="1800" smtClean="0">
                <a:latin typeface="Arial" charset="0"/>
                <a:cs typeface="Arial" charset="0"/>
              </a:rPr>
              <a:t>2</a:t>
            </a:r>
            <a:r>
              <a:rPr lang="en-US" altLang="cs-CZ" sz="1800" smtClean="0">
                <a:latin typeface="Arial" charset="0"/>
                <a:cs typeface="Arial" charset="0"/>
              </a:rPr>
              <a:t>] </a:t>
            </a:r>
            <a:r>
              <a:rPr lang="cs-CZ" altLang="cs-CZ" sz="1800" smtClean="0">
                <a:latin typeface="Arial" charset="0"/>
                <a:cs typeface="Arial" charset="0"/>
              </a:rPr>
              <a:t>DUROVA. Dvorak1. In: Wikipedia: the free encyclopedia [online]. San Francisco (CA): Wikimedia Foundation, 2001- [cit. 2014-01-06]. Dostupné z: </a:t>
            </a:r>
            <a:r>
              <a:rPr lang="cs-CZ" altLang="cs-CZ" sz="1800" smtClean="0">
                <a:latin typeface="Arial" charset="0"/>
                <a:cs typeface="Arial" charset="0"/>
                <a:hlinkClick r:id="rId4"/>
              </a:rPr>
              <a:t>http://cs.wikipedia.org/wiki/Soubor:Dvorak1.jpg</a:t>
            </a:r>
            <a:r>
              <a:rPr lang="cs-CZ" altLang="cs-CZ" sz="1800" smtClean="0">
                <a:latin typeface="Arial" charset="0"/>
                <a:cs typeface="Arial" charset="0"/>
              </a:rPr>
              <a:t>   </a:t>
            </a:r>
          </a:p>
          <a:p>
            <a:pPr eaLnBrk="1" hangingPunct="1"/>
            <a:r>
              <a:rPr lang="en-US" altLang="cs-CZ" sz="1800" smtClean="0">
                <a:latin typeface="Arial" charset="0"/>
                <a:cs typeface="Arial" charset="0"/>
              </a:rPr>
              <a:t>[</a:t>
            </a:r>
            <a:r>
              <a:rPr lang="cs-CZ" altLang="cs-CZ" sz="1800" smtClean="0">
                <a:latin typeface="Arial" charset="0"/>
                <a:cs typeface="Arial" charset="0"/>
              </a:rPr>
              <a:t>3</a:t>
            </a:r>
            <a:r>
              <a:rPr lang="en-US" altLang="cs-CZ" sz="1800" smtClean="0">
                <a:latin typeface="Arial" charset="0"/>
                <a:cs typeface="Arial" charset="0"/>
              </a:rPr>
              <a:t>]</a:t>
            </a:r>
            <a:r>
              <a:rPr lang="cs-CZ" altLang="cs-CZ" sz="1800" smtClean="0"/>
              <a:t> </a:t>
            </a:r>
            <a:r>
              <a:rPr lang="cs-CZ" altLang="cs-CZ" sz="1800" smtClean="0">
                <a:latin typeface="Arial" charset="0"/>
                <a:cs typeface="Arial" charset="0"/>
              </a:rPr>
              <a:t>FLAMM. Trombone CG Bach42AG. In: Wikipedia: the free encyclopedia [online]. San Francisco (CA): Wikimedia Foundation, 2001- [cit. 2014-01-06]. Dostupné z: </a:t>
            </a:r>
            <a:r>
              <a:rPr lang="cs-CZ" altLang="cs-CZ" sz="1800" smtClean="0">
                <a:latin typeface="Arial" charset="0"/>
                <a:cs typeface="Arial" charset="0"/>
                <a:hlinkClick r:id="rId5"/>
              </a:rPr>
              <a:t>http://cs.wikipedia.org/wiki/Soubor:Trombone_CG_Bach42AG.jpg</a:t>
            </a:r>
            <a:r>
              <a:rPr lang="cs-CZ" altLang="cs-CZ" sz="1800" smtClean="0">
                <a:latin typeface="Arial" charset="0"/>
                <a:cs typeface="Arial" charset="0"/>
              </a:rPr>
              <a:t>  </a:t>
            </a:r>
          </a:p>
          <a:p>
            <a:pPr eaLnBrk="1" hangingPunct="1"/>
            <a:r>
              <a:rPr lang="en-US" altLang="cs-CZ" sz="1800" smtClean="0">
                <a:latin typeface="Arial" charset="0"/>
                <a:cs typeface="Arial" charset="0"/>
              </a:rPr>
              <a:t>[</a:t>
            </a:r>
            <a:r>
              <a:rPr lang="cs-CZ" altLang="cs-CZ" sz="1800" smtClean="0">
                <a:latin typeface="Arial" charset="0"/>
                <a:cs typeface="Arial" charset="0"/>
              </a:rPr>
              <a:t>4</a:t>
            </a:r>
            <a:r>
              <a:rPr lang="en-US" altLang="cs-CZ" sz="1800" smtClean="0">
                <a:latin typeface="Arial" charset="0"/>
                <a:cs typeface="Arial" charset="0"/>
              </a:rPr>
              <a:t>]</a:t>
            </a:r>
            <a:r>
              <a:rPr lang="cs-CZ" altLang="cs-CZ" sz="1800" smtClean="0">
                <a:latin typeface="Arial" charset="0"/>
                <a:cs typeface="Arial" charset="0"/>
              </a:rPr>
              <a:t> ELISABETH D'ORCY. Tenor saxophone portrait by wakalani. In: Wikipedia: the free encyclopedia [online]. San Francisco (CA): Wikimedia Foundation, 2001- [cit. 2014-01-06]. Dostupné z: </a:t>
            </a:r>
            <a:r>
              <a:rPr lang="cs-CZ" altLang="cs-CZ" sz="1800" smtClean="0">
                <a:latin typeface="Arial" charset="0"/>
                <a:cs typeface="Arial" charset="0"/>
                <a:hlinkClick r:id="rId6"/>
              </a:rPr>
              <a:t>http://cs.wikipedia.org/wiki/Soubor:Tenor_saxophone_portrait_by_wakalani.jpg</a:t>
            </a:r>
            <a:r>
              <a:rPr lang="cs-CZ" altLang="cs-CZ" sz="1800" smtClean="0">
                <a:latin typeface="Arial" charset="0"/>
                <a:cs typeface="Arial" charset="0"/>
              </a:rPr>
              <a:t>  </a:t>
            </a:r>
          </a:p>
        </p:txBody>
      </p:sp>
      <p:pic>
        <p:nvPicPr>
          <p:cNvPr id="5222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Nadpis 1"/>
          <p:cNvSpPr>
            <a:spLocks noGrp="1"/>
          </p:cNvSpPr>
          <p:nvPr>
            <p:ph type="title"/>
          </p:nvPr>
        </p:nvSpPr>
        <p:spPr>
          <a:xfrm>
            <a:off x="2670175" y="836613"/>
            <a:ext cx="6443663" cy="1439862"/>
          </a:xfrm>
        </p:spPr>
        <p:txBody>
          <a:bodyPr anchor="b"/>
          <a:lstStyle/>
          <a:p>
            <a:pPr algn="r" eaLnBrk="1" hangingPunct="1"/>
            <a:r>
              <a:rPr lang="cs-CZ" altLang="cs-CZ" sz="3200" b="1" smtClean="0">
                <a:latin typeface="Arial" charset="0"/>
                <a:cs typeface="Arial" charset="0"/>
              </a:rPr>
              <a:t>Použité obrazové zdroje</a:t>
            </a:r>
          </a:p>
        </p:txBody>
      </p:sp>
      <p:sp>
        <p:nvSpPr>
          <p:cNvPr id="53251" name="Zástupný symbol pro obsah 2"/>
          <p:cNvSpPr>
            <a:spLocks noGrp="1"/>
          </p:cNvSpPr>
          <p:nvPr>
            <p:ph idx="1"/>
          </p:nvPr>
        </p:nvSpPr>
        <p:spPr>
          <a:xfrm>
            <a:off x="0" y="2500313"/>
            <a:ext cx="9144000" cy="4357687"/>
          </a:xfrm>
        </p:spPr>
        <p:txBody>
          <a:bodyPr/>
          <a:lstStyle/>
          <a:p>
            <a:pPr eaLnBrk="1" hangingPunct="1"/>
            <a:r>
              <a:rPr lang="en-US" altLang="cs-CZ" sz="1800" smtClean="0">
                <a:latin typeface="Arial" charset="0"/>
                <a:cs typeface="Arial" charset="0"/>
              </a:rPr>
              <a:t>[</a:t>
            </a:r>
            <a:r>
              <a:rPr lang="cs-CZ" altLang="cs-CZ" sz="1800" smtClean="0">
                <a:latin typeface="Arial" charset="0"/>
                <a:cs typeface="Arial" charset="0"/>
              </a:rPr>
              <a:t>5</a:t>
            </a:r>
            <a:r>
              <a:rPr lang="en-US" altLang="cs-CZ" sz="1800" smtClean="0">
                <a:latin typeface="Arial" charset="0"/>
                <a:cs typeface="Arial" charset="0"/>
              </a:rPr>
              <a:t>]</a:t>
            </a:r>
            <a:r>
              <a:rPr lang="cs-CZ" altLang="cs-CZ" sz="1800" smtClean="0">
                <a:latin typeface="Arial" charset="0"/>
                <a:cs typeface="Arial" charset="0"/>
              </a:rPr>
              <a:t> FLUTEFLUTE. French horn front. In: Wikipedia: the free encyclopedia [online]. San Francisco (CA): Wikimedia Foundation, 2001- [cit. 2014-01-06]. Dostupné z: </a:t>
            </a:r>
            <a:r>
              <a:rPr lang="cs-CZ" altLang="cs-CZ" sz="1800" smtClean="0">
                <a:latin typeface="Arial" charset="0"/>
                <a:cs typeface="Arial" charset="0"/>
                <a:hlinkClick r:id="rId3"/>
              </a:rPr>
              <a:t>http://cs.wikipedia.org/wiki/Soubor:French_horn_front.png</a:t>
            </a:r>
            <a:r>
              <a:rPr lang="cs-CZ" altLang="cs-CZ" sz="1800" smtClean="0">
                <a:latin typeface="Arial" charset="0"/>
                <a:cs typeface="Arial" charset="0"/>
              </a:rPr>
              <a:t>  </a:t>
            </a:r>
          </a:p>
          <a:p>
            <a:pPr eaLnBrk="1" hangingPunct="1"/>
            <a:r>
              <a:rPr lang="en-US" altLang="cs-CZ" sz="1800" smtClean="0">
                <a:latin typeface="Arial" charset="0"/>
                <a:cs typeface="Arial" charset="0"/>
              </a:rPr>
              <a:t>[</a:t>
            </a:r>
            <a:r>
              <a:rPr lang="cs-CZ" altLang="cs-CZ" sz="1800" smtClean="0">
                <a:latin typeface="Arial" charset="0"/>
                <a:cs typeface="Arial" charset="0"/>
              </a:rPr>
              <a:t>6</a:t>
            </a:r>
            <a:r>
              <a:rPr lang="en-US" altLang="cs-CZ" sz="1800" smtClean="0">
                <a:latin typeface="Arial" charset="0"/>
                <a:cs typeface="Arial" charset="0"/>
              </a:rPr>
              <a:t>] </a:t>
            </a:r>
            <a:r>
              <a:rPr lang="cs-CZ" altLang="cs-CZ" sz="1800" smtClean="0">
                <a:latin typeface="Arial" charset="0"/>
                <a:cs typeface="Arial" charset="0"/>
              </a:rPr>
              <a:t>HUGO. JJryba. In: Wikipedia: the free encyclopedia [online]. San Francisco (CA): Wikimedia Foundation, 2001- [cit. 2014-01-06]. Dostupné z: </a:t>
            </a:r>
            <a:r>
              <a:rPr lang="cs-CZ" altLang="cs-CZ" sz="1800" smtClean="0">
                <a:latin typeface="Arial" charset="0"/>
                <a:cs typeface="Arial" charset="0"/>
                <a:hlinkClick r:id="rId4"/>
              </a:rPr>
              <a:t>http://cs.wikipedia.org/wiki/Soubor:JJryba.jpg</a:t>
            </a:r>
            <a:r>
              <a:rPr lang="cs-CZ" altLang="cs-CZ" sz="1800" smtClean="0">
                <a:latin typeface="Arial" charset="0"/>
                <a:cs typeface="Arial" charset="0"/>
              </a:rPr>
              <a:t>  </a:t>
            </a:r>
          </a:p>
          <a:p>
            <a:pPr eaLnBrk="1" hangingPunct="1"/>
            <a:endParaRPr lang="cs-CZ" altLang="cs-CZ" sz="1800" smtClean="0">
              <a:latin typeface="Arial" charset="0"/>
              <a:cs typeface="Arial" charset="0"/>
            </a:endParaRPr>
          </a:p>
        </p:txBody>
      </p:sp>
      <p:pic>
        <p:nvPicPr>
          <p:cNvPr id="5325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0" y="2500313"/>
            <a:ext cx="9144000" cy="3643312"/>
          </a:xfrm>
        </p:spPr>
        <p:txBody>
          <a:bodyPr/>
          <a:lstStyle/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endParaRPr lang="cs-CZ" sz="2400" dirty="0" smtClean="0"/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endParaRPr lang="cs-CZ" sz="1800" dirty="0" smtClean="0"/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a školských zařízení.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8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>Jakékoliv další využití podléhá autorskému zákonu.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2000" dirty="0" smtClean="0"/>
          </a:p>
        </p:txBody>
      </p:sp>
      <p:sp>
        <p:nvSpPr>
          <p:cNvPr id="54275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/>
            <a:r>
              <a:rPr lang="cs-CZ" altLang="cs-CZ" sz="3200" b="1" smtClean="0">
                <a:latin typeface="Arial" charset="0"/>
                <a:cs typeface="Arial" charset="0"/>
              </a:rPr>
              <a:t>Autorská práva</a:t>
            </a:r>
          </a:p>
        </p:txBody>
      </p:sp>
      <p:pic>
        <p:nvPicPr>
          <p:cNvPr id="5427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1211</TotalTime>
  <Words>558</Words>
  <Application>Microsoft Office PowerPoint</Application>
  <PresentationFormat>Předvádění na obrazovce (4:3)</PresentationFormat>
  <Paragraphs>84</Paragraphs>
  <Slides>50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50</vt:i4>
      </vt:variant>
    </vt:vector>
  </HeadingPairs>
  <TitlesOfParts>
    <vt:vector size="56" baseType="lpstr">
      <vt:lpstr>Arial</vt:lpstr>
      <vt:lpstr>Calibri</vt:lpstr>
      <vt:lpstr>Wingdings</vt:lpstr>
      <vt:lpstr>Motiv sady Office</vt:lpstr>
      <vt:lpstr>Vlastní návrh</vt:lpstr>
      <vt:lpstr>1_Motiv sady Office</vt:lpstr>
      <vt:lpstr>Obchodní akademie, Střední odborná škola  a Jazyková škola s právem státní jazykové zkoušky,  Hradec Králové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  <vt:lpstr>Snímek 47</vt:lpstr>
      <vt:lpstr>Použité obrazové zdroje</vt:lpstr>
      <vt:lpstr>Použité obrazové zdroje</vt:lpstr>
      <vt:lpstr>Autorská práva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170</cp:revision>
  <dcterms:created xsi:type="dcterms:W3CDTF">2012-11-30T22:17:21Z</dcterms:created>
  <dcterms:modified xsi:type="dcterms:W3CDTF">2014-07-15T06:21:21Z</dcterms:modified>
</cp:coreProperties>
</file>