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5" r:id="rId4"/>
    <p:sldId id="261" r:id="rId5"/>
    <p:sldId id="264" r:id="rId6"/>
    <p:sldId id="281" r:id="rId7"/>
    <p:sldId id="283" r:id="rId8"/>
    <p:sldId id="282" r:id="rId9"/>
    <p:sldId id="287" r:id="rId10"/>
    <p:sldId id="286" r:id="rId11"/>
    <p:sldId id="285" r:id="rId12"/>
    <p:sldId id="284" r:id="rId13"/>
    <p:sldId id="277" r:id="rId14"/>
    <p:sldId id="290" r:id="rId15"/>
    <p:sldId id="288" r:id="rId16"/>
    <p:sldId id="271" r:id="rId17"/>
    <p:sldId id="278" r:id="rId18"/>
    <p:sldId id="272" r:id="rId19"/>
    <p:sldId id="280" r:id="rId20"/>
    <p:sldId id="292" r:id="rId21"/>
    <p:sldId id="291" r:id="rId22"/>
    <p:sldId id="276" r:id="rId23"/>
    <p:sldId id="275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40" autoAdjust="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539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34710-CB5A-4066-9751-8830AF89BE29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7C229-5807-436D-8F4F-31DDDB7778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0783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76AF8-DA78-48F8-9489-8243B0EA34D3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E2591-C8B0-49E1-B184-CF3487D0BE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441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F2E49D-96C9-4891-B010-A1B425F6D76B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7B2AE7-179C-4F81-88AE-F722279A6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3411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38F79E-3DDC-44A1-A5F2-287E275E0D52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573FF9-73F5-4B75-889D-A76F33986D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131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C1AADD-BE19-4DE7-97DF-2EE6AE297173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3C5540-74A8-4875-9CAF-2C8923D0A2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475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10940-BA7A-4441-A2A7-CD771C6F751A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A2F1C-D8B3-4F38-8C88-2B11216F01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582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885294-5A12-4A4A-BF74-821C76018A3A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C62EF-60E9-4FA1-9F1C-F515C42B47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2894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00430" y="285728"/>
            <a:ext cx="5222891" cy="1162050"/>
          </a:xfrm>
        </p:spPr>
        <p:txBody>
          <a:bodyPr anchor="b"/>
          <a:lstStyle>
            <a:lvl1pPr algn="r">
              <a:defRPr sz="2800" b="1" cap="all" baseline="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1500174"/>
            <a:ext cx="5111750" cy="462598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2571744"/>
            <a:ext cx="3008313" cy="3554419"/>
          </a:xfrm>
        </p:spPr>
        <p:txBody>
          <a:bodyPr/>
          <a:lstStyle>
            <a:lvl1pPr marL="0" indent="0">
              <a:buNone/>
              <a:defRPr sz="1600">
                <a:latin typeface="Arial" pitchFamily="34" charset="0"/>
                <a:cs typeface="Arial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51151-BFA4-431F-8024-E31F44BE2DC3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61D8A-48DE-480D-8722-F8ED03A183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0482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5A59C-65F3-4C93-8FCF-8D782CA1E3C2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C2682-68B3-4822-95C0-E01094A84A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1426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7B836-1DB2-413C-92B4-3224F51C597E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02C30-07C6-4CE1-8229-423EB0CB09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994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91FE7-75CE-422A-8564-A80FF3C2D305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89FB6-0775-4967-A3FE-154577689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63655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FA878FB-FC83-4125-AB09-E622BDE4F588}" type="datetimeFigureOut">
              <a:rPr lang="cs-CZ"/>
              <a:pPr>
                <a:defRPr/>
              </a:pPr>
              <a:t>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183602C-0AB1-429E-822A-D84F9CB901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arel_%C5%A0kr%C3%A9ta_-_Narozen%C3%AD_svat%C3%A9ho_V%C3%A1clava.jpg" TargetMode="External"/><Relationship Id="rId2" Type="http://schemas.openxmlformats.org/officeDocument/2006/relationships/hyperlink" Target="http://en.wikipedia.org/wiki/File:Frans_Hals_-_Banket_van_de_officieren_van_de_Sint-Joris-Doel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etr_Brandl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2069" name="Group 21"/>
          <p:cNvGraphicFramePr>
            <a:graphicFrameLocks noGrp="1"/>
          </p:cNvGraphicFramePr>
          <p:nvPr/>
        </p:nvGraphicFramePr>
        <p:xfrm>
          <a:off x="250825" y="2636838"/>
          <a:ext cx="8569325" cy="4234026"/>
        </p:xfrm>
        <a:graphic>
          <a:graphicData uri="http://schemas.openxmlformats.org/drawingml/2006/table">
            <a:tbl>
              <a:tblPr/>
              <a:tblGrid>
                <a:gridCol w="2087563"/>
                <a:gridCol w="6481762"/>
              </a:tblGrid>
              <a:tr h="69294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Slezáková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6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VY_32_INOVACE_10_VYTVARNE_CINNOSTI_07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Dějiny umění: Baroko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sady: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Výtvarné aktivizační činnosti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09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Obor, ročník: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2000" b="0" kern="12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Sociální činnost, Výchovná a humanitární činnost - sociální činnost – 3. ročník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listopad 2013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Základní znaky barokního malířství a jeho nejvýznamnější představitelé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0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7F7F7F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obsah: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Výklad nového učiva</a:t>
                      </a:r>
                    </a:p>
                  </a:txBody>
                  <a:tcPr marL="91444" marR="91444" marT="45699" marB="45699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32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>
              <a:defRPr/>
            </a:pPr>
            <a:r>
              <a:rPr lang="cs-CZ" sz="3600" b="1" cap="all" dirty="0" smtClean="0">
                <a:latin typeface="Arial" charset="0"/>
                <a:cs typeface="Arial" charset="0"/>
              </a:rPr>
              <a:t>BAROKNÍ MALÍŘSTVÍ</a:t>
            </a:r>
            <a:br>
              <a:rPr lang="cs-CZ" sz="3600" b="1" cap="all" dirty="0" smtClean="0">
                <a:latin typeface="Arial" charset="0"/>
                <a:cs typeface="Arial" charset="0"/>
              </a:rPr>
            </a:br>
            <a:r>
              <a:rPr lang="cs-CZ" sz="3600" b="1" cap="all" dirty="0" smtClean="0">
                <a:latin typeface="Arial" charset="0"/>
                <a:cs typeface="Arial" charset="0"/>
              </a:rPr>
              <a:t>DATACE, POJEM </a:t>
            </a:r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4032250"/>
          </a:xfrm>
        </p:spPr>
        <p:txBody>
          <a:bodyPr/>
          <a:lstStyle/>
          <a:p>
            <a:pPr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Datace: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o</a:t>
            </a:r>
            <a:r>
              <a:rPr lang="cs-CZ" altLang="cs-CZ" sz="2400" i="1" dirty="0" smtClean="0">
                <a:latin typeface="Arial" charset="0"/>
                <a:cs typeface="Arial" charset="0"/>
              </a:rPr>
              <a:t>bdobí mezi </a:t>
            </a:r>
            <a:r>
              <a:rPr lang="cs-CZ" altLang="cs-CZ" sz="2400" i="1" dirty="0" smtClean="0">
                <a:latin typeface="Arial" charset="0"/>
                <a:cs typeface="Arial" charset="0"/>
              </a:rPr>
              <a:t>1600-1750</a:t>
            </a:r>
            <a:endParaRPr lang="cs-CZ" altLang="cs-CZ" sz="2400" i="1" dirty="0" smtClean="0">
              <a:latin typeface="Arial" charset="0"/>
              <a:cs typeface="Arial" charset="0"/>
            </a:endParaRPr>
          </a:p>
          <a:p>
            <a:pPr>
              <a:defRPr/>
            </a:pPr>
            <a:endParaRPr lang="cs-CZ" altLang="cs-CZ" sz="24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 marL="361950" indent="-361950"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Vznik v Itálii, dále se šíří po celé Evropě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(Německo, Francie, Nizozemsko, Španělsko…)</a:t>
            </a:r>
          </a:p>
          <a:p>
            <a:pPr>
              <a:defRPr/>
            </a:pPr>
            <a:endParaRPr lang="cs-CZ" altLang="cs-CZ" sz="24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Baroko u nás: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17. a 18. století, v lidové architektuře déle</a:t>
            </a:r>
          </a:p>
          <a:p>
            <a:pPr>
              <a:defRPr/>
            </a:pPr>
            <a:endParaRPr lang="cs-CZ" altLang="cs-CZ" sz="2400" dirty="0" smtClean="0">
              <a:latin typeface="Arial" charset="0"/>
              <a:cs typeface="Arial" charset="0"/>
            </a:endParaRPr>
          </a:p>
          <a:p>
            <a:pPr marL="361950" indent="-361950"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Baroko (barok,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barroca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) </a:t>
            </a:r>
            <a:r>
              <a:rPr lang="cs-CZ" altLang="cs-CZ" sz="2400" i="1" dirty="0" smtClean="0">
                <a:latin typeface="Arial" charset="0"/>
                <a:cs typeface="Arial" charset="0"/>
              </a:rPr>
              <a:t>= perla nepravidelného tvaru, pravděpodobně z portugalštiny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	</a:t>
            </a:r>
          </a:p>
          <a:p>
            <a:pPr>
              <a:defRPr/>
            </a:pPr>
            <a:endParaRPr lang="cs-CZ" altLang="cs-CZ" sz="22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411413" y="836613"/>
            <a:ext cx="6732587" cy="1439862"/>
          </a:xfrm>
        </p:spPr>
        <p:txBody>
          <a:bodyPr anchor="b"/>
          <a:lstStyle/>
          <a:p>
            <a:pPr algn="r" eaLnBrk="1" hangingPunct="1">
              <a:defRPr/>
            </a:pPr>
            <a:r>
              <a:rPr lang="cs-CZ" sz="3200" b="1" cap="all" dirty="0" smtClean="0">
                <a:latin typeface="Arial" charset="0"/>
                <a:cs typeface="Arial" charset="0"/>
              </a:rPr>
              <a:t>ZNAKY BAROKNÍHO MALÍŘSTVÍ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838"/>
            <a:ext cx="8229600" cy="4032250"/>
          </a:xfrm>
        </p:spPr>
        <p:txBody>
          <a:bodyPr/>
          <a:lstStyle/>
          <a:p>
            <a:pPr marL="361950" indent="-361950"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Dynamika a pohyb: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postavy nejsou strnulé; až nepřirozený pohyb</a:t>
            </a:r>
          </a:p>
          <a:p>
            <a:pPr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Diagonála: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užití diagonály rozpohybuje kompozici</a:t>
            </a:r>
          </a:p>
          <a:p>
            <a:pPr marL="361950" indent="-361950"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Křivky: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užití oblých tvarů, vytváří objem, oblé jsou i křivky lidského těla – tehdejší ideál krásy</a:t>
            </a:r>
          </a:p>
          <a:p>
            <a:pPr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Šerosvit, temnosvit: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modelování světlem, velký důraz na kontrast světla a stínu; temnosvit pracuje se skrytým zdrojem světla, bývá temnější</a:t>
            </a:r>
          </a:p>
          <a:p>
            <a:pPr>
              <a:defRPr/>
            </a:pP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Iluzivní freska: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optické navození prostoru pomocí klamné perspektivy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411413" y="836613"/>
            <a:ext cx="6732587" cy="1439862"/>
          </a:xfrm>
        </p:spPr>
        <p:txBody>
          <a:bodyPr anchor="b"/>
          <a:lstStyle/>
          <a:p>
            <a:pPr algn="r" eaLnBrk="1" hangingPunct="1">
              <a:defRPr/>
            </a:pPr>
            <a:r>
              <a:rPr lang="cs-CZ" sz="3200" b="1" cap="all" dirty="0" smtClean="0">
                <a:latin typeface="Arial" charset="0"/>
                <a:cs typeface="Arial" charset="0"/>
              </a:rPr>
              <a:t>TÉMATA BAROKNÍHO MALÍŘSTVÍ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179388" y="2636838"/>
            <a:ext cx="8713787" cy="4032250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Náboženské výjevy: </a:t>
            </a:r>
            <a:r>
              <a:rPr lang="cs-CZ" altLang="cs-CZ" sz="2400" smtClean="0">
                <a:latin typeface="Arial" charset="0"/>
                <a:cs typeface="Arial" charset="0"/>
              </a:rPr>
              <a:t>mytologie, svatí, ukřižování, alegorie, biblické výjevy</a:t>
            </a:r>
          </a:p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Světské výjevy: </a:t>
            </a:r>
            <a:r>
              <a:rPr lang="cs-CZ" altLang="cs-CZ" sz="2400" smtClean="0">
                <a:latin typeface="Arial" charset="0"/>
                <a:cs typeface="Arial" charset="0"/>
              </a:rPr>
              <a:t>šlechta, lov, války, vesnická témata</a:t>
            </a:r>
          </a:p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Skupinové portréty: </a:t>
            </a:r>
            <a:r>
              <a:rPr lang="cs-CZ" altLang="cs-CZ" sz="2400" smtClean="0">
                <a:latin typeface="Arial" charset="0"/>
                <a:cs typeface="Arial" charset="0"/>
              </a:rPr>
              <a:t>šlechta, vyšší vrstvy i obyčejní lidé</a:t>
            </a:r>
          </a:p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Portrét: </a:t>
            </a:r>
            <a:r>
              <a:rPr lang="cs-CZ" altLang="cs-CZ" sz="2400" smtClean="0">
                <a:latin typeface="Arial" charset="0"/>
                <a:cs typeface="Arial" charset="0"/>
              </a:rPr>
              <a:t>panovníci, obyčejní lidé, mrzáci, chudina; autoportréty</a:t>
            </a:r>
          </a:p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Zátiší: </a:t>
            </a:r>
            <a:r>
              <a:rPr lang="cs-CZ" altLang="cs-CZ" sz="2400" smtClean="0">
                <a:latin typeface="Arial" charset="0"/>
                <a:cs typeface="Arial" charset="0"/>
              </a:rPr>
              <a:t>fotorealistické zpracování; lovná zvěř, jídlo, květiny </a:t>
            </a:r>
          </a:p>
          <a:p>
            <a:pPr>
              <a:spcBef>
                <a:spcPts val="1200"/>
              </a:spcBef>
            </a:pPr>
            <a:r>
              <a:rPr lang="cs-CZ" altLang="cs-CZ" sz="2400" smtClean="0">
                <a:solidFill>
                  <a:srgbClr val="990033"/>
                </a:solidFill>
                <a:latin typeface="Arial" charset="0"/>
                <a:cs typeface="Arial" charset="0"/>
              </a:rPr>
              <a:t>Příroda: </a:t>
            </a:r>
            <a:r>
              <a:rPr lang="cs-CZ" altLang="cs-CZ" sz="2400" smtClean="0">
                <a:latin typeface="Arial" charset="0"/>
                <a:cs typeface="Arial" charset="0"/>
              </a:rPr>
              <a:t>zobrazena i bez lidí, typický nízký horizont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>
              <a:defRPr/>
            </a:pPr>
            <a:r>
              <a:rPr lang="cs-CZ" sz="3600" b="1" cap="all" dirty="0" smtClean="0">
                <a:latin typeface="Arial" charset="0"/>
                <a:cs typeface="Arial" charset="0"/>
              </a:rPr>
              <a:t>SVĚTOVÍ PŘEDSTAVITELÉ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Caravaggio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Diego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Velázquez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Peter Paul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Rubens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Frans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Hals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Anthony van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Dyck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Rembrandt van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Rijn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8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Jan </a:t>
            </a:r>
            <a:r>
              <a:rPr lang="cs-CZ" altLang="cs-CZ" sz="28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Vermeer</a:t>
            </a:r>
            <a:endParaRPr lang="cs-CZ" altLang="cs-CZ" sz="28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4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4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4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4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4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1125" y="1052513"/>
            <a:ext cx="5222875" cy="1162050"/>
          </a:xfrm>
        </p:spPr>
        <p:txBody>
          <a:bodyPr/>
          <a:lstStyle/>
          <a:p>
            <a:pPr>
              <a:defRPr/>
            </a:pPr>
            <a:r>
              <a:rPr lang="cs-CZ" sz="3600" dirty="0" smtClean="0"/>
              <a:t>CARAVAGGIO</a:t>
            </a:r>
            <a:endParaRPr lang="cs-CZ" sz="3600" dirty="0"/>
          </a:p>
        </p:txBody>
      </p:sp>
      <p:pic>
        <p:nvPicPr>
          <p:cNvPr id="18434" name="Zástupný symbol pro obsah 4" descr="Caravaggio2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2200" y="2857500"/>
            <a:ext cx="2432050" cy="351155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2590800"/>
            <a:ext cx="5678488" cy="4267200"/>
          </a:xfrm>
        </p:spPr>
        <p:txBody>
          <a:bodyPr/>
          <a:lstStyle/>
          <a:p>
            <a:pPr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 1573</a:t>
            </a:r>
            <a:r>
              <a:rPr lang="cs-CZ" altLang="cs-CZ" sz="2400" dirty="0">
                <a:latin typeface="Arial" charset="0"/>
                <a:cs typeface="Arial" charset="0"/>
              </a:rPr>
              <a:t>-</a:t>
            </a:r>
            <a:r>
              <a:rPr lang="cs-CZ" altLang="cs-CZ" sz="2400" dirty="0" smtClean="0">
                <a:latin typeface="Arial" charset="0"/>
                <a:cs typeface="Arial" charset="0"/>
              </a:rPr>
              <a:t>1610</a:t>
            </a:r>
          </a:p>
          <a:p>
            <a:pPr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 Italský malíř</a:t>
            </a:r>
          </a:p>
          <a:p>
            <a:pPr marL="171450" indent="-171450"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Jeho biblické a mytologické postavy jsou zobrazeny jako prostí lidé</a:t>
            </a:r>
          </a:p>
          <a:p>
            <a:pPr marL="171450" indent="-171450"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Žil bouřlivým životem a byl vězněn</a:t>
            </a:r>
          </a:p>
          <a:p>
            <a:pPr>
              <a:buFont typeface="Arial" charset="0"/>
              <a:buChar char="•"/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- Povolání svatého Matouše</a:t>
            </a:r>
          </a:p>
          <a:p>
            <a:pPr lvl="1"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- Růžencová Madona</a:t>
            </a:r>
          </a:p>
          <a:p>
            <a:pPr lvl="1">
              <a:defRPr/>
            </a:pPr>
            <a:r>
              <a:rPr lang="cs-CZ" altLang="cs-CZ" sz="2400" dirty="0" smtClean="0">
                <a:latin typeface="Arial" charset="0"/>
                <a:cs typeface="Arial" charset="0"/>
              </a:rPr>
              <a:t>- Mladý Bakchus</a:t>
            </a:r>
          </a:p>
        </p:txBody>
      </p:sp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6084888" y="6369050"/>
            <a:ext cx="2663825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/>
              <a:t>Obr. 1 Kladení do hrobu </a:t>
            </a:r>
            <a:r>
              <a:rPr lang="en-US" altLang="cs-CZ" sz="1600" dirty="0"/>
              <a:t>[]</a:t>
            </a:r>
            <a:r>
              <a:rPr lang="cs-CZ" altLang="cs-CZ" sz="1600" dirty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412776"/>
            <a:ext cx="5222875" cy="755104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DIEGO VELÁZQUEZ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2708920"/>
            <a:ext cx="4572000" cy="3569072"/>
          </a:xfrm>
        </p:spPr>
        <p:txBody>
          <a:bodyPr/>
          <a:lstStyle/>
          <a:p>
            <a:pPr indent="27305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1599–1660</a:t>
            </a:r>
          </a:p>
          <a:p>
            <a:pPr indent="27305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Španělský malíř</a:t>
            </a:r>
          </a:p>
          <a:p>
            <a:pPr indent="27305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Pracoval pro krále Filipa IV.</a:t>
            </a:r>
          </a:p>
          <a:p>
            <a:pPr indent="27305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Portréty, princezna Margarita</a:t>
            </a:r>
          </a:p>
          <a:p>
            <a:pPr indent="3556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Dílo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Infantka Margareta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Kapitulace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Bredy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Vulkánova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kovářská dílna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Triumf Bakcha (Pijáci</a:t>
            </a:r>
            <a:r>
              <a:rPr lang="cs-CZ" altLang="cs-CZ" sz="2000" dirty="0" smtClean="0">
                <a:latin typeface="Arial" charset="0"/>
                <a:cs typeface="Arial" charset="0"/>
              </a:rPr>
              <a:t>)</a:t>
            </a:r>
          </a:p>
        </p:txBody>
      </p:sp>
      <p:sp>
        <p:nvSpPr>
          <p:cNvPr id="19459" name="TextovéPole 5"/>
          <p:cNvSpPr txBox="1">
            <a:spLocks noChangeArrowheads="1"/>
          </p:cNvSpPr>
          <p:nvPr/>
        </p:nvSpPr>
        <p:spPr bwMode="auto">
          <a:xfrm>
            <a:off x="5220072" y="6461125"/>
            <a:ext cx="316835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2 Dvorní dámy </a:t>
            </a:r>
            <a:r>
              <a:rPr lang="en-US" altLang="cs-CZ" sz="1600" dirty="0" smtClean="0"/>
              <a:t>[]</a:t>
            </a:r>
            <a:endParaRPr lang="cs-CZ" altLang="cs-CZ" sz="1600" dirty="0"/>
          </a:p>
        </p:txBody>
      </p:sp>
      <p:pic>
        <p:nvPicPr>
          <p:cNvPr id="19460" name="Zástupný symbol pro obsah 8" descr="Velazquez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0072" y="2691323"/>
            <a:ext cx="3168352" cy="376980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1340768"/>
            <a:ext cx="5222875" cy="827112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PETER PAUL RUBENS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2720800"/>
            <a:ext cx="3971925" cy="3929063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1577–1640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Vlámský malíř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marL="627063" lvl="1" indent="-169863"/>
            <a:r>
              <a:rPr lang="cs-CZ" altLang="cs-CZ" sz="2400" dirty="0" smtClean="0">
                <a:latin typeface="Arial" charset="0"/>
                <a:cs typeface="Arial" charset="0"/>
              </a:rPr>
              <a:t>- Autoportrét s Isabellou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Brant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 lvl="1"/>
            <a:r>
              <a:rPr lang="cs-CZ" altLang="cs-CZ" sz="2400" dirty="0" smtClean="0">
                <a:latin typeface="Arial" charset="0"/>
                <a:cs typeface="Arial" charset="0"/>
              </a:rPr>
              <a:t>- Tři Grácie</a:t>
            </a:r>
          </a:p>
          <a:p>
            <a:pPr lvl="1"/>
            <a:r>
              <a:rPr lang="cs-CZ" altLang="cs-CZ" sz="2400" dirty="0" smtClean="0">
                <a:latin typeface="Arial" charset="0"/>
                <a:cs typeface="Arial" charset="0"/>
              </a:rPr>
              <a:t>- Bitva Amazonek</a:t>
            </a:r>
          </a:p>
        </p:txBody>
      </p:sp>
      <p:sp>
        <p:nvSpPr>
          <p:cNvPr id="20483" name="TextovéPole 5"/>
          <p:cNvSpPr txBox="1">
            <a:spLocks noChangeArrowheads="1"/>
          </p:cNvSpPr>
          <p:nvPr/>
        </p:nvSpPr>
        <p:spPr bwMode="auto">
          <a:xfrm>
            <a:off x="5292080" y="6339480"/>
            <a:ext cx="338437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3 Únos </a:t>
            </a:r>
            <a:r>
              <a:rPr lang="cs-CZ" altLang="cs-CZ" sz="1600" dirty="0" err="1" smtClean="0"/>
              <a:t>Leukippových</a:t>
            </a:r>
            <a:r>
              <a:rPr lang="cs-CZ" altLang="cs-CZ" sz="1600" dirty="0" smtClean="0"/>
              <a:t> dcer </a:t>
            </a:r>
            <a:r>
              <a:rPr lang="en-US" altLang="cs-CZ" sz="1600" dirty="0" smtClean="0"/>
              <a:t>[]</a:t>
            </a:r>
            <a:endParaRPr lang="cs-CZ" altLang="cs-CZ" sz="1600" dirty="0"/>
          </a:p>
        </p:txBody>
      </p:sp>
      <p:pic>
        <p:nvPicPr>
          <p:cNvPr id="20484" name="Zástupný symbol pro obsah 7" descr="Rubens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92080" y="2678664"/>
            <a:ext cx="3408473" cy="365985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79912" y="908720"/>
            <a:ext cx="5222875" cy="1162050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FRANS HALS</a:t>
            </a:r>
          </a:p>
        </p:txBody>
      </p:sp>
      <p:sp>
        <p:nvSpPr>
          <p:cNvPr id="21507" name="TextovéPole 5"/>
          <p:cNvSpPr txBox="1">
            <a:spLocks noChangeArrowheads="1"/>
          </p:cNvSpPr>
          <p:nvPr/>
        </p:nvSpPr>
        <p:spPr bwMode="auto">
          <a:xfrm>
            <a:off x="4499992" y="5361198"/>
            <a:ext cx="324036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4 </a:t>
            </a:r>
            <a:r>
              <a:rPr lang="cs-CZ" sz="1600" dirty="0"/>
              <a:t>Hostina  </a:t>
            </a:r>
            <a:r>
              <a:rPr lang="cs-CZ" sz="1600" dirty="0" smtClean="0"/>
              <a:t>důstojníků</a:t>
            </a:r>
          </a:p>
          <a:p>
            <a:r>
              <a:rPr lang="cs-CZ" sz="1600" dirty="0" smtClean="0"/>
              <a:t> </a:t>
            </a:r>
            <a:r>
              <a:rPr lang="cs-CZ" sz="1600" dirty="0"/>
              <a:t>střeleckého cechu sv. </a:t>
            </a:r>
            <a:r>
              <a:rPr lang="cs-CZ" sz="1600" dirty="0" smtClean="0"/>
              <a:t>Jiří </a:t>
            </a:r>
            <a:r>
              <a:rPr lang="en-US" sz="1600" dirty="0" smtClean="0"/>
              <a:t>[]</a:t>
            </a:r>
            <a:r>
              <a:rPr lang="cs-CZ" altLang="cs-CZ" sz="1600" dirty="0" smtClean="0"/>
              <a:t> </a:t>
            </a:r>
            <a:endParaRPr lang="cs-CZ" altLang="cs-CZ" sz="1600" dirty="0"/>
          </a:p>
        </p:txBody>
      </p:sp>
      <p:pic>
        <p:nvPicPr>
          <p:cNvPr id="21508" name="Zástupný symbol pro obsah 8" descr="800px-Frans_Hals_-_Banket_van_de_officieren_van_de_Sint-Joris-Doelen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93172" y="2864551"/>
            <a:ext cx="4443324" cy="2496647"/>
          </a:xfrm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9239" y="2492896"/>
            <a:ext cx="5616624" cy="4176464"/>
          </a:xfrm>
        </p:spPr>
        <p:txBody>
          <a:bodyPr/>
          <a:lstStyle/>
          <a:p>
            <a:pPr marL="273050" indent="-273050">
              <a:buFont typeface="Arial" pitchFamily="34" charset="0"/>
              <a:buChar char="•"/>
              <a:defRPr/>
            </a:pPr>
            <a:r>
              <a:rPr lang="cs-CZ" sz="2400" dirty="0" smtClean="0"/>
              <a:t>Asi </a:t>
            </a:r>
            <a:r>
              <a:rPr lang="cs-CZ" sz="2400" dirty="0"/>
              <a:t>1581–1666</a:t>
            </a:r>
          </a:p>
          <a:p>
            <a:pPr marL="273050" indent="-273050">
              <a:buFont typeface="Arial" pitchFamily="34" charset="0"/>
              <a:buChar char="•"/>
              <a:defRPr/>
            </a:pPr>
            <a:r>
              <a:rPr lang="cs-CZ" sz="2400" dirty="0" smtClean="0"/>
              <a:t>Vlámský </a:t>
            </a:r>
            <a:r>
              <a:rPr lang="cs-CZ" sz="2400" dirty="0"/>
              <a:t>malíř</a:t>
            </a:r>
          </a:p>
          <a:p>
            <a:pPr marL="273050" indent="-273050">
              <a:buFont typeface="Arial" pitchFamily="34" charset="0"/>
              <a:buChar char="•"/>
              <a:defRPr/>
            </a:pPr>
            <a:r>
              <a:rPr lang="cs-CZ" sz="2400" dirty="0" smtClean="0"/>
              <a:t>Naaranžované </a:t>
            </a:r>
            <a:r>
              <a:rPr lang="cs-CZ" sz="2400" dirty="0"/>
              <a:t>skupinové </a:t>
            </a:r>
          </a:p>
          <a:p>
            <a:pPr indent="273050">
              <a:defRPr/>
            </a:pPr>
            <a:r>
              <a:rPr lang="cs-CZ" sz="2400" dirty="0" smtClean="0"/>
              <a:t>portréty</a:t>
            </a:r>
            <a:endParaRPr lang="cs-CZ" sz="2400" dirty="0"/>
          </a:p>
          <a:p>
            <a:pPr indent="273050">
              <a:buFont typeface="Arial" pitchFamily="34" charset="0"/>
              <a:buChar char="•"/>
              <a:defRPr/>
            </a:pPr>
            <a:r>
              <a:rPr lang="cs-CZ" sz="2400" dirty="0" smtClean="0"/>
              <a:t>Dílo</a:t>
            </a:r>
            <a:r>
              <a:rPr lang="cs-CZ" sz="2400" dirty="0"/>
              <a:t>: </a:t>
            </a:r>
          </a:p>
          <a:p>
            <a:pPr marL="450850" lvl="1" indent="-273050">
              <a:buFontTx/>
              <a:buChar char="-"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Portrét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Willema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177800" lvl="1" indent="273050"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van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Heythuysena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77800" lvl="1" indent="279400"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Cikánka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177800" lvl="1" indent="279400"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Veselý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pijan</a:t>
            </a:r>
          </a:p>
          <a:p>
            <a:pPr marL="177800" lvl="1" indent="279400">
              <a:buFontTx/>
              <a:buChar char="-"/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Regenti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městské rady v </a:t>
            </a:r>
            <a:r>
              <a:rPr lang="cs-CZ" sz="2400" dirty="0" err="1">
                <a:latin typeface="Arial" pitchFamily="34" charset="0"/>
                <a:cs typeface="Arial" pitchFamily="34" charset="0"/>
              </a:rPr>
              <a:t>Haarlemu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1340768"/>
            <a:ext cx="5222875" cy="755104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ANTHONY VAN DYCK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-1" y="2497825"/>
            <a:ext cx="5691759" cy="43601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0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1599–1641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Vlámský malíř</a:t>
            </a:r>
          </a:p>
          <a:p>
            <a:pPr marL="177800" indent="-1778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Portréty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 mytologické a náboženské motivy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Portréty anglické královské rodiny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Prostor modeluje světlem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Král na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lovu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Trnová koruna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Svatý Martin</a:t>
            </a:r>
          </a:p>
        </p:txBody>
      </p:sp>
      <p:sp>
        <p:nvSpPr>
          <p:cNvPr id="22531" name="TextovéPole 5"/>
          <p:cNvSpPr txBox="1">
            <a:spLocks noChangeArrowheads="1"/>
          </p:cNvSpPr>
          <p:nvPr/>
        </p:nvSpPr>
        <p:spPr bwMode="auto">
          <a:xfrm>
            <a:off x="5691759" y="6339030"/>
            <a:ext cx="302433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5 </a:t>
            </a:r>
            <a:r>
              <a:rPr lang="cs-CZ" altLang="cs-CZ" sz="1600" dirty="0"/>
              <a:t>Zuzanina </a:t>
            </a:r>
            <a:r>
              <a:rPr lang="cs-CZ" altLang="cs-CZ" sz="1600" dirty="0" smtClean="0"/>
              <a:t>koupel </a:t>
            </a:r>
            <a:r>
              <a:rPr lang="en-US" altLang="cs-CZ" sz="1600" dirty="0" smtClean="0"/>
              <a:t>[]</a:t>
            </a:r>
            <a:r>
              <a:rPr lang="cs-CZ" altLang="cs-CZ" sz="1600" dirty="0" smtClean="0"/>
              <a:t> </a:t>
            </a:r>
            <a:endParaRPr lang="cs-CZ" altLang="cs-CZ" sz="1600" dirty="0"/>
          </a:p>
        </p:txBody>
      </p:sp>
      <p:pic>
        <p:nvPicPr>
          <p:cNvPr id="22532" name="Zástupný symbol pro obsah 7" descr="VanDyck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24128" y="2597119"/>
            <a:ext cx="2666108" cy="374191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43808" y="908720"/>
            <a:ext cx="6167438" cy="1162050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REMBRANDT VAN RIJN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9936" y="2558091"/>
            <a:ext cx="4846509" cy="4271738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0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1606–1669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Nizozemský malíř a grafik 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Portréty, autoportréty, krajina</a:t>
            </a:r>
          </a:p>
          <a:p>
            <a:pPr marL="177800" indent="-1778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Šerosvit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 mistrovské zacházení s kontrasty světla a stínu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Anatomie doktora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Tulpa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Krajina se zděným mostem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Bouře na moři Galilejském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Autoportrét</a:t>
            </a:r>
          </a:p>
        </p:txBody>
      </p:sp>
      <p:sp>
        <p:nvSpPr>
          <p:cNvPr id="23555" name="TextovéPole 5"/>
          <p:cNvSpPr txBox="1">
            <a:spLocks noChangeArrowheads="1"/>
          </p:cNvSpPr>
          <p:nvPr/>
        </p:nvSpPr>
        <p:spPr bwMode="auto">
          <a:xfrm>
            <a:off x="4932040" y="6176930"/>
            <a:ext cx="4320480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6 </a:t>
            </a:r>
            <a:r>
              <a:rPr lang="cs-CZ" altLang="cs-CZ" sz="1600" dirty="0"/>
              <a:t>Noční </a:t>
            </a:r>
            <a:r>
              <a:rPr lang="cs-CZ" altLang="cs-CZ" sz="1600" dirty="0" smtClean="0"/>
              <a:t>hlídka </a:t>
            </a:r>
            <a:r>
              <a:rPr lang="en-US" altLang="cs-CZ" sz="1600" dirty="0" smtClean="0"/>
              <a:t>[]</a:t>
            </a:r>
            <a:endParaRPr lang="cs-CZ" altLang="cs-CZ" sz="1600" dirty="0"/>
          </a:p>
        </p:txBody>
      </p:sp>
      <p:pic>
        <p:nvPicPr>
          <p:cNvPr id="23556" name="Zástupný symbol pro obsah 7" descr="Rembrandt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45678" y="2786063"/>
            <a:ext cx="3998297" cy="330723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980728"/>
            <a:ext cx="6383338" cy="1162050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JAN VERMEER VAN DELF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2571750"/>
            <a:ext cx="5364088" cy="4207291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0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1632–1675</a:t>
            </a:r>
            <a:r>
              <a:rPr lang="en-US" altLang="cs-CZ" sz="2400" dirty="0" smtClean="0">
                <a:latin typeface="Arial" charset="0"/>
                <a:cs typeface="Arial" charset="0"/>
              </a:rPr>
              <a:t>,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Nizozemský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malíř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Zobrazuje scény z běžného života</a:t>
            </a:r>
          </a:p>
          <a:p>
            <a:pPr marL="177800" indent="-1778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Postavy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umisťuje do svého ateliéru, na obrazech se objevují stejné motivy (tapiserie, okno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</a:t>
            </a:r>
            <a:r>
              <a:rPr lang="en-US" altLang="cs-CZ" sz="2400" dirty="0" smtClean="0">
                <a:latin typeface="Arial" charset="0"/>
                <a:cs typeface="Arial" charset="0"/>
              </a:rPr>
              <a:t>…</a:t>
            </a:r>
            <a:r>
              <a:rPr lang="cs-CZ" altLang="cs-CZ" sz="2400" dirty="0" smtClean="0">
                <a:latin typeface="Arial" charset="0"/>
                <a:cs typeface="Arial" charset="0"/>
              </a:rPr>
              <a:t>)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 marL="177800" indent="-1778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Obrazy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vyzařují klid, domácí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atmosféra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Dívka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s perlou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Mlékařka</a:t>
            </a:r>
          </a:p>
        </p:txBody>
      </p:sp>
      <p:sp>
        <p:nvSpPr>
          <p:cNvPr id="24579" name="TextovéPole 5"/>
          <p:cNvSpPr txBox="1">
            <a:spLocks noChangeArrowheads="1"/>
          </p:cNvSpPr>
          <p:nvPr/>
        </p:nvSpPr>
        <p:spPr bwMode="auto">
          <a:xfrm>
            <a:off x="5364088" y="6440487"/>
            <a:ext cx="3384376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400" dirty="0" smtClean="0"/>
              <a:t>Obr</a:t>
            </a:r>
            <a:r>
              <a:rPr lang="cs-CZ" altLang="cs-CZ" sz="1400" dirty="0"/>
              <a:t>. </a:t>
            </a:r>
            <a:r>
              <a:rPr lang="cs-CZ" altLang="cs-CZ" sz="1400" dirty="0" smtClean="0"/>
              <a:t>7 </a:t>
            </a:r>
            <a:r>
              <a:rPr lang="cs-CZ" altLang="cs-CZ" sz="1600" dirty="0"/>
              <a:t>Alegorie </a:t>
            </a:r>
            <a:r>
              <a:rPr lang="cs-CZ" altLang="cs-CZ" sz="1600" dirty="0" smtClean="0"/>
              <a:t>malířství </a:t>
            </a:r>
            <a:r>
              <a:rPr lang="en-US" altLang="cs-CZ" sz="1600" dirty="0" smtClean="0"/>
              <a:t>[]</a:t>
            </a:r>
            <a:r>
              <a:rPr lang="cs-CZ" altLang="cs-CZ" sz="1600" dirty="0" smtClean="0"/>
              <a:t> </a:t>
            </a:r>
            <a:endParaRPr lang="cs-CZ" altLang="cs-CZ" sz="1400" dirty="0"/>
          </a:p>
        </p:txBody>
      </p:sp>
      <p:pic>
        <p:nvPicPr>
          <p:cNvPr id="24580" name="Zástupný symbol pro obsah 8" descr="Vermeer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2550002"/>
            <a:ext cx="3242071" cy="389048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555776" y="836712"/>
            <a:ext cx="6443662" cy="1439862"/>
          </a:xfrm>
        </p:spPr>
        <p:txBody>
          <a:bodyPr anchor="b"/>
          <a:lstStyle/>
          <a:p>
            <a:pPr algn="r" eaLnBrk="1" hangingPunct="1">
              <a:defRPr/>
            </a:pPr>
            <a:r>
              <a:rPr lang="cs-CZ" sz="3600" b="1" cap="all" dirty="0" smtClean="0">
                <a:latin typeface="Arial" charset="0"/>
                <a:cs typeface="Arial" charset="0"/>
              </a:rPr>
              <a:t>ČEŠTÍ PŘEDSTAVITELÉ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1300"/>
            <a:ext cx="8229600" cy="3816350"/>
          </a:xfrm>
        </p:spPr>
        <p:txBody>
          <a:bodyPr/>
          <a:lstStyle/>
          <a:p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Karel Škréta</a:t>
            </a:r>
          </a:p>
          <a:p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Petr Brandl</a:t>
            </a:r>
          </a:p>
          <a:p>
            <a:endParaRPr lang="cs-CZ" altLang="cs-CZ" sz="2400" dirty="0" smtClean="0">
              <a:solidFill>
                <a:srgbClr val="990033"/>
              </a:solidFill>
              <a:latin typeface="Arial" charset="0"/>
              <a:cs typeface="Arial" charset="0"/>
            </a:endParaRPr>
          </a:p>
          <a:p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Václav Vavřinec Reiner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(fresky)</a:t>
            </a:r>
          </a:p>
          <a:p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Václav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Hollar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(grafik, působil v Anglii)</a:t>
            </a:r>
          </a:p>
          <a:p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Jan Kupecký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(portrétista)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04614" y="980728"/>
            <a:ext cx="5222875" cy="1162050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KAREL ŠKRÉTA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2571750"/>
            <a:ext cx="4355976" cy="3929063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1610 – 1674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Český malíř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Portréty</a:t>
            </a:r>
          </a:p>
          <a:p>
            <a:pPr marL="177800" indent="-177800"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Oltářní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obrazy (například Týnský chrám v Praze)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Paris a Helena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Svatý Martin</a:t>
            </a:r>
          </a:p>
        </p:txBody>
      </p:sp>
      <p:sp>
        <p:nvSpPr>
          <p:cNvPr id="26627" name="TextovéPole 5"/>
          <p:cNvSpPr txBox="1">
            <a:spLocks noChangeArrowheads="1"/>
          </p:cNvSpPr>
          <p:nvPr/>
        </p:nvSpPr>
        <p:spPr bwMode="auto">
          <a:xfrm>
            <a:off x="4355976" y="5805264"/>
            <a:ext cx="4608512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8 </a:t>
            </a:r>
            <a:r>
              <a:rPr lang="cs-CZ" altLang="cs-CZ" sz="1600" dirty="0"/>
              <a:t>Narození svatého Václava</a:t>
            </a:r>
            <a:endParaRPr lang="cs-CZ" altLang="cs-CZ" sz="1600" dirty="0"/>
          </a:p>
        </p:txBody>
      </p:sp>
      <p:pic>
        <p:nvPicPr>
          <p:cNvPr id="26628" name="Zástupný symbol pro obsah 7" descr="800px-Karel_Škréta_-_Narození_svatého_Václava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5976" y="2996952"/>
            <a:ext cx="4572198" cy="277739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35896" y="764704"/>
            <a:ext cx="5222875" cy="1162050"/>
          </a:xfrm>
        </p:spPr>
        <p:txBody>
          <a:bodyPr/>
          <a:lstStyle/>
          <a:p>
            <a:r>
              <a:rPr lang="cs-CZ" sz="3600" cap="none" dirty="0" smtClean="0">
                <a:latin typeface="Arial" charset="0"/>
                <a:cs typeface="Arial" charset="0"/>
              </a:rPr>
              <a:t>PETR BRANDL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0825" y="2564904"/>
            <a:ext cx="4826000" cy="3935909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1568–1635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Český malíř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Portréty, autoportréty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Dramatické scény, šerosvit</a:t>
            </a:r>
          </a:p>
          <a:p>
            <a:pPr>
              <a:buFont typeface="Arial" charset="0"/>
              <a:buChar char="•"/>
            </a:pPr>
            <a:r>
              <a:rPr lang="cs-CZ" altLang="cs-CZ" sz="2400" dirty="0" smtClean="0">
                <a:latin typeface="Arial" charset="0"/>
                <a:cs typeface="Arial" charset="0"/>
              </a:rPr>
              <a:t> Dílo: 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Jan Křtitel křtí Ježíše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Simeon s Ježíškem</a:t>
            </a:r>
          </a:p>
          <a:p>
            <a:pPr lvl="1">
              <a:buFontTx/>
              <a:buChar char="-"/>
            </a:pPr>
            <a:r>
              <a:rPr lang="cs-CZ" altLang="cs-CZ" sz="2400" dirty="0" smtClean="0">
                <a:latin typeface="Arial" charset="0"/>
                <a:cs typeface="Arial" charset="0"/>
              </a:rPr>
              <a:t> Glorifikace sv. Ignáce (v HK)</a:t>
            </a:r>
          </a:p>
        </p:txBody>
      </p:sp>
      <p:sp>
        <p:nvSpPr>
          <p:cNvPr id="27651" name="TextovéPole 5"/>
          <p:cNvSpPr txBox="1">
            <a:spLocks noChangeArrowheads="1"/>
          </p:cNvSpPr>
          <p:nvPr/>
        </p:nvSpPr>
        <p:spPr bwMode="auto">
          <a:xfrm>
            <a:off x="5508104" y="6237312"/>
            <a:ext cx="2952328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1600" dirty="0" smtClean="0"/>
              <a:t>Obr</a:t>
            </a:r>
            <a:r>
              <a:rPr lang="cs-CZ" altLang="cs-CZ" sz="1600" dirty="0"/>
              <a:t>. </a:t>
            </a:r>
            <a:r>
              <a:rPr lang="cs-CZ" altLang="cs-CZ" sz="1600" dirty="0" smtClean="0"/>
              <a:t>9 </a:t>
            </a:r>
            <a:r>
              <a:rPr lang="cs-CZ" altLang="cs-CZ" sz="1600" dirty="0" smtClean="0"/>
              <a:t>Autoportrét </a:t>
            </a:r>
            <a:r>
              <a:rPr lang="en-US" altLang="cs-CZ" sz="1600" dirty="0" smtClean="0"/>
              <a:t>[]</a:t>
            </a:r>
            <a:endParaRPr lang="cs-CZ" altLang="cs-CZ" sz="1600" dirty="0"/>
          </a:p>
        </p:txBody>
      </p:sp>
      <p:pic>
        <p:nvPicPr>
          <p:cNvPr id="27652" name="Zástupný symbol pro obsah 7" descr="Petr_Brandl.jpg"/>
          <p:cNvPicPr>
            <a:picLocks noGrp="1" noChangeAspect="1"/>
          </p:cNvPicPr>
          <p:nvPr>
            <p:ph idx="1"/>
          </p:nvPr>
        </p:nvPicPr>
        <p:blipFill>
          <a:blip r:embed="rId2">
            <a:lum brigh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2636912"/>
            <a:ext cx="2952328" cy="360056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latin typeface="Arial" charset="0"/>
                <a:cs typeface="Arial" charset="0"/>
              </a:rPr>
              <a:t>OSMISMĚRKA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5724128" y="2646280"/>
            <a:ext cx="3419603" cy="3960812"/>
          </a:xfrm>
        </p:spPr>
        <p:txBody>
          <a:bodyPr/>
          <a:lstStyle/>
          <a:p>
            <a:pPr algn="r">
              <a:buFont typeface="Arial" charset="0"/>
              <a:buNone/>
            </a:pPr>
            <a:r>
              <a:rPr lang="cs-CZ" altLang="cs-CZ" sz="2400" dirty="0" smtClean="0"/>
              <a:t>	</a:t>
            </a:r>
            <a:r>
              <a:rPr lang="cs-CZ" altLang="cs-CZ" sz="2400" dirty="0" smtClean="0">
                <a:latin typeface="Arial" charset="0"/>
                <a:cs typeface="Arial" charset="0"/>
              </a:rPr>
              <a:t>antika, baroko, Brandl,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Caravaggio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 diagonála, draperie, fiála, chrám, kamera, koláž, oblouk, Parléř, Picasso, plast, pyramida, rastr, Rembrandt, rokoko, rovnoběžka,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Rubens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 šerosvit, Škréta,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Vermeer</a:t>
            </a:r>
            <a:endParaRPr lang="cs-CZ" altLang="cs-CZ" sz="2100" dirty="0" smtClean="0">
              <a:latin typeface="Arial" charset="0"/>
              <a:cs typeface="Arial" charset="0"/>
            </a:endParaRPr>
          </a:p>
        </p:txBody>
      </p:sp>
      <p:pic>
        <p:nvPicPr>
          <p:cNvPr id="28675" name="Picture 1" descr="C:\Users\Čumacha\Documents\DUMy\osmis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3214688"/>
            <a:ext cx="5148858" cy="34546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ovéPole 4"/>
          <p:cNvSpPr txBox="1">
            <a:spLocks noChangeArrowheads="1"/>
          </p:cNvSpPr>
          <p:nvPr/>
        </p:nvSpPr>
        <p:spPr bwMode="auto">
          <a:xfrm>
            <a:off x="5358" y="2571749"/>
            <a:ext cx="6654874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r>
              <a:rPr lang="cs-CZ" altLang="cs-CZ" sz="2400" b="1" dirty="0">
                <a:solidFill>
                  <a:srgbClr val="990033"/>
                </a:solidFill>
              </a:rPr>
              <a:t>„Jedním z kostelů Carla </a:t>
            </a:r>
            <a:r>
              <a:rPr lang="cs-CZ" altLang="cs-CZ" sz="2400" b="1" dirty="0" err="1">
                <a:solidFill>
                  <a:srgbClr val="990033"/>
                </a:solidFill>
              </a:rPr>
              <a:t>Luraga</a:t>
            </a:r>
            <a:r>
              <a:rPr lang="cs-CZ" altLang="cs-CZ" sz="2400" b="1" dirty="0">
                <a:solidFill>
                  <a:srgbClr val="990033"/>
                </a:solidFill>
              </a:rPr>
              <a:t> je kostel…“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OSMISMĚRKA</a:t>
            </a: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357188" y="2643188"/>
            <a:ext cx="8329612" cy="10715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altLang="cs-CZ" sz="2400" dirty="0" smtClean="0"/>
              <a:t>	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Označte pojmy z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osmisměrky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, které souvisí s barokem a řekněte, proč jste je vybrali.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68313" y="3644900"/>
            <a:ext cx="8072437" cy="264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cs-CZ" altLang="cs-CZ" sz="2400"/>
              <a:t>antika, baroko, Brandl, Caravaggio, diagonála, draperie, fiála, chrám, kamera, koláž, oblouk, Parléř, Picasso, plast, pyramida, rastr, Rembrandt, rokoko, rovnoběžka, Rubens, šerosvit, Škréta, Vermeer</a:t>
            </a:r>
          </a:p>
          <a:p>
            <a:endParaRPr lang="cs-CZ" alt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ŘEŠENÍ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>
          <a:xfrm>
            <a:off x="323850" y="2636838"/>
            <a:ext cx="8569325" cy="3960812"/>
          </a:xfrm>
        </p:spPr>
        <p:txBody>
          <a:bodyPr/>
          <a:lstStyle/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2800" b="1" dirty="0" smtClean="0">
                <a:latin typeface="Arial" charset="0"/>
                <a:cs typeface="Arial" charset="0"/>
              </a:rPr>
              <a:t>Řešením </a:t>
            </a:r>
            <a:r>
              <a:rPr lang="cs-CZ" altLang="cs-CZ" sz="2800" b="1" dirty="0" err="1" smtClean="0">
                <a:latin typeface="Arial" charset="0"/>
                <a:cs typeface="Arial" charset="0"/>
              </a:rPr>
              <a:t>osmisměrky</a:t>
            </a:r>
            <a:r>
              <a:rPr lang="cs-CZ" altLang="cs-CZ" sz="2800" b="1" dirty="0" smtClean="0">
                <a:latin typeface="Arial" charset="0"/>
                <a:cs typeface="Arial" charset="0"/>
              </a:rPr>
              <a:t> </a:t>
            </a:r>
            <a:r>
              <a:rPr lang="cs-CZ" altLang="cs-CZ" sz="2800" b="1" dirty="0" smtClean="0">
                <a:latin typeface="Arial" charset="0"/>
                <a:cs typeface="Arial" charset="0"/>
              </a:rPr>
              <a:t>je:</a:t>
            </a:r>
            <a:endParaRPr lang="cs-CZ" altLang="cs-CZ" sz="2800" b="1" i="1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2800" b="1" i="1" dirty="0" smtClean="0">
                <a:latin typeface="Arial" charset="0"/>
                <a:cs typeface="Arial" charset="0"/>
              </a:rPr>
              <a:t>kostel </a:t>
            </a:r>
            <a:r>
              <a:rPr lang="cs-CZ" alt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Nanebevzetí Panny </a:t>
            </a:r>
            <a:r>
              <a:rPr lang="cs-CZ" altLang="cs-CZ" sz="2800" b="1" i="1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Marie</a:t>
            </a:r>
            <a:endParaRPr lang="cs-CZ" altLang="cs-CZ" sz="2800" b="1" i="1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2400" b="1" dirty="0" smtClean="0">
              <a:latin typeface="Arial" charset="0"/>
              <a:cs typeface="Arial" charset="0"/>
            </a:endParaRPr>
          </a:p>
          <a:p>
            <a:pPr indent="12700">
              <a:spcBef>
                <a:spcPts val="600"/>
              </a:spcBef>
              <a:buFont typeface="Arial" charset="0"/>
              <a:buNone/>
            </a:pPr>
            <a:r>
              <a:rPr lang="cs-CZ" altLang="cs-CZ" sz="2400" dirty="0" smtClean="0">
                <a:latin typeface="Arial" charset="0"/>
                <a:cs typeface="Arial" charset="0"/>
              </a:rPr>
              <a:t>Kostel se nachází v Hradci Králové na Velkém náměstí, stavba započala roku 1654 podle plánů italského stavitele Carla </a:t>
            </a:r>
            <a:r>
              <a:rPr lang="cs-CZ" altLang="cs-CZ" sz="2400" dirty="0" err="1" smtClean="0">
                <a:latin typeface="Arial" charset="0"/>
                <a:cs typeface="Arial" charset="0"/>
              </a:rPr>
              <a:t>Luraga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.</a:t>
            </a:r>
            <a:br>
              <a:rPr lang="cs-CZ" altLang="cs-CZ" sz="2400" dirty="0" smtClean="0">
                <a:latin typeface="Arial" charset="0"/>
                <a:cs typeface="Arial" charset="0"/>
              </a:rPr>
            </a:br>
            <a:r>
              <a:rPr lang="cs-CZ" altLang="cs-CZ" sz="2400" dirty="0" smtClean="0">
                <a:latin typeface="Arial" charset="0"/>
                <a:cs typeface="Arial" charset="0"/>
              </a:rPr>
              <a:t>K tomuto jezuitskému kostelu těsně přiléhá jezuitská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kolej.</a:t>
            </a: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24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r>
              <a:rPr lang="cs-CZ" altLang="cs-CZ" sz="1800" i="1" dirty="0" smtClean="0">
                <a:latin typeface="Arial" charset="0"/>
                <a:cs typeface="Arial" charset="0"/>
              </a:rPr>
              <a:t>Podrobněji lze kostel probrat v hodině barokní architektury a při exkurzi.</a:t>
            </a:r>
          </a:p>
          <a:p>
            <a:pPr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</a:pPr>
            <a:endParaRPr lang="cs-CZ" altLang="cs-CZ" sz="18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latin typeface="Arial" charset="0"/>
                <a:cs typeface="Arial" charset="0"/>
              </a:rPr>
              <a:t>ŘEŠENÍ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107504" y="2636912"/>
            <a:ext cx="8928992" cy="4032448"/>
          </a:xfrm>
        </p:spPr>
        <p:txBody>
          <a:bodyPr/>
          <a:lstStyle/>
          <a:p>
            <a:pPr indent="12700">
              <a:lnSpc>
                <a:spcPts val="3400"/>
              </a:lnSpc>
              <a:spcBef>
                <a:spcPts val="600"/>
              </a:spcBef>
              <a:buFont typeface="Arial" charset="0"/>
              <a:buNone/>
            </a:pPr>
            <a:r>
              <a:rPr lang="cs-CZ" altLang="cs-CZ" sz="2400" b="1" dirty="0" smtClean="0">
                <a:latin typeface="Arial" charset="0"/>
                <a:cs typeface="Arial" charset="0"/>
              </a:rPr>
              <a:t>Pojmy související s barokem: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baroko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Brandl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malíř),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Caravaggio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diagonála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(využívá se v kompozici),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draperie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(důraz v sochařství i malířství),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chrám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(staví se velkolepé chrámy, důraz na náboženství),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oblouk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(pracuje se s křivkami),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Rembrandt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rokoko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(další vývoj baroka v 18. st.),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Rubens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šerosvit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(technika využívající kontrastu světla a stínu),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Škréta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malíř), </a:t>
            </a:r>
            <a:r>
              <a:rPr lang="cs-CZ" altLang="cs-CZ" sz="2400" dirty="0" err="1" smtClean="0">
                <a:solidFill>
                  <a:srgbClr val="990033"/>
                </a:solidFill>
                <a:latin typeface="Arial" charset="0"/>
                <a:cs typeface="Arial" charset="0"/>
              </a:rPr>
              <a:t>Vermeer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(barokní malíř)</a:t>
            </a: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</a:pPr>
            <a:endParaRPr lang="cs-CZ" altLang="cs-CZ" sz="18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dirty="0" smtClean="0">
                <a:latin typeface="Arial" charset="0"/>
                <a:cs typeface="Arial" charset="0"/>
              </a:rPr>
              <a:t>ŘEŠENÍ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107504" y="2636912"/>
            <a:ext cx="8928992" cy="4032448"/>
          </a:xfrm>
        </p:spPr>
        <p:txBody>
          <a:bodyPr/>
          <a:lstStyle/>
          <a:p>
            <a:pPr indent="12700">
              <a:lnSpc>
                <a:spcPts val="3400"/>
              </a:lnSpc>
              <a:buFont typeface="Arial" charset="0"/>
              <a:buNone/>
            </a:pPr>
            <a:r>
              <a:rPr lang="cs-CZ" altLang="cs-CZ" sz="2400" b="1" dirty="0" smtClean="0">
                <a:latin typeface="Arial" charset="0"/>
                <a:cs typeface="Arial" charset="0"/>
              </a:rPr>
              <a:t>Nesouvisí </a:t>
            </a:r>
            <a:r>
              <a:rPr lang="cs-CZ" altLang="cs-CZ" sz="2400" b="1" dirty="0" smtClean="0">
                <a:latin typeface="Arial" charset="0"/>
                <a:cs typeface="Arial" charset="0"/>
              </a:rPr>
              <a:t>s barokem: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antika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(označení starověkého období),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fiála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(objevuje se především v gotice),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kamera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(záležitost 20. st.),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koláž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(rozvoj v kubismu),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Parléř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(gotický architekt a sochař),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Picasso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(kubistický malíř),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plast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(materiál rozšířený ve 20. st.),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pyramida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(Egypt),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rastr</a:t>
            </a:r>
            <a:r>
              <a:rPr lang="cs-CZ" altLang="cs-CZ" sz="2400" dirty="0" smtClean="0">
                <a:latin typeface="Arial" charset="0"/>
                <a:cs typeface="Arial" charset="0"/>
              </a:rPr>
              <a:t> (souvisí především s digitální grafikou), </a:t>
            </a:r>
            <a:r>
              <a:rPr lang="cs-CZ" altLang="cs-CZ" sz="2400" dirty="0" smtClean="0">
                <a:solidFill>
                  <a:srgbClr val="990033"/>
                </a:solidFill>
                <a:latin typeface="Arial" charset="0"/>
                <a:cs typeface="Arial" charset="0"/>
              </a:rPr>
              <a:t>rovnoběžka </a:t>
            </a:r>
            <a:r>
              <a:rPr lang="cs-CZ" altLang="cs-CZ" sz="2400" dirty="0" smtClean="0">
                <a:latin typeface="Arial" charset="0"/>
                <a:cs typeface="Arial" charset="0"/>
              </a:rPr>
              <a:t>(rovné linie a rovnoběžky využívali v renesanci)</a:t>
            </a:r>
          </a:p>
          <a:p>
            <a:pPr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  <a:buFont typeface="Arial" charset="0"/>
              <a:buNone/>
            </a:pPr>
            <a:endParaRPr lang="cs-CZ" altLang="cs-CZ" sz="1800" dirty="0" smtClean="0">
              <a:latin typeface="Arial" charset="0"/>
              <a:cs typeface="Arial" charset="0"/>
            </a:endParaRPr>
          </a:p>
          <a:p>
            <a:pPr>
              <a:spcBef>
                <a:spcPts val="600"/>
              </a:spcBef>
            </a:pPr>
            <a:endParaRPr lang="cs-CZ" altLang="cs-CZ" sz="18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362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/>
          </p:nvPr>
        </p:nvSpPr>
        <p:spPr>
          <a:xfrm>
            <a:off x="611188" y="1196975"/>
            <a:ext cx="8229600" cy="1143000"/>
          </a:xfrm>
        </p:spPr>
        <p:txBody>
          <a:bodyPr/>
          <a:lstStyle/>
          <a:p>
            <a:pPr algn="r"/>
            <a:r>
              <a:rPr lang="cs-CZ" sz="3600" b="1" smtClean="0"/>
              <a:t>ZDROJE</a:t>
            </a:r>
          </a:p>
        </p:txBody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>
          <a:xfrm>
            <a:off x="395536" y="2780928"/>
            <a:ext cx="8229600" cy="3633788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[1]  </a:t>
            </a:r>
            <a:r>
              <a:rPr lang="cs-CZ" sz="2400" dirty="0" smtClean="0">
                <a:latin typeface="Arial" charset="0"/>
                <a:cs typeface="Arial" charset="0"/>
              </a:rPr>
              <a:t>MRÁZ, Bohumír: Dějiny výtvarné kultury. Díl 2. 1. vyd. Praha : IDEA SERVIS, 1997. 209 s. ISBN 80-85970-13-9</a:t>
            </a:r>
          </a:p>
          <a:p>
            <a:pPr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2400" b="1" dirty="0" smtClean="0">
                <a:latin typeface="Arial" charset="0"/>
                <a:cs typeface="Arial" charset="0"/>
              </a:rPr>
              <a:t>[2]  </a:t>
            </a:r>
            <a:r>
              <a:rPr lang="cs-CZ" sz="2400" dirty="0" smtClean="0">
                <a:latin typeface="Arial" charset="0"/>
                <a:cs typeface="Arial" charset="0"/>
              </a:rPr>
              <a:t>BAUER, Hermann, Andreas PRATER: Baroko. Editor Ingo F Walther. Praha: </a:t>
            </a:r>
            <a:r>
              <a:rPr lang="cs-CZ" sz="2400" dirty="0" err="1" smtClean="0">
                <a:latin typeface="Arial" charset="0"/>
                <a:cs typeface="Arial" charset="0"/>
              </a:rPr>
              <a:t>Slovart</a:t>
            </a:r>
            <a:r>
              <a:rPr lang="cs-CZ" sz="2400" dirty="0" smtClean="0">
                <a:latin typeface="Arial" charset="0"/>
                <a:cs typeface="Arial" charset="0"/>
              </a:rPr>
              <a:t>, c2007, 96 s. </a:t>
            </a:r>
            <a:endParaRPr lang="cs-CZ" sz="2400" dirty="0" smtClean="0">
              <a:latin typeface="Arial" charset="0"/>
              <a:cs typeface="Arial" charset="0"/>
            </a:endParaRPr>
          </a:p>
          <a:p>
            <a:pPr indent="12700">
              <a:buFont typeface="Arial" charset="0"/>
              <a:buNone/>
            </a:pPr>
            <a:r>
              <a:rPr lang="cs-CZ" sz="2400" dirty="0" smtClean="0">
                <a:latin typeface="Arial" charset="0"/>
                <a:cs typeface="Arial" charset="0"/>
              </a:rPr>
              <a:t>ISBN </a:t>
            </a:r>
            <a:r>
              <a:rPr lang="cs-CZ" sz="2400" dirty="0" smtClean="0">
                <a:latin typeface="Arial" charset="0"/>
                <a:cs typeface="Arial" charset="0"/>
              </a:rPr>
              <a:t>978-80-7209-907-8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ZDROJE OBRÁZKŮ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>
          <a:xfrm>
            <a:off x="250825" y="2500313"/>
            <a:ext cx="8713788" cy="4097337"/>
          </a:xfrm>
        </p:spPr>
        <p:txBody>
          <a:bodyPr/>
          <a:lstStyle/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Obr. 1 –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BAUER, Hermann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Andreas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PRATER.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Baroko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V Praze: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Slovart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c2007. ISBN 978-80-7209-907-8, str. 31.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2 – tamtéž, str. 71.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3 – tamtéž, str. 22.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Obr. 4 – HATALA, André. </a:t>
            </a:r>
            <a:r>
              <a:rPr lang="cs-CZ" sz="1400" i="1" dirty="0" err="1" smtClean="0">
                <a:latin typeface="Arial" charset="0"/>
                <a:cs typeface="Arial" charset="0"/>
              </a:rPr>
              <a:t>Wikimedia</a:t>
            </a:r>
            <a:r>
              <a:rPr lang="cs-CZ" sz="1400" i="1" dirty="0" smtClean="0">
                <a:latin typeface="Arial" charset="0"/>
                <a:cs typeface="Arial" charset="0"/>
              </a:rPr>
              <a:t> </a:t>
            </a:r>
            <a:r>
              <a:rPr lang="cs-CZ" sz="1400" i="1" dirty="0" err="1" smtClean="0">
                <a:latin typeface="Arial" charset="0"/>
                <a:cs typeface="Arial" charset="0"/>
              </a:rPr>
              <a:t>Commons</a:t>
            </a:r>
            <a:r>
              <a:rPr lang="cs-CZ" sz="1400" dirty="0" smtClean="0">
                <a:latin typeface="Arial" charset="0"/>
                <a:cs typeface="Arial" charset="0"/>
              </a:rPr>
              <a:t> [online]. [cit. 18. 11. 2013]. Dostupný na WWW: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	</a:t>
            </a:r>
            <a:r>
              <a:rPr lang="cs-CZ" sz="1400" dirty="0" smtClean="0">
                <a:latin typeface="Arial" charset="0"/>
                <a:cs typeface="Arial" charset="0"/>
                <a:hlinkClick r:id="rId2"/>
              </a:rPr>
              <a:t>http://en.wikipedia.org/wiki/File:Frans_Hals_-_Banket_van_de_officieren_van_de_Sint-Joris-Doelen.jpg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5 – BAUER, Hermann 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Andreas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PRATER. </a:t>
            </a:r>
            <a:r>
              <a:rPr lang="cs-CZ" sz="1400" i="1" dirty="0" smtClean="0">
                <a:latin typeface="Arial" pitchFamily="34" charset="0"/>
                <a:cs typeface="Arial" pitchFamily="34" charset="0"/>
              </a:rPr>
              <a:t>Baroko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V Praze: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Slovart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c2007. ISBN 978-80-7209-907-8,, str. 83.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6 – tamtéž, str. 85.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pitchFamily="34" charset="0"/>
                <a:cs typeface="Arial" pitchFamily="34" charset="0"/>
              </a:rPr>
              <a:t>Obr. 7 – tamtéž, str. 91.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Obr. 8 – PANBMP. </a:t>
            </a:r>
            <a:r>
              <a:rPr lang="cs-CZ" sz="1400" i="1" dirty="0" err="1" smtClean="0">
                <a:latin typeface="Arial" charset="0"/>
                <a:cs typeface="Arial" charset="0"/>
              </a:rPr>
              <a:t>Wikimedia</a:t>
            </a:r>
            <a:r>
              <a:rPr lang="cs-CZ" sz="1400" i="1" dirty="0" smtClean="0">
                <a:latin typeface="Arial" charset="0"/>
                <a:cs typeface="Arial" charset="0"/>
              </a:rPr>
              <a:t> </a:t>
            </a:r>
            <a:r>
              <a:rPr lang="cs-CZ" sz="1400" i="1" dirty="0" err="1" smtClean="0">
                <a:latin typeface="Arial" charset="0"/>
                <a:cs typeface="Arial" charset="0"/>
              </a:rPr>
              <a:t>Commons</a:t>
            </a:r>
            <a:r>
              <a:rPr lang="cs-CZ" sz="1400" dirty="0" smtClean="0">
                <a:latin typeface="Arial" charset="0"/>
                <a:cs typeface="Arial" charset="0"/>
              </a:rPr>
              <a:t> [online]. [cit. 18. 11. 2013]. Dostupný na WWW: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	</a:t>
            </a:r>
            <a:r>
              <a:rPr lang="cs-CZ" sz="1400" dirty="0" smtClean="0">
                <a:latin typeface="Arial" charset="0"/>
                <a:cs typeface="Arial" charset="0"/>
                <a:hlinkClick r:id="rId3"/>
              </a:rPr>
              <a:t>http://cs.wikipedia.org/wiki/Soubor:Karel_%C5%A0kr%C3%A9ta_-_Narozen%C3%AD_svat%C3%A9ho_V%C3%A1clava.jpg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Obr. 9 – MANSKE, </a:t>
            </a:r>
            <a:r>
              <a:rPr lang="cs-CZ" sz="1400" dirty="0" err="1" smtClean="0">
                <a:latin typeface="Arial" charset="0"/>
                <a:cs typeface="Arial" charset="0"/>
              </a:rPr>
              <a:t>Magnus</a:t>
            </a:r>
            <a:r>
              <a:rPr lang="cs-CZ" sz="1400" dirty="0" smtClean="0">
                <a:latin typeface="Arial" charset="0"/>
                <a:cs typeface="Arial" charset="0"/>
              </a:rPr>
              <a:t>. </a:t>
            </a:r>
            <a:r>
              <a:rPr lang="cs-CZ" sz="1400" i="1" dirty="0" err="1" smtClean="0">
                <a:latin typeface="Arial" charset="0"/>
                <a:cs typeface="Arial" charset="0"/>
              </a:rPr>
              <a:t>Wikimedia</a:t>
            </a:r>
            <a:r>
              <a:rPr lang="cs-CZ" sz="1400" i="1" dirty="0" smtClean="0">
                <a:latin typeface="Arial" charset="0"/>
                <a:cs typeface="Arial" charset="0"/>
              </a:rPr>
              <a:t> </a:t>
            </a:r>
            <a:r>
              <a:rPr lang="cs-CZ" sz="1400" i="1" dirty="0" err="1" smtClean="0">
                <a:latin typeface="Arial" charset="0"/>
                <a:cs typeface="Arial" charset="0"/>
              </a:rPr>
              <a:t>Commons</a:t>
            </a:r>
            <a:r>
              <a:rPr lang="cs-CZ" sz="1400" dirty="0" smtClean="0">
                <a:latin typeface="Arial" charset="0"/>
                <a:cs typeface="Arial" charset="0"/>
              </a:rPr>
              <a:t> [online]. [cit. 18. 11. 2013]. Dostupný na WWW:</a:t>
            </a:r>
          </a:p>
          <a:p>
            <a:pPr marL="723900" indent="-723900">
              <a:buFont typeface="Arial" charset="0"/>
              <a:buNone/>
              <a:defRPr/>
            </a:pPr>
            <a:r>
              <a:rPr lang="cs-CZ" sz="1400" dirty="0" smtClean="0">
                <a:latin typeface="Arial" charset="0"/>
                <a:cs typeface="Arial" charset="0"/>
              </a:rPr>
              <a:t>	</a:t>
            </a:r>
            <a:r>
              <a:rPr lang="cs-CZ" sz="1400" dirty="0" smtClean="0">
                <a:latin typeface="Arial" charset="0"/>
                <a:cs typeface="Arial" charset="0"/>
                <a:hlinkClick r:id="rId4"/>
              </a:rPr>
              <a:t>http://cs.wikipedia.org/wiki/Soubor:Petr_Brandl.jpg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  <a:defRPr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723900" indent="-723900">
              <a:buFont typeface="Arial" charset="0"/>
              <a:buNone/>
              <a:defRPr/>
            </a:pPr>
            <a:endParaRPr lang="cs-CZ" sz="10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>
              <a:buFont typeface="Arial" charset="0"/>
              <a:buNone/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804863" indent="-804863">
              <a:buFont typeface="Arial" charset="0"/>
              <a:buNone/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811213" indent="-811213">
              <a:buFont typeface="Arial" charset="0"/>
              <a:buNone/>
              <a:defRPr/>
            </a:pPr>
            <a:endParaRPr lang="cs-CZ" sz="1800" dirty="0" smtClean="0">
              <a:latin typeface="Arial" charset="0"/>
              <a:cs typeface="Arial" charset="0"/>
            </a:endParaRPr>
          </a:p>
          <a:p>
            <a:pPr marL="811213" indent="-811213">
              <a:spcBef>
                <a:spcPts val="600"/>
              </a:spcBef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  <a:cs typeface="Arial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sz="3600" b="1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>
          <a:xfrm>
            <a:off x="250825" y="2781300"/>
            <a:ext cx="8642350" cy="3816350"/>
          </a:xfrm>
        </p:spPr>
        <p:txBody>
          <a:bodyPr/>
          <a:lstStyle/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		„Dílo smí být šířeno pod licencí CC BY-SA.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Materiály jsou určeny pro bezplatné používání pro potřeby výuky a vzdělávání na všech typech škol a školských zařízení. Jakékoliv další využití podléhá autorskému zákonu. 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Všechna necitovaná autorská díla jsou dílem autora.</a:t>
            </a:r>
          </a:p>
          <a:p>
            <a:pPr algn="ctr">
              <a:buFont typeface="Arial" charset="0"/>
              <a:buNone/>
            </a:pPr>
            <a:r>
              <a:rPr lang="cs-CZ" altLang="cs-CZ" sz="2400" i="1" smtClean="0">
                <a:latin typeface="Arial" charset="0"/>
                <a:cs typeface="Arial" charset="0"/>
              </a:rPr>
              <a:t>Všechny neocitované kliparty a další grafické objekty jsou součástí prostředků výukového SW Smart Notebook a MS Office.“</a:t>
            </a:r>
          </a:p>
          <a:p>
            <a:pPr>
              <a:buFont typeface="Arial" charset="0"/>
              <a:buNone/>
            </a:pPr>
            <a:endParaRPr lang="cs-CZ" altLang="cs-CZ" sz="2400" i="1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1266</TotalTime>
  <Words>1068</Words>
  <Application>Microsoft Office PowerPoint</Application>
  <PresentationFormat>Předvádění na obrazovce (4:3)</PresentationFormat>
  <Paragraphs>197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Obchodní akademie, Střední odborná škola  a Jazyková škola s právem státní jazykové zkoušky,  Hradec Králové</vt:lpstr>
      <vt:lpstr>BAROKNÍ MALÍŘSTVÍ DATACE, POJEM </vt:lpstr>
      <vt:lpstr>ZNAKY BAROKNÍHO MALÍŘSTVÍ</vt:lpstr>
      <vt:lpstr>TÉMATA BAROKNÍHO MALÍŘSTVÍ</vt:lpstr>
      <vt:lpstr>SVĚTOVÍ PŘEDSTAVITELÉ</vt:lpstr>
      <vt:lpstr>CARAVAGGIO</vt:lpstr>
      <vt:lpstr>DIEGO VELÁZQUEZ</vt:lpstr>
      <vt:lpstr>PETER PAUL RUBENS</vt:lpstr>
      <vt:lpstr>FRANS HALS</vt:lpstr>
      <vt:lpstr>ANTHONY VAN DYCK</vt:lpstr>
      <vt:lpstr>REMBRANDT VAN RIJN</vt:lpstr>
      <vt:lpstr>JAN VERMEER VAN DELF</vt:lpstr>
      <vt:lpstr>ČEŠTÍ PŘEDSTAVITELÉ</vt:lpstr>
      <vt:lpstr>KAREL ŠKRÉTA</vt:lpstr>
      <vt:lpstr>PETR BRANDL</vt:lpstr>
      <vt:lpstr>OSMISMĚRKA</vt:lpstr>
      <vt:lpstr>OSMISMĚRKA</vt:lpstr>
      <vt:lpstr>ŘEŠENÍ</vt:lpstr>
      <vt:lpstr>ŘEŠENÍ</vt:lpstr>
      <vt:lpstr>ŘEŠENÍ</vt:lpstr>
      <vt:lpstr>ZDROJE</vt:lpstr>
      <vt:lpstr>ZDROJE OBRÁZKŮ</vt:lpstr>
      <vt:lpstr>AUTORSKÁ PRÁVA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Věra</dc:creator>
  <cp:lastModifiedBy>Pett</cp:lastModifiedBy>
  <cp:revision>153</cp:revision>
  <dcterms:created xsi:type="dcterms:W3CDTF">2012-11-30T22:17:21Z</dcterms:created>
  <dcterms:modified xsi:type="dcterms:W3CDTF">2014-02-01T09:57:10Z</dcterms:modified>
</cp:coreProperties>
</file>