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56" r:id="rId2"/>
    <p:sldId id="258" r:id="rId3"/>
    <p:sldId id="265" r:id="rId4"/>
    <p:sldId id="295" r:id="rId5"/>
    <p:sldId id="292" r:id="rId6"/>
    <p:sldId id="294" r:id="rId7"/>
    <p:sldId id="297" r:id="rId8"/>
    <p:sldId id="298" r:id="rId9"/>
    <p:sldId id="300" r:id="rId10"/>
    <p:sldId id="302" r:id="rId11"/>
    <p:sldId id="303" r:id="rId12"/>
    <p:sldId id="304" r:id="rId13"/>
    <p:sldId id="305" r:id="rId14"/>
    <p:sldId id="306" r:id="rId15"/>
    <p:sldId id="310" r:id="rId16"/>
    <p:sldId id="307" r:id="rId17"/>
    <p:sldId id="309" r:id="rId18"/>
    <p:sldId id="311" r:id="rId19"/>
    <p:sldId id="312" r:id="rId20"/>
    <p:sldId id="308" r:id="rId21"/>
    <p:sldId id="291" r:id="rId22"/>
    <p:sldId id="276" r:id="rId23"/>
    <p:sldId id="275" r:id="rId2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FA5206"/>
    <a:srgbClr val="990033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40" autoAdjust="0"/>
  </p:normalViewPr>
  <p:slideViewPr>
    <p:cSldViewPr>
      <p:cViewPr>
        <p:scale>
          <a:sx n="70" d="100"/>
          <a:sy n="70" d="100"/>
        </p:scale>
        <p:origin x="-1086" y="-7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8" y="5394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7077D38C-F988-4E2C-850A-2FAD1BC7A26A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25604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98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4199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99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83F2F452-984A-43B3-9AA0-4D94E11363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Edvard_Munch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algn="r"/>
            <a:fld id="{278C4491-6DC0-483D-AEF4-648382590BB3}" type="slidenum">
              <a:rPr lang="cs-CZ" altLang="cs-CZ" sz="1200"/>
              <a:pPr algn="r"/>
              <a:t>6</a:t>
            </a:fld>
            <a:endParaRPr lang="cs-CZ" altLang="cs-CZ" sz="1200"/>
          </a:p>
        </p:txBody>
      </p:sp>
      <p:sp>
        <p:nvSpPr>
          <p:cNvPr id="26627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cs-CZ" altLang="cs-CZ" smtClean="0">
                <a:hlinkClick r:id="rId3"/>
              </a:rPr>
              <a:t>http://cs.wikipedia.org/wiki/Edvard_Munch</a:t>
            </a:r>
            <a:r>
              <a:rPr lang="cs-CZ" altLang="cs-CZ" smtClean="0"/>
              <a:t> 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CB52E5-74F0-401C-9909-F1B7B1EE9550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F037DF-8230-4925-9BBB-B3D07369A0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25677-A646-4B41-A77F-3E275CA2A53B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104E19-B1E3-41CD-B017-31B3020FDE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10645C-BE4A-44D6-B21E-529EBD17C655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CD9722-7579-4398-AC74-A317355BAB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550C30-BF6D-4D77-B78F-C8DEDB6DB64F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B7B459-6006-4032-BC15-7779338470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62FBF1-2C7C-4892-AC0C-29730AB95637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48CAAC-533C-4126-BC92-7560677AF4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48C522-07D8-4A0D-8648-0909F6D4B96D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80211E-73CD-41A9-9E37-8975383F1A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9D6503-9CF3-4A05-BBB8-A5684E6BED5D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8340A-7223-4E6A-809E-BF2F0D6C0F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00430" y="285728"/>
            <a:ext cx="5222891" cy="1162050"/>
          </a:xfrm>
        </p:spPr>
        <p:txBody>
          <a:bodyPr anchor="b"/>
          <a:lstStyle>
            <a:lvl1pPr algn="r">
              <a:defRPr sz="2800" b="1" cap="all" baseline="0"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1500174"/>
            <a:ext cx="5111750" cy="462598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2571744"/>
            <a:ext cx="3008313" cy="3554419"/>
          </a:xfrm>
        </p:spPr>
        <p:txBody>
          <a:bodyPr/>
          <a:lstStyle>
            <a:lvl1pPr marL="0" indent="0">
              <a:buNone/>
              <a:defRPr sz="1600">
                <a:latin typeface="Arial" pitchFamily="34" charset="0"/>
                <a:cs typeface="Arial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D009A4-874B-46EC-B0F5-CD521009DA6F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8A36C8-5A27-4963-9973-BA5CCAAF3B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728794-F030-475B-B188-A3B0771FACD3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C94D9-363D-419E-99B8-65F841E8D1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65B731-5E09-47C1-B357-3F68311F7C73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BA8A22-7988-45B2-B4D4-1CC1442A77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DFF5CC-BAAE-4B51-8F73-133B12B1A597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862F6F-92C9-4CE6-B855-F7E2C67101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5106699-6C83-493D-90D2-857DCE8FA2E1}" type="datetimeFigureOut">
              <a:rPr lang="cs-CZ"/>
              <a:pPr>
                <a:defRPr/>
              </a:pPr>
              <a:t>15.7.2014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4703EDA-4859-4772-88A2-B8B94898DF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alt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altLang="cs-CZ" sz="2000" b="1" smtClean="0">
                <a:latin typeface="Arial" charset="0"/>
                <a:cs typeface="Arial" charset="0"/>
              </a:rPr>
            </a:br>
            <a:r>
              <a:rPr lang="cs-CZ" alt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altLang="cs-CZ" sz="2000" b="1" smtClean="0">
                <a:latin typeface="Arial" charset="0"/>
                <a:cs typeface="Arial" charset="0"/>
              </a:rPr>
            </a:br>
            <a:r>
              <a:rPr lang="cs-CZ" alt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13331" name="Group 19"/>
          <p:cNvGraphicFramePr>
            <a:graphicFrameLocks noGrp="1"/>
          </p:cNvGraphicFramePr>
          <p:nvPr/>
        </p:nvGraphicFramePr>
        <p:xfrm>
          <a:off x="250825" y="2636838"/>
          <a:ext cx="8569325" cy="4238626"/>
        </p:xfrm>
        <a:graphic>
          <a:graphicData uri="http://schemas.openxmlformats.org/drawingml/2006/table">
            <a:tbl>
              <a:tblPr/>
              <a:tblGrid>
                <a:gridCol w="2087563"/>
                <a:gridCol w="6481762"/>
              </a:tblGrid>
              <a:tr h="6937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44" marR="91444" marT="45709" marB="45709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Věra Slezáková</a:t>
                      </a:r>
                    </a:p>
                  </a:txBody>
                  <a:tcPr marL="91444" marR="91444" marT="45709" marB="45709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10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materiálu:</a:t>
                      </a:r>
                    </a:p>
                  </a:txBody>
                  <a:tcPr marL="91444" marR="91444" marT="45709" marB="45709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VY_32_INOVACE_10_VYTVARNE_CINNOSTI_10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Dějiny umění: Expresionismus</a:t>
                      </a:r>
                    </a:p>
                  </a:txBody>
                  <a:tcPr marL="91444" marR="91444" marT="45709" marB="45709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09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sady:</a:t>
                      </a:r>
                    </a:p>
                  </a:txBody>
                  <a:tcPr marL="91444" marR="91444" marT="45709" marB="45709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Výtvarné aktivizační činnosti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44" marR="91444" marT="45709" marB="45709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107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Obor, ročník:</a:t>
                      </a:r>
                    </a:p>
                  </a:txBody>
                  <a:tcPr marL="91444" marR="91444" marT="45709" marB="45709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Sociální činnost, Výchovná a humanitární činnost - sociální činnost – 4. ročník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44" marR="91444" marT="45709" marB="45709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09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</a:t>
                      </a:r>
                    </a:p>
                  </a:txBody>
                  <a:tcPr marL="91444" marR="91444" marT="45709" marB="45709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Prosinec 2013</a:t>
                      </a:r>
                    </a:p>
                  </a:txBody>
                  <a:tcPr marL="91444" marR="91444" marT="45709" marB="45709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09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Anotace:</a:t>
                      </a:r>
                    </a:p>
                  </a:txBody>
                  <a:tcPr marL="91444" marR="91444" marT="45709" marB="45709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Základní znaky Expresionismu a jeho nejvýznamnější představitelé</a:t>
                      </a:r>
                    </a:p>
                  </a:txBody>
                  <a:tcPr marL="91444" marR="91444" marT="45709" marB="45709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09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obsah:</a:t>
                      </a:r>
                    </a:p>
                  </a:txBody>
                  <a:tcPr marL="91444" marR="91444" marT="45709" marB="45709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Výklad nového učiva</a:t>
                      </a:r>
                    </a:p>
                  </a:txBody>
                  <a:tcPr marL="91444" marR="91444" marT="45709" marB="45709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484438" y="1341438"/>
            <a:ext cx="6443662" cy="719137"/>
          </a:xfrm>
        </p:spPr>
        <p:txBody>
          <a:bodyPr anchor="b"/>
          <a:lstStyle/>
          <a:p>
            <a:pPr algn="r" eaLnBrk="1" hangingPunct="1"/>
            <a:r>
              <a:rPr lang="cs-CZ" altLang="cs-CZ" sz="3600" b="1" smtClean="0">
                <a:latin typeface="Arial" charset="0"/>
              </a:rPr>
              <a:t>20. století</a:t>
            </a:r>
            <a:endParaRPr lang="cs-CZ" sz="3600" b="1" smtClean="0">
              <a:latin typeface="Arial" charset="0"/>
            </a:endParaRP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838"/>
            <a:ext cx="8229600" cy="4032250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2400" dirty="0" smtClean="0">
                <a:latin typeface="Arial" charset="0"/>
              </a:rPr>
              <a:t>Rozvoj techniky, nové vynálezy – umělci hledají něco co technika nedokáže</a:t>
            </a:r>
          </a:p>
          <a:p>
            <a:pPr eaLnBrk="1" hangingPunct="1">
              <a:defRPr/>
            </a:pPr>
            <a:r>
              <a:rPr lang="cs-CZ" altLang="cs-CZ" sz="2400" dirty="0" smtClean="0">
                <a:latin typeface="Arial" charset="0"/>
              </a:rPr>
              <a:t>ABSTRAKCE – odtržení od reality a soustředění se na duševní svět autora i diváka</a:t>
            </a:r>
          </a:p>
          <a:p>
            <a:pPr indent="12700" eaLnBrk="1" hangingPunct="1">
              <a:buFont typeface="Arial" charset="0"/>
              <a:buNone/>
              <a:defRPr/>
            </a:pPr>
            <a:r>
              <a:rPr lang="cs-CZ" altLang="cs-CZ" sz="2400" dirty="0" smtClean="0">
                <a:latin typeface="Arial" charset="0"/>
              </a:rPr>
              <a:t>(průměrný divák odmítá, přijímá to, o čem nemusí přemýšlet)</a:t>
            </a:r>
          </a:p>
          <a:p>
            <a:pPr eaLnBrk="1" hangingPunct="1">
              <a:defRPr/>
            </a:pPr>
            <a:r>
              <a:rPr lang="cs-CZ" altLang="cs-CZ" sz="2400" dirty="0" smtClean="0">
                <a:latin typeface="Arial" charset="0"/>
              </a:rPr>
              <a:t>Subjektivnost, osobité pojetí</a:t>
            </a:r>
          </a:p>
          <a:p>
            <a:pPr eaLnBrk="1" hangingPunct="1">
              <a:defRPr/>
            </a:pPr>
            <a:r>
              <a:rPr lang="cs-CZ" altLang="cs-CZ" sz="2400" dirty="0">
                <a:latin typeface="Arial" charset="0"/>
              </a:rPr>
              <a:t>U</a:t>
            </a:r>
            <a:r>
              <a:rPr lang="cs-CZ" altLang="cs-CZ" sz="2400" dirty="0" smtClean="0">
                <a:latin typeface="Arial" charset="0"/>
              </a:rPr>
              <a:t>mění založeno na intuici, náhodě</a:t>
            </a:r>
          </a:p>
          <a:p>
            <a:pPr eaLnBrk="1" hangingPunct="1">
              <a:defRPr/>
            </a:pPr>
            <a:r>
              <a:rPr lang="cs-CZ" altLang="cs-CZ" sz="2400" dirty="0">
                <a:latin typeface="Arial" charset="0"/>
              </a:rPr>
              <a:t>P</a:t>
            </a:r>
            <a:r>
              <a:rPr lang="cs-CZ" altLang="cs-CZ" sz="2400" dirty="0" smtClean="0">
                <a:latin typeface="Arial" charset="0"/>
              </a:rPr>
              <a:t>rolínání více směrů najednou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5" descr="vykrik"/>
          <p:cNvPicPr>
            <a:picLocks noChangeAspect="1" noChangeArrowheads="1"/>
          </p:cNvPicPr>
          <p:nvPr>
            <p:ph sz="quarter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971550" y="2724150"/>
            <a:ext cx="2808288" cy="3676650"/>
          </a:xfrm>
          <a:noFill/>
        </p:spPr>
      </p:pic>
      <p:sp>
        <p:nvSpPr>
          <p:cNvPr id="15367" name="Rectangle 7"/>
          <p:cNvSpPr>
            <a:spLocks noGrp="1"/>
          </p:cNvSpPr>
          <p:nvPr>
            <p:ph type="body" sz="half" idx="4294967295"/>
          </p:nvPr>
        </p:nvSpPr>
        <p:spPr>
          <a:xfrm>
            <a:off x="4284663" y="2708275"/>
            <a:ext cx="4535487" cy="3844925"/>
          </a:xfrm>
        </p:spPr>
        <p:txBody>
          <a:bodyPr/>
          <a:lstStyle/>
          <a:p>
            <a:r>
              <a:rPr lang="cs-CZ" sz="2800" dirty="0" smtClean="0">
                <a:latin typeface="Arial" charset="0"/>
                <a:cs typeface="Arial" charset="0"/>
              </a:rPr>
              <a:t>Popište, </a:t>
            </a:r>
            <a:r>
              <a:rPr lang="cs-CZ" sz="2800" dirty="0" smtClean="0">
                <a:latin typeface="Arial" charset="0"/>
                <a:cs typeface="Arial" charset="0"/>
              </a:rPr>
              <a:t>jaká nálada na vás dýchne při pohledu na tento obraz.</a:t>
            </a:r>
          </a:p>
          <a:p>
            <a:r>
              <a:rPr lang="cs-CZ" sz="2800" dirty="0" smtClean="0">
                <a:latin typeface="Arial" charset="0"/>
                <a:cs typeface="Arial" charset="0"/>
              </a:rPr>
              <a:t>Jak byste nazvali tento obraz?</a:t>
            </a:r>
          </a:p>
          <a:p>
            <a:endParaRPr lang="cs-CZ" sz="2800" dirty="0" smtClean="0">
              <a:latin typeface="Arial" charset="0"/>
            </a:endParaRPr>
          </a:p>
        </p:txBody>
      </p:sp>
      <p:sp>
        <p:nvSpPr>
          <p:cNvPr id="4100" name="TextovéPole 5"/>
          <p:cNvSpPr txBox="1">
            <a:spLocks noChangeArrowheads="1"/>
          </p:cNvSpPr>
          <p:nvPr/>
        </p:nvSpPr>
        <p:spPr bwMode="auto">
          <a:xfrm>
            <a:off x="971550" y="6400800"/>
            <a:ext cx="2808288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600"/>
              <a:t>Obr. 1 Výkřik</a:t>
            </a:r>
          </a:p>
        </p:txBody>
      </p:sp>
      <p:sp>
        <p:nvSpPr>
          <p:cNvPr id="4101" name="Nadpis 1"/>
          <p:cNvSpPr>
            <a:spLocks noGrp="1"/>
          </p:cNvSpPr>
          <p:nvPr>
            <p:ph type="title"/>
          </p:nvPr>
        </p:nvSpPr>
        <p:spPr>
          <a:xfrm>
            <a:off x="2484438" y="1341438"/>
            <a:ext cx="6443662" cy="719137"/>
          </a:xfrm>
        </p:spPr>
        <p:txBody>
          <a:bodyPr anchor="b"/>
          <a:lstStyle/>
          <a:p>
            <a:pPr algn="r" eaLnBrk="1" hangingPunct="1"/>
            <a:r>
              <a:rPr lang="cs-CZ" altLang="cs-CZ" sz="3600" b="1" smtClean="0">
                <a:latin typeface="Arial" charset="0"/>
              </a:rPr>
              <a:t>Úkol</a:t>
            </a:r>
            <a:endParaRPr lang="cs-CZ" sz="3600" b="1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5" name="Rectangle 3"/>
          <p:cNvSpPr>
            <a:spLocks noGrp="1"/>
          </p:cNvSpPr>
          <p:nvPr>
            <p:ph type="body" idx="1"/>
          </p:nvPr>
        </p:nvSpPr>
        <p:spPr>
          <a:xfrm>
            <a:off x="395288" y="2708275"/>
            <a:ext cx="8353425" cy="3889375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cs-CZ" altLang="cs-CZ" sz="2400" i="1" dirty="0" smtClean="0"/>
              <a:t>„Šel jsem po cestě se dvěma přáteli – slunce zapadalo za horu nad městem a fjordem – pocítil jsem nápor smutku – nebe se náhle změnilo v krvavou červeň. Zastavil jsem se, opřel o zábradlí, smrtelně unaven – přátelé se po mně ohlédli a pokračovali dál – díval jsem se nad plápolajícími mraky na fjordem, byly jak krev a meč, a město – modročerný fjord a město – mí přátelé šli dál a já tam stál a třásl se strachy – cítil jsem jakoby velký, nekonečný výkřik šel tou nekonečnou přírodou.“ </a:t>
            </a:r>
            <a:r>
              <a:rPr lang="en-US" altLang="cs-CZ" sz="2400" baseline="30000" dirty="0" smtClean="0"/>
              <a:t>[</a:t>
            </a:r>
            <a:r>
              <a:rPr lang="cs-CZ" altLang="cs-CZ" sz="2400" baseline="30000" dirty="0" smtClean="0"/>
              <a:t>1</a:t>
            </a:r>
            <a:r>
              <a:rPr lang="en-US" altLang="cs-CZ" sz="2400" baseline="30000" dirty="0" smtClean="0"/>
              <a:t>]</a:t>
            </a:r>
            <a:endParaRPr lang="cs-CZ" altLang="cs-CZ" sz="2400" baseline="30000" dirty="0" smtClean="0"/>
          </a:p>
          <a:p>
            <a:pPr>
              <a:defRPr/>
            </a:pPr>
            <a:endParaRPr lang="cs-CZ" sz="2800" baseline="30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/>
          </p:cNvSpPr>
          <p:nvPr>
            <p:ph type="title"/>
          </p:nvPr>
        </p:nvSpPr>
        <p:spPr>
          <a:xfrm>
            <a:off x="755650" y="1125538"/>
            <a:ext cx="8229600" cy="1143000"/>
          </a:xfrm>
        </p:spPr>
        <p:txBody>
          <a:bodyPr/>
          <a:lstStyle/>
          <a:p>
            <a:pPr algn="r"/>
            <a:r>
              <a:rPr lang="cs-CZ" sz="3600" b="1" smtClean="0">
                <a:latin typeface="Arial" charset="0"/>
              </a:rPr>
              <a:t>Expresionismus</a:t>
            </a:r>
          </a:p>
        </p:txBody>
      </p:sp>
      <p:sp>
        <p:nvSpPr>
          <p:cNvPr id="38915" name="Rectangle 3"/>
          <p:cNvSpPr>
            <a:spLocks noGrp="1"/>
          </p:cNvSpPr>
          <p:nvPr>
            <p:ph type="body" idx="1"/>
          </p:nvPr>
        </p:nvSpPr>
        <p:spPr>
          <a:xfrm>
            <a:off x="323850" y="2781300"/>
            <a:ext cx="8496300" cy="3960813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altLang="cs-CZ" sz="2400" dirty="0" smtClean="0">
                <a:latin typeface="Arial" charset="0"/>
              </a:rPr>
              <a:t>Počátek 20. století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altLang="cs-CZ" sz="2400" dirty="0" smtClean="0">
                <a:latin typeface="Arial" charset="0"/>
              </a:rPr>
              <a:t>Zobrazuje hlavně vnitřní psychický stav</a:t>
            </a:r>
          </a:p>
          <a:p>
            <a:pPr marL="723900" indent="885825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cs-CZ" altLang="cs-CZ" sz="2400" dirty="0" smtClean="0">
                <a:latin typeface="Arial" charset="0"/>
              </a:rPr>
              <a:t> X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altLang="cs-CZ" sz="2400" dirty="0" smtClean="0">
                <a:latin typeface="Arial" charset="0"/>
              </a:rPr>
              <a:t>Impresionismu (dojem)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altLang="cs-CZ" sz="2400" b="1" dirty="0" smtClean="0">
                <a:solidFill>
                  <a:srgbClr val="FA5206"/>
                </a:solidFill>
                <a:latin typeface="Arial" charset="0"/>
              </a:rPr>
              <a:t>Výraz</a:t>
            </a:r>
            <a:r>
              <a:rPr lang="cs-CZ" altLang="cs-CZ" sz="2400" dirty="0" smtClean="0">
                <a:latin typeface="Arial" charset="0"/>
              </a:rPr>
              <a:t>, vášnivá reakce a hluboký prožitek skryté tváře skutečnosti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altLang="cs-CZ" sz="2400" dirty="0" smtClean="0">
                <a:latin typeface="Arial" charset="0"/>
              </a:rPr>
              <a:t>Potřeba nahlédnut pod povrch věcí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altLang="cs-CZ" sz="2400" dirty="0" smtClean="0">
                <a:latin typeface="Arial" charset="0"/>
              </a:rPr>
              <a:t>Rozpor mezi člověkem a světem, skutečností a zdáním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altLang="cs-CZ" sz="2400" dirty="0" smtClean="0">
                <a:latin typeface="Arial" charset="0"/>
              </a:rPr>
              <a:t>Pocity bezmoci a úzkosti</a:t>
            </a:r>
          </a:p>
          <a:p>
            <a:pPr>
              <a:lnSpc>
                <a:spcPct val="90000"/>
              </a:lnSpc>
              <a:defRPr/>
            </a:pPr>
            <a:endParaRPr lang="cs-CZ" sz="2800" dirty="0" smtClean="0">
              <a:latin typeface="Arial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84213" y="1125538"/>
            <a:ext cx="8229600" cy="1143000"/>
          </a:xfrm>
        </p:spPr>
        <p:txBody>
          <a:bodyPr/>
          <a:lstStyle/>
          <a:p>
            <a:pPr algn="r" eaLnBrk="1" hangingPunct="1"/>
            <a:r>
              <a:rPr lang="cs-CZ" altLang="cs-CZ" sz="3600" b="1" smtClean="0">
                <a:latin typeface="Arial" charset="0"/>
              </a:rPr>
              <a:t>Edvard Munch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288" y="2924175"/>
            <a:ext cx="8424862" cy="352901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2800" smtClean="0">
                <a:latin typeface="Arial" charset="0"/>
              </a:rPr>
              <a:t>Nor, působí i ve Francii a Německu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>
                <a:latin typeface="Arial" charset="0"/>
              </a:rPr>
              <a:t>Posedlý představou smrti (v dětství smrt matky a sestry)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>
                <a:latin typeface="Arial" charset="0"/>
              </a:rPr>
              <a:t>Duševní nemoc, v dětství příběhy od Edgara Allana Poea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>
                <a:latin typeface="Arial" charset="0"/>
              </a:rPr>
              <a:t>Osamělý život, sžírán trýzní lásky, nemoci a úzkosti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>
                <a:latin typeface="Arial" charset="0"/>
              </a:rPr>
              <a:t>Vliv secese</a:t>
            </a:r>
          </a:p>
          <a:p>
            <a:pPr eaLnBrk="1" hangingPunct="1">
              <a:lnSpc>
                <a:spcPct val="90000"/>
              </a:lnSpc>
              <a:buFont typeface="Arial" charset="0"/>
              <a:buNone/>
            </a:pPr>
            <a:endParaRPr lang="cs-CZ" altLang="cs-CZ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1052513"/>
            <a:ext cx="8734425" cy="1143000"/>
          </a:xfrm>
        </p:spPr>
        <p:txBody>
          <a:bodyPr/>
          <a:lstStyle/>
          <a:p>
            <a:pPr algn="r" eaLnBrk="1" hangingPunct="1"/>
            <a:r>
              <a:rPr lang="cs-CZ" altLang="cs-CZ" sz="3600" b="1" smtClean="0">
                <a:latin typeface="Arial" charset="0"/>
              </a:rPr>
              <a:t>Skupina Osma</a:t>
            </a:r>
            <a:br>
              <a:rPr lang="cs-CZ" altLang="cs-CZ" sz="3600" b="1" smtClean="0">
                <a:latin typeface="Arial" charset="0"/>
              </a:rPr>
            </a:br>
            <a:r>
              <a:rPr lang="cs-CZ" altLang="cs-CZ" sz="3600" b="1" smtClean="0">
                <a:latin typeface="Arial" charset="0"/>
              </a:rPr>
              <a:t>- Čechy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288" y="2781300"/>
            <a:ext cx="8229600" cy="3887788"/>
          </a:xfrm>
        </p:spPr>
        <p:txBody>
          <a:bodyPr/>
          <a:lstStyle/>
          <a:p>
            <a:pPr eaLnBrk="1" hangingPunct="1">
              <a:lnSpc>
                <a:spcPts val="2500"/>
              </a:lnSpc>
            </a:pPr>
            <a:r>
              <a:rPr lang="cs-CZ" altLang="cs-CZ" sz="2400" smtClean="0">
                <a:latin typeface="Arial" charset="0"/>
                <a:cs typeface="Arial" charset="0"/>
              </a:rPr>
              <a:t>Ovlivnil celé Evropské malířství</a:t>
            </a:r>
          </a:p>
          <a:p>
            <a:pPr eaLnBrk="1" hangingPunct="1">
              <a:lnSpc>
                <a:spcPts val="2500"/>
              </a:lnSpc>
            </a:pPr>
            <a:r>
              <a:rPr lang="cs-CZ" altLang="cs-CZ" sz="2400" smtClean="0">
                <a:latin typeface="Arial" charset="0"/>
                <a:cs typeface="Arial" charset="0"/>
              </a:rPr>
              <a:t>výstava v Praze r. 1905 - skupinu Osma</a:t>
            </a:r>
          </a:p>
          <a:p>
            <a:pPr eaLnBrk="1" hangingPunct="1">
              <a:lnSpc>
                <a:spcPts val="2500"/>
              </a:lnSpc>
            </a:pPr>
            <a:r>
              <a:rPr lang="cs-CZ" altLang="cs-CZ" sz="2400" smtClean="0">
                <a:latin typeface="Arial" charset="0"/>
                <a:cs typeface="Arial" charset="0"/>
              </a:rPr>
              <a:t>Bohumil Kubišta</a:t>
            </a:r>
          </a:p>
          <a:p>
            <a:pPr eaLnBrk="1" hangingPunct="1">
              <a:lnSpc>
                <a:spcPts val="2500"/>
              </a:lnSpc>
            </a:pPr>
            <a:r>
              <a:rPr lang="cs-CZ" altLang="cs-CZ" sz="2400" smtClean="0">
                <a:latin typeface="Arial" charset="0"/>
                <a:cs typeface="Arial" charset="0"/>
              </a:rPr>
              <a:t>Antonín Procházka </a:t>
            </a:r>
          </a:p>
          <a:p>
            <a:pPr eaLnBrk="1" hangingPunct="1">
              <a:lnSpc>
                <a:spcPts val="2500"/>
              </a:lnSpc>
            </a:pPr>
            <a:r>
              <a:rPr lang="cs-CZ" altLang="cs-CZ" sz="2400" smtClean="0">
                <a:latin typeface="Arial" charset="0"/>
                <a:cs typeface="Arial" charset="0"/>
              </a:rPr>
              <a:t>Vincenc Beneš</a:t>
            </a:r>
          </a:p>
          <a:p>
            <a:pPr eaLnBrk="1" hangingPunct="1">
              <a:lnSpc>
                <a:spcPts val="2500"/>
              </a:lnSpc>
            </a:pPr>
            <a:r>
              <a:rPr lang="cs-CZ" altLang="cs-CZ" sz="2400" smtClean="0">
                <a:latin typeface="Arial" charset="0"/>
                <a:cs typeface="Arial" charset="0"/>
              </a:rPr>
              <a:t>Otakar Kubín</a:t>
            </a:r>
          </a:p>
          <a:p>
            <a:pPr eaLnBrk="1" hangingPunct="1">
              <a:lnSpc>
                <a:spcPts val="2500"/>
              </a:lnSpc>
            </a:pPr>
            <a:r>
              <a:rPr lang="cs-CZ" altLang="cs-CZ" sz="2400" smtClean="0">
                <a:latin typeface="Arial" charset="0"/>
                <a:cs typeface="Arial" charset="0"/>
              </a:rPr>
              <a:t>Václav Špála</a:t>
            </a:r>
          </a:p>
          <a:p>
            <a:pPr eaLnBrk="1" hangingPunct="1">
              <a:lnSpc>
                <a:spcPts val="2500"/>
              </a:lnSpc>
            </a:pPr>
            <a:r>
              <a:rPr lang="cs-CZ" altLang="cs-CZ" sz="2400" smtClean="0">
                <a:latin typeface="Arial" charset="0"/>
                <a:cs typeface="Arial" charset="0"/>
              </a:rPr>
              <a:t>Emil Fila</a:t>
            </a:r>
          </a:p>
          <a:p>
            <a:pPr eaLnBrk="1" hangingPunct="1">
              <a:lnSpc>
                <a:spcPts val="2500"/>
              </a:lnSpc>
            </a:pPr>
            <a:r>
              <a:rPr lang="cs-CZ" altLang="cs-CZ" sz="2400" smtClean="0">
                <a:latin typeface="Arial" charset="0"/>
                <a:cs typeface="Arial" charset="0"/>
              </a:rPr>
              <a:t>J. Zrzavý</a:t>
            </a:r>
          </a:p>
          <a:p>
            <a:pPr eaLnBrk="1" hangingPunct="1">
              <a:lnSpc>
                <a:spcPts val="2500"/>
              </a:lnSpc>
            </a:pPr>
            <a:r>
              <a:rPr lang="cs-CZ" altLang="cs-CZ" sz="2400" smtClean="0">
                <a:latin typeface="Arial" charset="0"/>
                <a:cs typeface="Arial" charset="0"/>
              </a:rPr>
              <a:t>J. Váchal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7" descr="File:Váchal-Grafitti Litomysl 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2988" y="2852738"/>
            <a:ext cx="5046662" cy="339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19" name="TextovéPole 5"/>
          <p:cNvSpPr txBox="1">
            <a:spLocks noChangeArrowheads="1"/>
          </p:cNvSpPr>
          <p:nvPr/>
        </p:nvSpPr>
        <p:spPr bwMode="auto">
          <a:xfrm>
            <a:off x="1042988" y="6281738"/>
            <a:ext cx="5046662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600"/>
              <a:t>Obr. 2 </a:t>
            </a:r>
            <a:r>
              <a:rPr lang="cs-CZ" sz="1600"/>
              <a:t>Váchal, grafitti v Litomyšli</a:t>
            </a:r>
          </a:p>
        </p:txBody>
      </p:sp>
      <p:sp>
        <p:nvSpPr>
          <p:cNvPr id="922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1052513"/>
            <a:ext cx="8734425" cy="1143000"/>
          </a:xfrm>
        </p:spPr>
        <p:txBody>
          <a:bodyPr/>
          <a:lstStyle/>
          <a:p>
            <a:pPr algn="r" eaLnBrk="1" hangingPunct="1"/>
            <a:r>
              <a:rPr lang="cs-CZ" sz="3600" b="1" smtClean="0">
                <a:latin typeface="Arial" charset="0"/>
                <a:cs typeface="Arial" charset="0"/>
              </a:rPr>
              <a:t>Váchal, grafitti v Litomyšli</a:t>
            </a:r>
            <a:endParaRPr lang="cs-CZ" altLang="cs-CZ" sz="3600" b="1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073525" y="2620963"/>
            <a:ext cx="4879975" cy="3976687"/>
          </a:xfrm>
        </p:spPr>
        <p:txBody>
          <a:bodyPr/>
          <a:lstStyle/>
          <a:p>
            <a:pPr lvl="1"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cs-CZ" altLang="cs-CZ" sz="2400" dirty="0" smtClean="0">
                <a:latin typeface="Arial" charset="0"/>
                <a:cs typeface="Arial" charset="0"/>
              </a:rPr>
              <a:t>Co je to maska?</a:t>
            </a:r>
          </a:p>
          <a:p>
            <a:pPr lvl="1" indent="-19050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cs-CZ" altLang="cs-CZ" sz="2400" dirty="0" smtClean="0">
                <a:latin typeface="Arial" charset="0"/>
                <a:cs typeface="Arial" charset="0"/>
              </a:rPr>
              <a:t>Něco co má zakrýt tvář, schovat, kdo jsme a jací vlastně jsme. </a:t>
            </a:r>
          </a:p>
          <a:p>
            <a:pPr lvl="1" indent="1236663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cs-CZ" altLang="cs-CZ" sz="2400" dirty="0" smtClean="0">
                <a:latin typeface="Arial" charset="0"/>
                <a:cs typeface="Arial" charset="0"/>
              </a:rPr>
              <a:t>X </a:t>
            </a:r>
          </a:p>
          <a:p>
            <a:pPr lvl="1" indent="-19050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cs-CZ" altLang="cs-CZ" sz="2400" dirty="0" smtClean="0">
                <a:latin typeface="Arial" charset="0"/>
                <a:cs typeface="Arial" charset="0"/>
              </a:rPr>
              <a:t>Zde masky vyjadřují zklamání, hrůzu, trpkost, děs.</a:t>
            </a:r>
          </a:p>
          <a:p>
            <a:pPr lvl="1" indent="-19050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cs-CZ" altLang="cs-CZ" sz="2400" dirty="0" smtClean="0">
                <a:latin typeface="Arial" charset="0"/>
                <a:cs typeface="Arial" charset="0"/>
              </a:rPr>
              <a:t>To, co se jeví jako líbivá skutečnost, to je maska. </a:t>
            </a:r>
          </a:p>
        </p:txBody>
      </p:sp>
      <p:pic>
        <p:nvPicPr>
          <p:cNvPr id="10243" name="Picture 5" descr="jamesensor-portraitoftheartistsu-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50" y="2620963"/>
            <a:ext cx="2663825" cy="3840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4" name="TextovéPole 5"/>
          <p:cNvSpPr txBox="1">
            <a:spLocks noChangeArrowheads="1"/>
          </p:cNvSpPr>
          <p:nvPr/>
        </p:nvSpPr>
        <p:spPr bwMode="auto">
          <a:xfrm>
            <a:off x="971550" y="6461125"/>
            <a:ext cx="3600450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600"/>
              <a:t>Obr. 3 Vlastní podobizna s maskami</a:t>
            </a:r>
            <a:endParaRPr lang="cs-CZ" altLang="cs-CZ" sz="1400"/>
          </a:p>
          <a:p>
            <a:endParaRPr lang="cs-CZ" altLang="cs-CZ" sz="1400"/>
          </a:p>
        </p:txBody>
      </p:sp>
      <p:sp>
        <p:nvSpPr>
          <p:cNvPr id="10245" name="Rectangle 4"/>
          <p:cNvSpPr>
            <a:spLocks noChangeArrowheads="1"/>
          </p:cNvSpPr>
          <p:nvPr/>
        </p:nvSpPr>
        <p:spPr bwMode="auto">
          <a:xfrm>
            <a:off x="1824038" y="1484313"/>
            <a:ext cx="71294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cs-CZ" altLang="cs-CZ" sz="3600" b="1"/>
              <a:t>James Ensor</a:t>
            </a:r>
            <a:endParaRPr lang="cs-CZ" sz="36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187450" y="620713"/>
            <a:ext cx="7956550" cy="1714500"/>
          </a:xfrm>
        </p:spPr>
        <p:txBody>
          <a:bodyPr/>
          <a:lstStyle/>
          <a:p>
            <a:pPr algn="r" eaLnBrk="1" hangingPunct="1"/>
            <a:r>
              <a:rPr lang="cs-CZ" altLang="cs-CZ" sz="3200" b="1" smtClean="0">
                <a:latin typeface="Arial" charset="0"/>
              </a:rPr>
              <a:t>Die Brü</a:t>
            </a:r>
            <a:r>
              <a:rPr lang="en-US" altLang="cs-CZ" sz="3200" b="1" smtClean="0">
                <a:latin typeface="Arial" charset="0"/>
              </a:rPr>
              <a:t>cke</a:t>
            </a:r>
            <a:r>
              <a:rPr lang="cs-CZ" altLang="cs-CZ" sz="3200" b="1" smtClean="0">
                <a:latin typeface="Arial" charset="0"/>
              </a:rPr>
              <a:t> (most) a </a:t>
            </a:r>
            <a:br>
              <a:rPr lang="cs-CZ" altLang="cs-CZ" sz="3200" b="1" smtClean="0">
                <a:latin typeface="Arial" charset="0"/>
              </a:rPr>
            </a:br>
            <a:r>
              <a:rPr lang="cs-CZ" altLang="cs-CZ" sz="3200" b="1" smtClean="0">
                <a:latin typeface="Arial" charset="0"/>
              </a:rPr>
              <a:t>Der Blaue Reiter (modrý jezdec)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23850" y="2636838"/>
            <a:ext cx="8640763" cy="4221162"/>
          </a:xfrm>
        </p:spPr>
        <p:txBody>
          <a:bodyPr/>
          <a:lstStyle/>
          <a:p>
            <a:pPr eaLnBrk="1" hangingPunct="1"/>
            <a:r>
              <a:rPr lang="cs-CZ" altLang="cs-CZ" sz="2400" smtClean="0">
                <a:latin typeface="Arial" charset="0"/>
                <a:cs typeface="Arial" charset="0"/>
              </a:rPr>
              <a:t>2 německé skupiny mladých umělců</a:t>
            </a:r>
          </a:p>
          <a:p>
            <a:pPr eaLnBrk="1" hangingPunct="1"/>
            <a:r>
              <a:rPr lang="cs-CZ" altLang="cs-CZ" sz="2400" smtClean="0">
                <a:latin typeface="Arial" charset="0"/>
                <a:cs typeface="Arial" charset="0"/>
              </a:rPr>
              <a:t>Odpor ke konvenci a měšťáckému způsobu života, moderní civilizace</a:t>
            </a:r>
          </a:p>
          <a:p>
            <a:pPr eaLnBrk="1" hangingPunct="1"/>
            <a:r>
              <a:rPr lang="cs-CZ" altLang="cs-CZ" sz="2400" smtClean="0">
                <a:latin typeface="Arial" charset="0"/>
                <a:cs typeface="Arial" charset="0"/>
              </a:rPr>
              <a:t>Pocity frustrace, ztráty individuality</a:t>
            </a:r>
          </a:p>
          <a:p>
            <a:pPr eaLnBrk="1" hangingPunct="1"/>
            <a:r>
              <a:rPr lang="cs-CZ" altLang="cs-CZ" sz="2400" smtClean="0">
                <a:latin typeface="Arial" charset="0"/>
                <a:cs typeface="Arial" charset="0"/>
              </a:rPr>
              <a:t>Utopické vize o novém, lepším světě</a:t>
            </a:r>
          </a:p>
          <a:p>
            <a:pPr eaLnBrk="1" hangingPunct="1"/>
            <a:r>
              <a:rPr lang="cs-CZ" altLang="cs-CZ" sz="2400" smtClean="0">
                <a:latin typeface="Arial" charset="0"/>
                <a:cs typeface="Arial" charset="0"/>
              </a:rPr>
              <a:t>Proti akademickému umění a bohémský život</a:t>
            </a:r>
          </a:p>
          <a:p>
            <a:pPr eaLnBrk="1" hangingPunct="1"/>
            <a:r>
              <a:rPr lang="cs-CZ" altLang="cs-CZ" sz="2400" smtClean="0">
                <a:latin typeface="Arial" charset="0"/>
                <a:cs typeface="Arial" charset="0"/>
              </a:rPr>
              <a:t>Ernst Ludwig Kirchner, Erich Heckel, Karl Schmidt Rottluff, Fritz Bleyl, Max Pechstein, Emil Nolde</a:t>
            </a:r>
          </a:p>
          <a:p>
            <a:pPr eaLnBrk="1" hangingPunct="1"/>
            <a:r>
              <a:rPr lang="cs-CZ" altLang="cs-CZ" sz="2400" smtClean="0">
                <a:latin typeface="Arial" charset="0"/>
                <a:cs typeface="Arial" charset="0"/>
              </a:rPr>
              <a:t>Frnaz Marc, August Macke, Vasilij Kandinskij, Paul Klee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/>
          </p:cNvSpPr>
          <p:nvPr>
            <p:ph type="title"/>
          </p:nvPr>
        </p:nvSpPr>
        <p:spPr>
          <a:xfrm>
            <a:off x="684213" y="1052513"/>
            <a:ext cx="8229600" cy="1143000"/>
          </a:xfrm>
        </p:spPr>
        <p:txBody>
          <a:bodyPr/>
          <a:lstStyle/>
          <a:p>
            <a:pPr algn="r"/>
            <a:r>
              <a:rPr lang="cs-CZ" sz="3600" b="1" smtClean="0">
                <a:latin typeface="Arial" charset="0"/>
              </a:rPr>
              <a:t>Paul Klee</a:t>
            </a:r>
          </a:p>
        </p:txBody>
      </p:sp>
      <p:pic>
        <p:nvPicPr>
          <p:cNvPr id="12291" name="Picture 5" descr="Plik:Seneci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87625" y="2705100"/>
            <a:ext cx="3240088" cy="358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2" name="TextovéPole 5"/>
          <p:cNvSpPr txBox="1">
            <a:spLocks noChangeArrowheads="1"/>
          </p:cNvSpPr>
          <p:nvPr/>
        </p:nvSpPr>
        <p:spPr bwMode="auto">
          <a:xfrm>
            <a:off x="2587625" y="6292850"/>
            <a:ext cx="3240088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600"/>
              <a:t>Obr. 4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5" descr="Plik:Paul Klee, Insula dulcamar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0113" y="2781300"/>
            <a:ext cx="7272337" cy="3517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TextovéPole 5"/>
          <p:cNvSpPr txBox="1">
            <a:spLocks noChangeArrowheads="1"/>
          </p:cNvSpPr>
          <p:nvPr/>
        </p:nvSpPr>
        <p:spPr bwMode="auto">
          <a:xfrm>
            <a:off x="900113" y="6335713"/>
            <a:ext cx="554355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600"/>
              <a:t>Obr. 5</a:t>
            </a:r>
          </a:p>
        </p:txBody>
      </p:sp>
      <p:sp>
        <p:nvSpPr>
          <p:cNvPr id="13316" name="Rectangle 2"/>
          <p:cNvSpPr>
            <a:spLocks noGrp="1"/>
          </p:cNvSpPr>
          <p:nvPr>
            <p:ph type="title"/>
          </p:nvPr>
        </p:nvSpPr>
        <p:spPr>
          <a:xfrm>
            <a:off x="684213" y="1052513"/>
            <a:ext cx="8229600" cy="1143000"/>
          </a:xfrm>
        </p:spPr>
        <p:txBody>
          <a:bodyPr/>
          <a:lstStyle/>
          <a:p>
            <a:pPr algn="r"/>
            <a:r>
              <a:rPr lang="cs-CZ" sz="3600" b="1" smtClean="0">
                <a:latin typeface="Arial" charset="0"/>
              </a:rPr>
              <a:t>Paul Klee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/>
          </p:cNvSpPr>
          <p:nvPr>
            <p:ph type="title"/>
          </p:nvPr>
        </p:nvSpPr>
        <p:spPr>
          <a:xfrm>
            <a:off x="755650" y="1052513"/>
            <a:ext cx="8229600" cy="1143000"/>
          </a:xfrm>
        </p:spPr>
        <p:txBody>
          <a:bodyPr/>
          <a:lstStyle/>
          <a:p>
            <a:pPr algn="r"/>
            <a:r>
              <a:rPr lang="cs-CZ" sz="3600" b="1" smtClean="0">
                <a:latin typeface="Arial" charset="0"/>
              </a:rPr>
              <a:t>Egon Schiele</a:t>
            </a:r>
          </a:p>
        </p:txBody>
      </p:sp>
      <p:pic>
        <p:nvPicPr>
          <p:cNvPr id="14339" name="Picture 5" descr="Soubor:Egon Schiele 04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2671763"/>
            <a:ext cx="5903912" cy="3660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5"/>
          <p:cNvSpPr txBox="1">
            <a:spLocks noChangeArrowheads="1"/>
          </p:cNvSpPr>
          <p:nvPr/>
        </p:nvSpPr>
        <p:spPr bwMode="auto">
          <a:xfrm>
            <a:off x="1763713" y="6361113"/>
            <a:ext cx="4032250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600"/>
              <a:t>Obr. 6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5" descr="Fájl:Egon Schiele - Sitzende Frau mit hochgezogenem Knie - 1917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6600" y="2652713"/>
            <a:ext cx="2465388" cy="3656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3" name="TextovéPole 5"/>
          <p:cNvSpPr txBox="1">
            <a:spLocks noChangeArrowheads="1"/>
          </p:cNvSpPr>
          <p:nvPr/>
        </p:nvSpPr>
        <p:spPr bwMode="auto">
          <a:xfrm>
            <a:off x="3276600" y="6299200"/>
            <a:ext cx="2465388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600"/>
              <a:t>Obr. 7</a:t>
            </a:r>
          </a:p>
        </p:txBody>
      </p:sp>
      <p:sp>
        <p:nvSpPr>
          <p:cNvPr id="15364" name="Rectangle 2"/>
          <p:cNvSpPr>
            <a:spLocks noGrp="1"/>
          </p:cNvSpPr>
          <p:nvPr>
            <p:ph type="title"/>
          </p:nvPr>
        </p:nvSpPr>
        <p:spPr>
          <a:xfrm>
            <a:off x="755650" y="1052513"/>
            <a:ext cx="8229600" cy="1143000"/>
          </a:xfrm>
        </p:spPr>
        <p:txBody>
          <a:bodyPr/>
          <a:lstStyle/>
          <a:p>
            <a:pPr algn="r"/>
            <a:r>
              <a:rPr lang="cs-CZ" sz="3600" b="1" smtClean="0">
                <a:latin typeface="Arial" charset="0"/>
              </a:rPr>
              <a:t>Egon Schiele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/>
          </p:cNvSpPr>
          <p:nvPr>
            <p:ph type="title"/>
          </p:nvPr>
        </p:nvSpPr>
        <p:spPr>
          <a:xfrm>
            <a:off x="2555875" y="1052513"/>
            <a:ext cx="6429375" cy="1143000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16387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endParaRPr lang="cs-CZ" sz="4000" b="1" smtClean="0">
              <a:latin typeface="Arial" charset="0"/>
            </a:endParaRPr>
          </a:p>
          <a:p>
            <a:pPr algn="ctr"/>
            <a:endParaRPr lang="cs-CZ" sz="4000" b="1" smtClean="0">
              <a:latin typeface="Arial" charset="0"/>
            </a:endParaRPr>
          </a:p>
          <a:p>
            <a:pPr algn="ctr">
              <a:buFont typeface="Arial" charset="0"/>
              <a:buNone/>
            </a:pPr>
            <a:r>
              <a:rPr lang="cs-CZ" sz="4000" b="1" smtClean="0">
                <a:latin typeface="Arial" charset="0"/>
              </a:rPr>
              <a:t>Napiš jména malířů těchto obrazů</a:t>
            </a:r>
            <a:r>
              <a:rPr lang="cs-CZ" b="1" smtClean="0">
                <a:latin typeface="Arial" charset="0"/>
              </a:rPr>
              <a:t>: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3"/>
          <p:cNvSpPr>
            <a:spLocks noGrp="1"/>
          </p:cNvSpPr>
          <p:nvPr>
            <p:ph type="body" idx="1"/>
          </p:nvPr>
        </p:nvSpPr>
        <p:spPr>
          <a:xfrm>
            <a:off x="457200" y="2492375"/>
            <a:ext cx="8229600" cy="3633788"/>
          </a:xfrm>
        </p:spPr>
        <p:txBody>
          <a:bodyPr/>
          <a:lstStyle/>
          <a:p>
            <a:r>
              <a:rPr lang="cs-CZ" sz="2800" smtClean="0">
                <a:latin typeface="Arial" charset="0"/>
              </a:rPr>
              <a:t>Obr. 1</a:t>
            </a:r>
          </a:p>
        </p:txBody>
      </p:sp>
      <p:pic>
        <p:nvPicPr>
          <p:cNvPr id="17411" name="Picture 5" descr="jamesensor-portraitoftheartistsu-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6238" y="2636838"/>
            <a:ext cx="2662237" cy="383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4" descr="Plik:Senecio2.JPG"/>
          <p:cNvPicPr>
            <a:picLocks noChangeAspect="1" noChangeArrowheads="1"/>
          </p:cNvPicPr>
          <p:nvPr>
            <p:ph type="body"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843213" y="2636838"/>
            <a:ext cx="3600450" cy="3984625"/>
          </a:xfrm>
        </p:spPr>
      </p:pic>
      <p:sp>
        <p:nvSpPr>
          <p:cNvPr id="18435" name="Rectangle 6"/>
          <p:cNvSpPr>
            <a:spLocks noGrp="1"/>
          </p:cNvSpPr>
          <p:nvPr>
            <p:ph type="body" sz="half" idx="2"/>
          </p:nvPr>
        </p:nvSpPr>
        <p:spPr>
          <a:xfrm>
            <a:off x="179388" y="2565400"/>
            <a:ext cx="4038600" cy="4525963"/>
          </a:xfrm>
        </p:spPr>
        <p:txBody>
          <a:bodyPr/>
          <a:lstStyle/>
          <a:p>
            <a:r>
              <a:rPr lang="cs-CZ" smtClean="0">
                <a:latin typeface="Arial" charset="0"/>
                <a:cs typeface="Arial" charset="0"/>
              </a:rPr>
              <a:t>Obr. 2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4" descr="Fájl:Egon Schiele - Sitzende Frau mit hochgezogenem Knie - 1917.jpeg"/>
          <p:cNvPicPr>
            <a:picLocks noChangeAspect="1" noChangeArrowheads="1"/>
          </p:cNvPicPr>
          <p:nvPr>
            <p:ph type="body"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916238" y="2565400"/>
            <a:ext cx="2817812" cy="4176713"/>
          </a:xfrm>
        </p:spPr>
      </p:pic>
      <p:sp>
        <p:nvSpPr>
          <p:cNvPr id="19459" name="Rectangle 6"/>
          <p:cNvSpPr>
            <a:spLocks noGrp="1"/>
          </p:cNvSpPr>
          <p:nvPr>
            <p:ph type="body" sz="half" idx="2"/>
          </p:nvPr>
        </p:nvSpPr>
        <p:spPr>
          <a:xfrm>
            <a:off x="107950" y="2636838"/>
            <a:ext cx="4038600" cy="2941637"/>
          </a:xfrm>
        </p:spPr>
        <p:txBody>
          <a:bodyPr/>
          <a:lstStyle/>
          <a:p>
            <a:r>
              <a:rPr lang="cs-CZ" smtClean="0">
                <a:latin typeface="Arial" charset="0"/>
              </a:rPr>
              <a:t>Obr. 3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5" descr="vykrik"/>
          <p:cNvPicPr>
            <a:picLocks noChangeAspect="1" noChangeArrowheads="1"/>
          </p:cNvPicPr>
          <p:nvPr>
            <p:ph type="body"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771775" y="2571750"/>
            <a:ext cx="3259138" cy="4267200"/>
          </a:xfrm>
          <a:noFill/>
        </p:spPr>
      </p:pic>
      <p:sp>
        <p:nvSpPr>
          <p:cNvPr id="20483" name="Rectangle 6"/>
          <p:cNvSpPr>
            <a:spLocks noGrp="1"/>
          </p:cNvSpPr>
          <p:nvPr>
            <p:ph type="body" sz="half" idx="2"/>
          </p:nvPr>
        </p:nvSpPr>
        <p:spPr>
          <a:xfrm>
            <a:off x="107950" y="2636838"/>
            <a:ext cx="4038600" cy="4221162"/>
          </a:xfrm>
        </p:spPr>
        <p:txBody>
          <a:bodyPr/>
          <a:lstStyle/>
          <a:p>
            <a:r>
              <a:rPr lang="cs-CZ" smtClean="0">
                <a:latin typeface="Arial" charset="0"/>
              </a:rPr>
              <a:t>Obr. 4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/>
          </p:cNvSpPr>
          <p:nvPr>
            <p:ph type="title"/>
          </p:nvPr>
        </p:nvSpPr>
        <p:spPr>
          <a:xfrm>
            <a:off x="3348038" y="1125538"/>
            <a:ext cx="5545137" cy="1143000"/>
          </a:xfrm>
        </p:spPr>
        <p:txBody>
          <a:bodyPr/>
          <a:lstStyle/>
          <a:p>
            <a:pPr algn="r"/>
            <a:r>
              <a:rPr lang="cs-CZ" sz="4000" b="1" smtClean="0">
                <a:latin typeface="Arial" charset="0"/>
              </a:rPr>
              <a:t>Odpovědi</a:t>
            </a:r>
          </a:p>
        </p:txBody>
      </p:sp>
      <p:sp>
        <p:nvSpPr>
          <p:cNvPr id="21507" name="Rectangle 3"/>
          <p:cNvSpPr>
            <a:spLocks noGrp="1"/>
          </p:cNvSpPr>
          <p:nvPr>
            <p:ph type="body" idx="1"/>
          </p:nvPr>
        </p:nvSpPr>
        <p:spPr>
          <a:xfrm>
            <a:off x="395288" y="2852738"/>
            <a:ext cx="5400675" cy="3024187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>
                <a:latin typeface="Arial" charset="0"/>
              </a:rPr>
              <a:t>1 - James Ensor</a:t>
            </a:r>
          </a:p>
          <a:p>
            <a:pPr>
              <a:buFont typeface="Arial" charset="0"/>
              <a:buNone/>
            </a:pPr>
            <a:r>
              <a:rPr lang="cs-CZ" smtClean="0">
                <a:latin typeface="Arial" charset="0"/>
              </a:rPr>
              <a:t>2 - Paul Klee</a:t>
            </a:r>
          </a:p>
          <a:p>
            <a:pPr>
              <a:buFont typeface="Arial" charset="0"/>
              <a:buNone/>
            </a:pPr>
            <a:r>
              <a:rPr lang="cs-CZ" smtClean="0">
                <a:latin typeface="Arial" charset="0"/>
              </a:rPr>
              <a:t>3 - Egon Schiele</a:t>
            </a:r>
          </a:p>
          <a:p>
            <a:pPr>
              <a:buFont typeface="Arial" charset="0"/>
              <a:buNone/>
            </a:pPr>
            <a:r>
              <a:rPr lang="cs-CZ" smtClean="0">
                <a:latin typeface="Arial" charset="0"/>
              </a:rPr>
              <a:t>4 - Edvard Munch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/>
          </p:cNvSpPr>
          <p:nvPr>
            <p:ph type="title"/>
          </p:nvPr>
        </p:nvSpPr>
        <p:spPr>
          <a:xfrm>
            <a:off x="4284663" y="1196975"/>
            <a:ext cx="4556125" cy="1143000"/>
          </a:xfrm>
        </p:spPr>
        <p:txBody>
          <a:bodyPr/>
          <a:lstStyle/>
          <a:p>
            <a:pPr algn="r"/>
            <a:r>
              <a:rPr lang="cs-CZ" sz="3600" b="1" smtClean="0">
                <a:latin typeface="Arial" charset="0"/>
              </a:rPr>
              <a:t>ZDROJE</a:t>
            </a:r>
          </a:p>
        </p:txBody>
      </p:sp>
      <p:sp>
        <p:nvSpPr>
          <p:cNvPr id="22531" name="Rectangle 3"/>
          <p:cNvSpPr>
            <a:spLocks noGrp="1"/>
          </p:cNvSpPr>
          <p:nvPr>
            <p:ph type="body" idx="1"/>
          </p:nvPr>
        </p:nvSpPr>
        <p:spPr>
          <a:xfrm>
            <a:off x="250825" y="2781300"/>
            <a:ext cx="8569325" cy="374332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000" b="1" smtClean="0">
                <a:latin typeface="Arial" charset="0"/>
                <a:cs typeface="Arial" charset="0"/>
              </a:rPr>
              <a:t>[1] </a:t>
            </a:r>
            <a:r>
              <a:rPr lang="cs-CZ" sz="2000" smtClean="0">
                <a:latin typeface="Arial" charset="0"/>
              </a:rPr>
              <a:t>ŠAMŠULA, Pavel a Jarmila HIRSCHOVÁ. </a:t>
            </a:r>
            <a:r>
              <a:rPr lang="cs-CZ" sz="2000" i="1" smtClean="0">
                <a:latin typeface="Arial" charset="0"/>
              </a:rPr>
              <a:t>Průvodce výtvarným uměním IV</a:t>
            </a:r>
            <a:r>
              <a:rPr lang="cs-CZ" sz="2000" smtClean="0">
                <a:latin typeface="Arial" charset="0"/>
              </a:rPr>
              <a:t>. 2. vyd. Úvaly: Albra, 2000, 122 s. Pomocné knihy pro učitele a žáky (Albra). ISBN 80-862-8724-6.</a:t>
            </a:r>
          </a:p>
          <a:p>
            <a:pPr>
              <a:buFont typeface="Arial" charset="0"/>
              <a:buNone/>
            </a:pPr>
            <a:r>
              <a:rPr lang="cs-CZ" sz="2000" b="1" smtClean="0">
                <a:latin typeface="Arial" charset="0"/>
                <a:cs typeface="Arial" charset="0"/>
              </a:rPr>
              <a:t>[2] </a:t>
            </a:r>
            <a:r>
              <a:rPr lang="cs-CZ" sz="2000" smtClean="0">
                <a:solidFill>
                  <a:srgbClr val="000000"/>
                </a:solidFill>
                <a:latin typeface="Arial" charset="0"/>
                <a:cs typeface="Arial" charset="0"/>
              </a:rPr>
              <a:t>ČERNÁ, Marie. </a:t>
            </a:r>
            <a:r>
              <a:rPr lang="cs-CZ" sz="2000" i="1" smtClean="0">
                <a:solidFill>
                  <a:srgbClr val="000000"/>
                </a:solidFill>
                <a:latin typeface="Arial" charset="0"/>
                <a:cs typeface="Arial" charset="0"/>
              </a:rPr>
              <a:t>Dějiny výtvarného umění</a:t>
            </a:r>
            <a:r>
              <a:rPr lang="cs-CZ" sz="2000" smtClean="0">
                <a:solidFill>
                  <a:srgbClr val="000000"/>
                </a:solidFill>
                <a:latin typeface="Arial" charset="0"/>
                <a:cs typeface="Arial" charset="0"/>
              </a:rPr>
              <a:t>. 3., rozš. a upr. vyd. Praha: Idea servis, 2002, 216 s., [7] s. obr. příl. ISBN 80-859-7041-4</a:t>
            </a:r>
          </a:p>
          <a:p>
            <a:pPr>
              <a:buFont typeface="Arial" charset="0"/>
              <a:buNone/>
            </a:pPr>
            <a:endParaRPr lang="cs-CZ" sz="1400" smtClean="0">
              <a:solidFill>
                <a:srgbClr val="000000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600" b="1" smtClean="0">
                <a:latin typeface="Arial" charset="0"/>
                <a:cs typeface="Arial" charset="0"/>
              </a:rPr>
              <a:t>ZDROJE OBRÁZKŮ</a:t>
            </a:r>
          </a:p>
        </p:txBody>
      </p:sp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>
          <a:xfrm>
            <a:off x="250825" y="2500313"/>
            <a:ext cx="8713788" cy="4097337"/>
          </a:xfrm>
        </p:spPr>
        <p:txBody>
          <a:bodyPr/>
          <a:lstStyle/>
          <a:p>
            <a:pPr marL="723900" indent="-723900">
              <a:buFont typeface="Arial" charset="0"/>
              <a:buNone/>
            </a:pPr>
            <a:r>
              <a:rPr lang="cs-CZ" sz="1400" smtClean="0">
                <a:latin typeface="Arial" charset="0"/>
                <a:cs typeface="Arial" charset="0"/>
              </a:rPr>
              <a:t>Obr. 1 - ŠAMŠULA, Pavel a Jarmila HIRSCHOVÁ. </a:t>
            </a:r>
            <a:r>
              <a:rPr lang="cs-CZ" sz="1400" i="1" smtClean="0">
                <a:latin typeface="Arial" charset="0"/>
                <a:cs typeface="Arial" charset="0"/>
              </a:rPr>
              <a:t>Průvodce výtvarným uměním IV</a:t>
            </a:r>
            <a:r>
              <a:rPr lang="cs-CZ" sz="1400" smtClean="0">
                <a:latin typeface="Arial" charset="0"/>
                <a:cs typeface="Arial" charset="0"/>
              </a:rPr>
              <a:t>. 2. vyd. Úvaly: Albra, 2000, 122 s. Pomocné knihy pro učitele a žáky (Albra). ISBN 80-862-8724-6., str. 48</a:t>
            </a:r>
          </a:p>
          <a:p>
            <a:pPr marL="723900" indent="-723900">
              <a:buFont typeface="Arial" charset="0"/>
              <a:buNone/>
            </a:pPr>
            <a:r>
              <a:rPr lang="cs-CZ" sz="1400" smtClean="0">
                <a:latin typeface="Arial" charset="0"/>
                <a:cs typeface="Arial" charset="0"/>
              </a:rPr>
              <a:t>Obr. 2 - File:Váchal-Grafitti Litomysl 2.jpg. CHRIHALB. </a:t>
            </a:r>
            <a:r>
              <a:rPr lang="cs-CZ" sz="1400" i="1" smtClean="0">
                <a:latin typeface="Arial" charset="0"/>
                <a:cs typeface="Arial" charset="0"/>
              </a:rPr>
              <a:t>Wikimedia kommons</a:t>
            </a:r>
            <a:r>
              <a:rPr lang="cs-CZ" sz="1400" smtClean="0">
                <a:latin typeface="Arial" charset="0"/>
                <a:cs typeface="Arial" charset="0"/>
              </a:rPr>
              <a:t> [online]. 1998. vyd. [cit. 2013-12-29]. Dostupné z: http://commons.wikimedia.org/wiki/File:V%C3%A1chal-Grafitti_Litomysl_2.jpg </a:t>
            </a:r>
          </a:p>
          <a:p>
            <a:pPr marL="723900" indent="-723900">
              <a:buFont typeface="Arial" charset="0"/>
              <a:buNone/>
            </a:pPr>
            <a:r>
              <a:rPr lang="cs-CZ" sz="1400" smtClean="0">
                <a:latin typeface="Arial" charset="0"/>
                <a:cs typeface="Arial" charset="0"/>
              </a:rPr>
              <a:t>Obr. 3 - ŠAMŠULA, Pavel a Jarmila HIRSCHOVÁ. </a:t>
            </a:r>
            <a:r>
              <a:rPr lang="cs-CZ" sz="1400" i="1" smtClean="0">
                <a:latin typeface="Arial" charset="0"/>
                <a:cs typeface="Arial" charset="0"/>
              </a:rPr>
              <a:t>Průvodce výtvarným uměním IV</a:t>
            </a:r>
            <a:r>
              <a:rPr lang="cs-CZ" sz="1400" smtClean="0">
                <a:latin typeface="Arial" charset="0"/>
                <a:cs typeface="Arial" charset="0"/>
              </a:rPr>
              <a:t>. 2. vyd. Úvaly: Albra, 2000, 122 s. Pomocné knihy pro učitele a žáky (Albra). ISBN 80-862-8724-6., str. 47</a:t>
            </a:r>
          </a:p>
          <a:p>
            <a:pPr marL="723900" indent="-723900">
              <a:buFont typeface="Arial" charset="0"/>
              <a:buNone/>
            </a:pPr>
            <a:r>
              <a:rPr lang="cs-CZ" sz="1400" smtClean="0">
                <a:latin typeface="Arial" charset="0"/>
                <a:cs typeface="Arial" charset="0"/>
              </a:rPr>
              <a:t>Obr. 4 - Plik:Senecio2.JPG. In: </a:t>
            </a:r>
            <a:r>
              <a:rPr lang="cs-CZ" sz="1400" i="1" smtClean="0">
                <a:latin typeface="Arial" charset="0"/>
                <a:cs typeface="Arial" charset="0"/>
              </a:rPr>
              <a:t>Wikipedia: the free encyclopedia</a:t>
            </a:r>
            <a:r>
              <a:rPr lang="cs-CZ" sz="1400" smtClean="0">
                <a:latin typeface="Arial" charset="0"/>
                <a:cs typeface="Arial" charset="0"/>
              </a:rPr>
              <a:t> [online]. San Francisco (CA): Wikimedia Foundation, 2001- [cit. 2013-12-29]. Dostupné z: http://pl.wikipedia.org/wiki/Plik:Senecio2.JPG </a:t>
            </a:r>
          </a:p>
          <a:p>
            <a:pPr marL="723900" indent="-723900">
              <a:buFont typeface="Arial" charset="0"/>
              <a:buNone/>
            </a:pPr>
            <a:r>
              <a:rPr lang="cs-CZ" sz="1400" smtClean="0">
                <a:latin typeface="Arial" charset="0"/>
                <a:cs typeface="Arial" charset="0"/>
              </a:rPr>
              <a:t>Obr. 5 - Plik:Paul Klee, Insula dulcamara.jpg. In: </a:t>
            </a:r>
            <a:r>
              <a:rPr lang="cs-CZ" sz="1400" i="1" smtClean="0">
                <a:latin typeface="Arial" charset="0"/>
                <a:cs typeface="Arial" charset="0"/>
              </a:rPr>
              <a:t>Wikipedia: the free encyclopedia</a:t>
            </a:r>
            <a:r>
              <a:rPr lang="cs-CZ" sz="1400" smtClean="0">
                <a:latin typeface="Arial" charset="0"/>
                <a:cs typeface="Arial" charset="0"/>
              </a:rPr>
              <a:t> [online]. San Francisco (CA): Wikimedia Foundation, 2001- [cit. 2013-12-29]. Dostupné z: http://pl.wikipedia.org/wiki/Plik:Paul_Klee,_Insula_dulcamara.jpg </a:t>
            </a:r>
          </a:p>
          <a:p>
            <a:pPr marL="723900" indent="-723900">
              <a:buFont typeface="Arial" charset="0"/>
              <a:buNone/>
            </a:pPr>
            <a:r>
              <a:rPr lang="cs-CZ" sz="1400" smtClean="0">
                <a:latin typeface="Arial" charset="0"/>
                <a:cs typeface="Arial" charset="0"/>
              </a:rPr>
              <a:t>Obr. 6 - Soubor:Egon Schiele 044.jpg. In: </a:t>
            </a:r>
            <a:r>
              <a:rPr lang="cs-CZ" sz="1400" i="1" smtClean="0">
                <a:latin typeface="Arial" charset="0"/>
                <a:cs typeface="Arial" charset="0"/>
              </a:rPr>
              <a:t>Wikipedia: the free encyclopedia</a:t>
            </a:r>
            <a:r>
              <a:rPr lang="cs-CZ" sz="1400" smtClean="0">
                <a:latin typeface="Arial" charset="0"/>
                <a:cs typeface="Arial" charset="0"/>
              </a:rPr>
              <a:t> [online]. San Francisco (CA): Wikimedia Foundation, 2001- [cit. 2013-12-29]. Dostupné z: http://cs.wikipedia.org/wiki/Soubor:Egon_Schiele_044.jpg </a:t>
            </a:r>
          </a:p>
          <a:p>
            <a:pPr marL="723900" indent="-723900">
              <a:buFont typeface="Arial" charset="0"/>
              <a:buNone/>
            </a:pPr>
            <a:r>
              <a:rPr lang="cs-CZ" sz="1400" smtClean="0">
                <a:latin typeface="Arial" charset="0"/>
                <a:cs typeface="Arial" charset="0"/>
              </a:rPr>
              <a:t>Obr. 7 - Fájl:Egon Schiele - Sitzende Frau mit hochgezogenem Knie - 1917.jpeg. In: </a:t>
            </a:r>
            <a:r>
              <a:rPr lang="cs-CZ" sz="1400" i="1" smtClean="0">
                <a:latin typeface="Arial" charset="0"/>
                <a:cs typeface="Arial" charset="0"/>
              </a:rPr>
              <a:t>Wikipedia: the free encyclopedia</a:t>
            </a:r>
            <a:r>
              <a:rPr lang="cs-CZ" sz="1400" smtClean="0">
                <a:latin typeface="Arial" charset="0"/>
                <a:cs typeface="Arial" charset="0"/>
              </a:rPr>
              <a:t> [online]. San Francisco (CA): Wikimedia Foundation, 2001- [cit. 2013-12-29]. Dostupné z: http://hu.wikipedia.org/wiki/F%C3%A1jl:Egon_Schiele_-_Sitzende_Frau_mit_hochgezogenem_Knie_-_1917.jpeg </a:t>
            </a:r>
          </a:p>
          <a:p>
            <a:pPr marL="723900" indent="-723900">
              <a:buFont typeface="Arial" charset="0"/>
              <a:buNone/>
            </a:pPr>
            <a:endParaRPr lang="cs-CZ" sz="1400" smtClean="0">
              <a:latin typeface="Arial" charset="0"/>
              <a:cs typeface="Arial" charset="0"/>
            </a:endParaRPr>
          </a:p>
          <a:p>
            <a:pPr marL="723900" indent="-723900">
              <a:buFont typeface="Arial" charset="0"/>
              <a:buNone/>
            </a:pPr>
            <a:endParaRPr lang="cs-CZ" sz="1800" smtClean="0">
              <a:latin typeface="Arial" charset="0"/>
              <a:cs typeface="Arial" charset="0"/>
            </a:endParaRPr>
          </a:p>
          <a:p>
            <a:pPr marL="723900" indent="-723900">
              <a:buFont typeface="Arial" charset="0"/>
              <a:buNone/>
            </a:pPr>
            <a:endParaRPr lang="cs-CZ" sz="1800" smtClean="0">
              <a:latin typeface="Arial" charset="0"/>
              <a:cs typeface="Arial" charset="0"/>
            </a:endParaRPr>
          </a:p>
          <a:p>
            <a:pPr marL="723900" indent="-723900">
              <a:spcBef>
                <a:spcPts val="600"/>
              </a:spcBef>
              <a:buFont typeface="Arial" charset="0"/>
              <a:buNone/>
            </a:pPr>
            <a:r>
              <a:rPr lang="cs-CZ" sz="1800" smtClean="0">
                <a:latin typeface="Arial" charset="0"/>
                <a:cs typeface="Arial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600" b="1" smtClean="0">
                <a:latin typeface="Arial" charset="0"/>
                <a:cs typeface="Arial" charset="0"/>
              </a:rPr>
              <a:t>AUTORSKÁ PRÁVA</a:t>
            </a:r>
          </a:p>
        </p:txBody>
      </p:sp>
      <p:sp>
        <p:nvSpPr>
          <p:cNvPr id="24579" name="Zástupný symbol pro obsah 2"/>
          <p:cNvSpPr>
            <a:spLocks noGrp="1"/>
          </p:cNvSpPr>
          <p:nvPr>
            <p:ph idx="1"/>
          </p:nvPr>
        </p:nvSpPr>
        <p:spPr>
          <a:xfrm>
            <a:off x="250825" y="2781300"/>
            <a:ext cx="8642350" cy="3816350"/>
          </a:xfrm>
        </p:spPr>
        <p:txBody>
          <a:bodyPr/>
          <a:lstStyle/>
          <a:p>
            <a:pPr algn="ctr">
              <a:buFont typeface="Arial" charset="0"/>
              <a:buNone/>
            </a:pPr>
            <a:r>
              <a:rPr lang="cs-CZ" altLang="cs-CZ" sz="2400" i="1" smtClean="0">
                <a:latin typeface="Arial" charset="0"/>
                <a:cs typeface="Arial" charset="0"/>
              </a:rPr>
              <a:t>		„Dílo smí být šířeno pod licencí CC BY-SA. </a:t>
            </a:r>
          </a:p>
          <a:p>
            <a:pPr algn="ctr">
              <a:buFont typeface="Arial" charset="0"/>
              <a:buNone/>
            </a:pPr>
            <a:r>
              <a:rPr lang="cs-CZ" altLang="cs-CZ" sz="2400" i="1" smtClean="0">
                <a:latin typeface="Arial" charset="0"/>
                <a:cs typeface="Arial" charset="0"/>
              </a:rPr>
              <a:t>Materiály jsou určeny pro bezplatné používání pro potřeby výuky a vzdělávání na všech typech škol a školských zařízení. Jakékoliv další využití podléhá autorskému zákonu. </a:t>
            </a:r>
          </a:p>
          <a:p>
            <a:pPr algn="ctr">
              <a:buFont typeface="Arial" charset="0"/>
              <a:buNone/>
            </a:pPr>
            <a:r>
              <a:rPr lang="cs-CZ" altLang="cs-CZ" sz="2400" i="1" smtClean="0">
                <a:latin typeface="Arial" charset="0"/>
                <a:cs typeface="Arial" charset="0"/>
              </a:rPr>
              <a:t>Všechna necitovaná autorská díla jsou dílem autora.</a:t>
            </a:r>
          </a:p>
          <a:p>
            <a:pPr algn="ctr">
              <a:buFont typeface="Arial" charset="0"/>
              <a:buNone/>
            </a:pPr>
            <a:r>
              <a:rPr lang="cs-CZ" altLang="cs-CZ" sz="2400" i="1" smtClean="0">
                <a:latin typeface="Arial" charset="0"/>
                <a:cs typeface="Arial" charset="0"/>
              </a:rPr>
              <a:t>Všechny neocitované kliparty a další grafické objekty jsou součástí prostředků výukového SW Smart Notebook a MS Office.“</a:t>
            </a:r>
          </a:p>
          <a:p>
            <a:pPr>
              <a:buFont typeface="Arial" charset="0"/>
              <a:buNone/>
            </a:pPr>
            <a:endParaRPr lang="cs-CZ" altLang="cs-CZ" sz="2400" i="1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1547</TotalTime>
  <Words>588</Words>
  <Application>Microsoft Office PowerPoint</Application>
  <PresentationFormat>Předvádění na obrazovce (4:3)</PresentationFormat>
  <Paragraphs>113</Paragraphs>
  <Slides>23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6" baseType="lpstr">
      <vt:lpstr>Arial</vt:lpstr>
      <vt:lpstr>Calibri</vt:lpstr>
      <vt:lpstr>Motiv sady Office</vt:lpstr>
      <vt:lpstr>Obchodní akademie, Střední odborná škola  a Jazyková škola s právem státní jazykové zkoušky,  Hradec Králové</vt:lpstr>
      <vt:lpstr>20. století</vt:lpstr>
      <vt:lpstr>Úkol</vt:lpstr>
      <vt:lpstr>Snímek 4</vt:lpstr>
      <vt:lpstr>Expresionismus</vt:lpstr>
      <vt:lpstr>Edvard Munch</vt:lpstr>
      <vt:lpstr>Skupina Osma - Čechy</vt:lpstr>
      <vt:lpstr>Váchal, grafitti v Litomyšli</vt:lpstr>
      <vt:lpstr>Snímek 9</vt:lpstr>
      <vt:lpstr>Die Brücke (most) a  Der Blaue Reiter (modrý jezdec)</vt:lpstr>
      <vt:lpstr>Paul Klee</vt:lpstr>
      <vt:lpstr>Paul Klee</vt:lpstr>
      <vt:lpstr>Egon Schiele</vt:lpstr>
      <vt:lpstr>Egon Schiele</vt:lpstr>
      <vt:lpstr>Snímek 15</vt:lpstr>
      <vt:lpstr>Snímek 16</vt:lpstr>
      <vt:lpstr>Snímek 17</vt:lpstr>
      <vt:lpstr>Snímek 18</vt:lpstr>
      <vt:lpstr>Snímek 19</vt:lpstr>
      <vt:lpstr>Odpovědi</vt:lpstr>
      <vt:lpstr>ZDROJE</vt:lpstr>
      <vt:lpstr>ZDROJE OBRÁZKŮ</vt:lpstr>
      <vt:lpstr>AUTORSKÁ PRÁVA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Věra</dc:creator>
  <cp:lastModifiedBy>Dum</cp:lastModifiedBy>
  <cp:revision>152</cp:revision>
  <dcterms:created xsi:type="dcterms:W3CDTF">2012-11-30T22:17:21Z</dcterms:created>
  <dcterms:modified xsi:type="dcterms:W3CDTF">2014-07-15T10:49:22Z</dcterms:modified>
</cp:coreProperties>
</file>