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38" r:id="rId3"/>
    <p:sldId id="322" r:id="rId4"/>
    <p:sldId id="339" r:id="rId5"/>
    <p:sldId id="340" r:id="rId6"/>
    <p:sldId id="347" r:id="rId7"/>
    <p:sldId id="341" r:id="rId8"/>
    <p:sldId id="336" r:id="rId9"/>
    <p:sldId id="337" r:id="rId10"/>
    <p:sldId id="343" r:id="rId11"/>
    <p:sldId id="344" r:id="rId12"/>
    <p:sldId id="345" r:id="rId13"/>
    <p:sldId id="346" r:id="rId14"/>
    <p:sldId id="348" r:id="rId15"/>
    <p:sldId id="349" r:id="rId16"/>
    <p:sldId id="272" r:id="rId17"/>
    <p:sldId id="292" r:id="rId18"/>
    <p:sldId id="342" r:id="rId19"/>
    <p:sldId id="275" r:id="rId20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20000"/>
      </a:spcBef>
      <a:spcAft>
        <a:spcPct val="0"/>
      </a:spcAft>
      <a:buFont typeface="Arial" charset="0"/>
      <a:buChar char="•"/>
      <a:defRPr sz="24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20000"/>
      </a:spcBef>
      <a:spcAft>
        <a:spcPct val="0"/>
      </a:spcAft>
      <a:buFont typeface="Arial" charset="0"/>
      <a:buChar char="•"/>
      <a:defRPr sz="24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20000"/>
      </a:spcBef>
      <a:spcAft>
        <a:spcPct val="0"/>
      </a:spcAft>
      <a:buFont typeface="Arial" charset="0"/>
      <a:buChar char="•"/>
      <a:defRPr sz="24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20000"/>
      </a:spcBef>
      <a:spcAft>
        <a:spcPct val="0"/>
      </a:spcAft>
      <a:buFont typeface="Arial" charset="0"/>
      <a:buChar char="•"/>
      <a:defRPr sz="24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20000"/>
      </a:spcBef>
      <a:spcAft>
        <a:spcPct val="0"/>
      </a:spcAft>
      <a:buFont typeface="Arial" charset="0"/>
      <a:buChar char="•"/>
      <a:defRPr sz="24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CC00"/>
    <a:srgbClr val="00FF00"/>
    <a:srgbClr val="00CCFF"/>
    <a:srgbClr val="860043"/>
    <a:srgbClr val="000000"/>
    <a:srgbClr val="99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28" autoAdjust="0"/>
    <p:restoredTop sz="94660"/>
  </p:normalViewPr>
  <p:slideViewPr>
    <p:cSldViewPr>
      <p:cViewPr>
        <p:scale>
          <a:sx n="90" d="100"/>
          <a:sy n="90" d="100"/>
        </p:scale>
        <p:origin x="-546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186B22-7FE1-4D07-93CF-F2FFD4C5ACF5}" type="datetimeFigureOut">
              <a:rPr lang="cs-CZ" altLang="cs-CZ"/>
              <a:pPr>
                <a:defRPr/>
              </a:pPr>
              <a:t>15.7.2014</a:t>
            </a:fld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314B6-C872-4ABF-AB3E-C0F3573ED52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814FB-23A3-432F-BC7A-2EE6B0157652}" type="datetimeFigureOut">
              <a:rPr lang="cs-CZ" altLang="cs-CZ"/>
              <a:pPr>
                <a:defRPr/>
              </a:pPr>
              <a:t>15.7.2014</a:t>
            </a:fld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DC0F6-036B-4D2D-AA62-9A11176F416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A2446-770F-45BE-A488-A1CACA18C311}" type="datetimeFigureOut">
              <a:rPr lang="cs-CZ" altLang="cs-CZ"/>
              <a:pPr>
                <a:defRPr/>
              </a:pPr>
              <a:t>15.7.2014</a:t>
            </a:fld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8BD29-DFCD-4A85-A6A1-25847F873A2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BE3E6-C5ED-4A78-B422-B5305EB363E5}" type="datetimeFigureOut">
              <a:rPr lang="cs-CZ" altLang="cs-CZ"/>
              <a:pPr>
                <a:defRPr/>
              </a:pPr>
              <a:t>15.7.2014</a:t>
            </a:fld>
            <a:endParaRPr lang="cs-CZ" alt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9CB859-F433-47BE-8322-8F1BCDC4A36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B0BA9-7AA3-49B8-AEAF-B557DE006BE6}" type="datetimeFigureOut">
              <a:rPr lang="cs-CZ" altLang="cs-CZ"/>
              <a:pPr>
                <a:defRPr/>
              </a:pPr>
              <a:t>15.7.2014</a:t>
            </a:fld>
            <a:endParaRPr lang="cs-CZ" alt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BFE09-9438-47EE-8F4A-6F29FF3EF9F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CDC77-2733-4A72-B194-0F5793903C06}" type="datetimeFigureOut">
              <a:rPr lang="cs-CZ" altLang="cs-CZ"/>
              <a:pPr>
                <a:defRPr/>
              </a:pPr>
              <a:t>15.7.2014</a:t>
            </a:fld>
            <a:endParaRPr lang="cs-CZ" alt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87B11E-FDED-4378-B3E1-AD51907202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580AF7-6C93-48D1-AE79-A8E4756F8B93}" type="datetimeFigureOut">
              <a:rPr lang="cs-CZ" altLang="cs-CZ"/>
              <a:pPr>
                <a:defRPr/>
              </a:pPr>
              <a:t>15.7.2014</a:t>
            </a:fld>
            <a:endParaRPr lang="cs-CZ" alt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FDF09F-8C26-4099-A048-C43909403CA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71E08-89B7-48F5-91CB-6C0647109418}" type="datetimeFigureOut">
              <a:rPr lang="cs-CZ" altLang="cs-CZ"/>
              <a:pPr>
                <a:defRPr/>
              </a:pPr>
              <a:t>15.7.2014</a:t>
            </a:fld>
            <a:endParaRPr lang="cs-CZ" alt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E9BD4-A31D-4B52-A700-A7A94DE341B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5ACD3-1CB1-4431-A094-DDCD7E6DFC32}" type="datetimeFigureOut">
              <a:rPr lang="cs-CZ" altLang="cs-CZ"/>
              <a:pPr>
                <a:defRPr/>
              </a:pPr>
              <a:t>15.7.2014</a:t>
            </a:fld>
            <a:endParaRPr lang="cs-CZ" alt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CCB19E-F118-44B7-8656-7340BB3F81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69A8A-0548-44C0-A688-31D3AB774F6F}" type="datetimeFigureOut">
              <a:rPr lang="cs-CZ" altLang="cs-CZ"/>
              <a:pPr>
                <a:defRPr/>
              </a:pPr>
              <a:t>15.7.2014</a:t>
            </a:fld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AD92F-6491-44D6-927C-8AC69EC303C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F7E6A-97FB-44DB-A49B-490396B742AD}" type="datetimeFigureOut">
              <a:rPr lang="cs-CZ" altLang="cs-CZ"/>
              <a:pPr>
                <a:defRPr/>
              </a:pPr>
              <a:t>15.7.2014</a:t>
            </a:fld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774CA-2B35-4487-963A-B072C1DC233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spcBef>
                <a:spcPct val="0"/>
              </a:spcBef>
              <a:buFontTx/>
              <a:buNone/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D694D0AB-8919-4F6A-B70E-22D6962465E3}" type="datetimeFigureOut">
              <a:rPr lang="cs-CZ" altLang="cs-CZ"/>
              <a:pPr>
                <a:defRPr/>
              </a:pPr>
              <a:t>15.7.2014</a:t>
            </a:fld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spcBef>
                <a:spcPct val="0"/>
              </a:spcBef>
              <a:buFontTx/>
              <a:buNone/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spcBef>
                <a:spcPct val="0"/>
              </a:spcBef>
              <a:buFontTx/>
              <a:buNone/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6F408307-346D-499F-B2D5-D359947A0AB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Arial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Arial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Arial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Riley,_Movement_in_Squares.jpg" TargetMode="External"/><Relationship Id="rId2" Type="http://schemas.openxmlformats.org/officeDocument/2006/relationships/hyperlink" Target="http://en.wikipedia.org/wiki/File:Cathedra_by_Barnett_Newma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://commons.wikimedia.org/wiki/File:In_the_style_of_Andy_Warhol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ction_painting_1.JPG" TargetMode="External"/><Relationship Id="rId2" Type="http://schemas.openxmlformats.org/officeDocument/2006/relationships/hyperlink" Target="http://commons.wikimedia.org/wiki/File:YSP_goldsworthy_07-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JRaine-Broyeuse.jpg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43000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altLang="cs-CZ" sz="2000" b="1" smtClean="0">
                <a:cs typeface="Arial" charset="0"/>
              </a:rPr>
              <a:t>Obchodní akademie, Střední odborná škola </a:t>
            </a:r>
            <a:br>
              <a:rPr lang="cs-CZ" altLang="cs-CZ" sz="2000" b="1" smtClean="0">
                <a:cs typeface="Arial" charset="0"/>
              </a:rPr>
            </a:br>
            <a:r>
              <a:rPr lang="cs-CZ" altLang="cs-CZ" sz="2000" b="1" smtClean="0">
                <a:cs typeface="Arial" charset="0"/>
              </a:rPr>
              <a:t>a Jazyková škola s právem státní jazykové zkoušky, </a:t>
            </a:r>
            <a:br>
              <a:rPr lang="cs-CZ" altLang="cs-CZ" sz="2000" b="1" smtClean="0">
                <a:cs typeface="Arial" charset="0"/>
              </a:rPr>
            </a:br>
            <a:r>
              <a:rPr lang="cs-CZ" altLang="cs-CZ" sz="2000" b="1" smtClean="0">
                <a:cs typeface="Arial" charset="0"/>
              </a:rPr>
              <a:t>Hradec Králové</a:t>
            </a:r>
          </a:p>
        </p:txBody>
      </p:sp>
      <p:graphicFrame>
        <p:nvGraphicFramePr>
          <p:cNvPr id="2075" name="Group 27"/>
          <p:cNvGraphicFramePr>
            <a:graphicFrameLocks noGrp="1"/>
          </p:cNvGraphicFramePr>
          <p:nvPr/>
        </p:nvGraphicFramePr>
        <p:xfrm>
          <a:off x="250825" y="2781300"/>
          <a:ext cx="8569325" cy="4119185"/>
        </p:xfrm>
        <a:graphic>
          <a:graphicData uri="http://schemas.openxmlformats.org/drawingml/2006/table">
            <a:tbl>
              <a:tblPr/>
              <a:tblGrid>
                <a:gridCol w="2089150"/>
                <a:gridCol w="6480175"/>
              </a:tblGrid>
              <a:tr h="555625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Slezáková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VY_32_INOVACE_10_VYTVARNE_CINNOSTI_13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Dějiny umění: umění po 2. světové válce</a:t>
                      </a: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Výtvarné aktivizační činnosti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Sociální činnost, Výchovná a humanitární činnost –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sociální činnost – 4. </a:t>
                      </a:r>
                      <a:r>
                        <a:rPr kumimoji="0" lang="cs-CZ" alt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 2014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Rozdělení uměleckých proudů po 2. světové válce, přiblížení jednoho vybraného uměleckého směru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učiva, inspirace uměním ve vlastní práci</a:t>
                      </a:r>
                    </a:p>
                  </a:txBody>
                  <a:tcPr marL="91444" marR="91444" marT="45705" marB="4570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/>
          </p:cNvSpPr>
          <p:nvPr>
            <p:ph type="body"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dirty="0" smtClean="0"/>
              <a:t>„Nezměníš-li na něco svůj názor, když se postavíš před obraz, který jsi předtím neviděl</a:t>
            </a:r>
            <a:r>
              <a:rPr lang="cs-CZ" altLang="cs-CZ" dirty="0" smtClean="0"/>
              <a:t>, buď jsi </a:t>
            </a:r>
            <a:r>
              <a:rPr lang="cs-CZ" altLang="cs-CZ" dirty="0" smtClean="0"/>
              <a:t>nenapravitelný hlupák, nebo obraz opravdu není dobrý. „</a:t>
            </a:r>
          </a:p>
          <a:p>
            <a:pPr algn="r">
              <a:buFont typeface="Arial" charset="0"/>
              <a:buNone/>
            </a:pPr>
            <a:r>
              <a:rPr lang="cs-CZ" altLang="cs-CZ" dirty="0" smtClean="0"/>
              <a:t>Robert </a:t>
            </a:r>
            <a:r>
              <a:rPr lang="cs-CZ" altLang="cs-CZ" dirty="0" err="1" smtClean="0"/>
              <a:t>Rauschenberg</a:t>
            </a:r>
            <a:endParaRPr lang="cs-CZ" altLang="cs-CZ" dirty="0" smtClean="0"/>
          </a:p>
        </p:txBody>
      </p:sp>
      <p:sp>
        <p:nvSpPr>
          <p:cNvPr id="3075" name="Rectangle 4"/>
          <p:cNvSpPr>
            <a:spLocks/>
          </p:cNvSpPr>
          <p:nvPr/>
        </p:nvSpPr>
        <p:spPr bwMode="auto">
          <a:xfrm>
            <a:off x="914400" y="13414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800">
                <a:solidFill>
                  <a:srgbClr val="00CC00"/>
                </a:solidFill>
              </a:rPr>
              <a:t>Úvod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>
          <a:xfrm>
            <a:off x="2339975" y="1268413"/>
            <a:ext cx="6588125" cy="1143000"/>
          </a:xfrm>
        </p:spPr>
        <p:txBody>
          <a:bodyPr/>
          <a:lstStyle/>
          <a:p>
            <a:pPr algn="r"/>
            <a:r>
              <a:rPr lang="cs-CZ" altLang="cs-CZ" smtClean="0">
                <a:solidFill>
                  <a:srgbClr val="00CC00"/>
                </a:solidFill>
              </a:rPr>
              <a:t>Umění 2. poloviny </a:t>
            </a:r>
            <a:br>
              <a:rPr lang="cs-CZ" altLang="cs-CZ" smtClean="0">
                <a:solidFill>
                  <a:srgbClr val="00CC00"/>
                </a:solidFill>
              </a:rPr>
            </a:br>
            <a:r>
              <a:rPr lang="cs-CZ" altLang="cs-CZ" smtClean="0">
                <a:solidFill>
                  <a:srgbClr val="00CC00"/>
                </a:solidFill>
              </a:rPr>
              <a:t>20. století</a:t>
            </a:r>
          </a:p>
        </p:txBody>
      </p:sp>
      <p:sp>
        <p:nvSpPr>
          <p:cNvPr id="76804" name="Rectangle 4"/>
          <p:cNvSpPr>
            <a:spLocks noGrp="1"/>
          </p:cNvSpPr>
          <p:nvPr>
            <p:ph type="body" idx="1"/>
          </p:nvPr>
        </p:nvSpPr>
        <p:spPr>
          <a:xfrm>
            <a:off x="395288" y="2708275"/>
            <a:ext cx="4464050" cy="3816350"/>
          </a:xfrm>
        </p:spPr>
        <p:txBody>
          <a:bodyPr/>
          <a:lstStyle/>
          <a:p>
            <a:r>
              <a:rPr lang="cs-CZ" altLang="cs-CZ" sz="2400" smtClean="0"/>
              <a:t>Umění 2.pol. 20. století se nechce jen líbit!</a:t>
            </a:r>
          </a:p>
          <a:p>
            <a:endParaRPr lang="cs-CZ" altLang="cs-CZ" sz="2400" smtClean="0"/>
          </a:p>
          <a:p>
            <a:r>
              <a:rPr lang="cs-CZ" altLang="cs-CZ" sz="2400" smtClean="0"/>
              <a:t> Chce být pravdivou a upřímnou výpovědí své doby.</a:t>
            </a:r>
          </a:p>
        </p:txBody>
      </p:sp>
      <p:pic>
        <p:nvPicPr>
          <p:cNvPr id="4100" name="Picture 6" descr="File:Cathedra by Barnett Newm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2997200"/>
            <a:ext cx="3954462" cy="296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7"/>
          <p:cNvSpPr txBox="1">
            <a:spLocks noChangeArrowheads="1"/>
          </p:cNvSpPr>
          <p:nvPr/>
        </p:nvSpPr>
        <p:spPr bwMode="auto">
          <a:xfrm>
            <a:off x="6443663" y="6165850"/>
            <a:ext cx="2339975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Arial" charset="0"/>
              <a:buNone/>
            </a:pPr>
            <a:r>
              <a:rPr lang="cs-CZ" altLang="cs-CZ" sz="2000"/>
              <a:t>Obr. 1, B. Newman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68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68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9" name="Rectangle 3"/>
          <p:cNvSpPr>
            <a:spLocks noGrp="1"/>
          </p:cNvSpPr>
          <p:nvPr>
            <p:ph type="body" idx="1"/>
          </p:nvPr>
        </p:nvSpPr>
        <p:spPr>
          <a:xfrm>
            <a:off x="457200" y="2492375"/>
            <a:ext cx="5051425" cy="4105275"/>
          </a:xfrm>
        </p:spPr>
        <p:txBody>
          <a:bodyPr/>
          <a:lstStyle/>
          <a:p>
            <a:r>
              <a:rPr lang="cs-CZ" altLang="cs-CZ" sz="2800" smtClean="0"/>
              <a:t>Racionální proud (nefigurativní)</a:t>
            </a:r>
          </a:p>
          <a:p>
            <a:pPr lvl="1"/>
            <a:r>
              <a:rPr lang="cs-CZ" altLang="cs-CZ" sz="2400" smtClean="0"/>
              <a:t>Geometrická abstrakce</a:t>
            </a:r>
          </a:p>
          <a:p>
            <a:pPr lvl="1"/>
            <a:r>
              <a:rPr lang="cs-CZ" altLang="cs-CZ" sz="2400" smtClean="0"/>
              <a:t>Op-art</a:t>
            </a:r>
          </a:p>
          <a:p>
            <a:pPr lvl="1"/>
            <a:r>
              <a:rPr lang="cs-CZ" altLang="cs-CZ" sz="2400" smtClean="0"/>
              <a:t>Kinetické umění</a:t>
            </a:r>
          </a:p>
          <a:p>
            <a:pPr lvl="1"/>
            <a:r>
              <a:rPr lang="cs-CZ" altLang="cs-CZ" sz="2400" smtClean="0"/>
              <a:t>Radikální abstrakce (hard-edge)</a:t>
            </a:r>
          </a:p>
          <a:p>
            <a:pPr lvl="1"/>
            <a:r>
              <a:rPr lang="cs-CZ" altLang="cs-CZ" sz="2400" smtClean="0"/>
              <a:t>Neokonstruktivismus</a:t>
            </a:r>
          </a:p>
          <a:p>
            <a:pPr lvl="1"/>
            <a:r>
              <a:rPr lang="cs-CZ" altLang="cs-CZ" sz="2400" smtClean="0"/>
              <a:t>Minimalismus</a:t>
            </a:r>
          </a:p>
          <a:p>
            <a:pPr lvl="1">
              <a:buFont typeface="Arial" charset="0"/>
              <a:buNone/>
            </a:pPr>
            <a:endParaRPr lang="cs-CZ" altLang="cs-CZ" sz="2400" smtClean="0"/>
          </a:p>
        </p:txBody>
      </p:sp>
      <p:sp>
        <p:nvSpPr>
          <p:cNvPr id="5123" name="Rectangle 8"/>
          <p:cNvSpPr>
            <a:spLocks/>
          </p:cNvSpPr>
          <p:nvPr/>
        </p:nvSpPr>
        <p:spPr bwMode="auto">
          <a:xfrm>
            <a:off x="2339975" y="1268413"/>
            <a:ext cx="6588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Umělecké proudy po 2. světové válce</a:t>
            </a:r>
          </a:p>
        </p:txBody>
      </p:sp>
      <p:pic>
        <p:nvPicPr>
          <p:cNvPr id="5124" name="Picture 10" descr="File:Riley, Movement in Squar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997200"/>
            <a:ext cx="381000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5" name="Text Box 11"/>
          <p:cNvSpPr txBox="1">
            <a:spLocks noChangeArrowheads="1"/>
          </p:cNvSpPr>
          <p:nvPr/>
        </p:nvSpPr>
        <p:spPr bwMode="auto">
          <a:xfrm>
            <a:off x="7399338" y="6461125"/>
            <a:ext cx="1744662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Arial" charset="0"/>
              <a:buNone/>
            </a:pPr>
            <a:r>
              <a:rPr lang="cs-CZ" altLang="cs-CZ" sz="2000"/>
              <a:t>Obr. 2, Op-art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1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1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21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218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218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218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218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4" name="Text Box 4"/>
          <p:cNvSpPr>
            <a:spLocks noChangeArrowheads="1"/>
          </p:cNvSpPr>
          <p:nvPr>
            <p:ph type="body" idx="1"/>
          </p:nvPr>
        </p:nvSpPr>
        <p:spPr>
          <a:xfrm>
            <a:off x="323850" y="2565400"/>
            <a:ext cx="6011863" cy="4292600"/>
          </a:xfrm>
          <a:noFill/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800" smtClean="0"/>
              <a:t>Výrazově existenciální proud</a:t>
            </a:r>
          </a:p>
          <a:p>
            <a:pPr lvl="1">
              <a:lnSpc>
                <a:spcPct val="90000"/>
              </a:lnSpc>
            </a:pPr>
            <a:r>
              <a:rPr lang="cs-CZ" altLang="cs-CZ" sz="2400" smtClean="0"/>
              <a:t>Figurativní: </a:t>
            </a:r>
          </a:p>
          <a:p>
            <a:pPr lvl="2">
              <a:lnSpc>
                <a:spcPct val="90000"/>
              </a:lnSpc>
            </a:pPr>
            <a:r>
              <a:rPr lang="cs-CZ" altLang="cs-CZ" smtClean="0"/>
              <a:t>Nová figurace</a:t>
            </a:r>
          </a:p>
          <a:p>
            <a:pPr lvl="2">
              <a:lnSpc>
                <a:spcPct val="90000"/>
              </a:lnSpc>
            </a:pPr>
            <a:r>
              <a:rPr lang="cs-CZ" altLang="cs-CZ" smtClean="0"/>
              <a:t>Neodada</a:t>
            </a:r>
          </a:p>
          <a:p>
            <a:pPr lvl="2">
              <a:lnSpc>
                <a:spcPct val="90000"/>
              </a:lnSpc>
            </a:pPr>
            <a:r>
              <a:rPr lang="cs-CZ" altLang="cs-CZ" smtClean="0"/>
              <a:t>Pop-art</a:t>
            </a:r>
          </a:p>
          <a:p>
            <a:pPr lvl="2">
              <a:lnSpc>
                <a:spcPct val="90000"/>
              </a:lnSpc>
            </a:pPr>
            <a:r>
              <a:rPr lang="cs-CZ" altLang="cs-CZ" smtClean="0"/>
              <a:t>Fotorealismus (hyperrealismus)</a:t>
            </a:r>
          </a:p>
          <a:p>
            <a:pPr lvl="2">
              <a:lnSpc>
                <a:spcPct val="90000"/>
              </a:lnSpc>
            </a:pPr>
            <a:r>
              <a:rPr lang="cs-CZ" altLang="cs-CZ" smtClean="0"/>
              <a:t>Umění akce (happening, performance)</a:t>
            </a:r>
          </a:p>
          <a:p>
            <a:pPr lvl="2">
              <a:lnSpc>
                <a:spcPct val="90000"/>
              </a:lnSpc>
            </a:pPr>
            <a:r>
              <a:rPr lang="cs-CZ" altLang="cs-CZ" smtClean="0"/>
              <a:t>Body art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altLang="cs-CZ" sz="2400" smtClean="0"/>
          </a:p>
        </p:txBody>
      </p:sp>
      <p:sp>
        <p:nvSpPr>
          <p:cNvPr id="6147" name="Rectangle 5"/>
          <p:cNvSpPr>
            <a:spLocks/>
          </p:cNvSpPr>
          <p:nvPr/>
        </p:nvSpPr>
        <p:spPr bwMode="auto">
          <a:xfrm>
            <a:off x="2339975" y="1268413"/>
            <a:ext cx="6588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Umělecké proudy po 2. světové válce</a:t>
            </a:r>
          </a:p>
        </p:txBody>
      </p:sp>
      <p:pic>
        <p:nvPicPr>
          <p:cNvPr id="6148" name="Picture 7" descr="File:In the style of Andy Warho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2852738"/>
            <a:ext cx="2874962" cy="299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9" name="Text Box 8"/>
          <p:cNvSpPr txBox="1">
            <a:spLocks noChangeArrowheads="1"/>
          </p:cNvSpPr>
          <p:nvPr/>
        </p:nvSpPr>
        <p:spPr bwMode="auto">
          <a:xfrm>
            <a:off x="6084888" y="6165850"/>
            <a:ext cx="2803525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Arial" charset="0"/>
              <a:buNone/>
            </a:pPr>
            <a:r>
              <a:rPr lang="cs-CZ" altLang="cs-CZ" sz="2000"/>
              <a:t>Obr. 3, Pop-art, Warhol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28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28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228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228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228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2288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1228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2288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1" name="Rectangle 3"/>
          <p:cNvSpPr>
            <a:spLocks noGrp="1"/>
          </p:cNvSpPr>
          <p:nvPr>
            <p:ph type="body" idx="1"/>
          </p:nvPr>
        </p:nvSpPr>
        <p:spPr>
          <a:xfrm>
            <a:off x="250825" y="2565400"/>
            <a:ext cx="8435975" cy="3560763"/>
          </a:xfrm>
        </p:spPr>
        <p:txBody>
          <a:bodyPr/>
          <a:lstStyle/>
          <a:p>
            <a:r>
              <a:rPr lang="cs-CZ" altLang="cs-CZ" sz="2800" smtClean="0"/>
              <a:t>Výrazově existenciální proud</a:t>
            </a:r>
          </a:p>
          <a:p>
            <a:pPr lvl="1"/>
            <a:r>
              <a:rPr lang="cs-CZ" altLang="cs-CZ" sz="2400" smtClean="0"/>
              <a:t>Nefigurativní: </a:t>
            </a:r>
          </a:p>
          <a:p>
            <a:pPr lvl="2"/>
            <a:r>
              <a:rPr lang="cs-CZ" altLang="cs-CZ" smtClean="0"/>
              <a:t>Akční malba</a:t>
            </a:r>
          </a:p>
          <a:p>
            <a:pPr lvl="2"/>
            <a:r>
              <a:rPr lang="cs-CZ" altLang="cs-CZ" smtClean="0"/>
              <a:t>Kalifornská škola</a:t>
            </a:r>
          </a:p>
          <a:p>
            <a:pPr lvl="2"/>
            <a:r>
              <a:rPr lang="cs-CZ" altLang="cs-CZ" smtClean="0"/>
              <a:t>Informální malba</a:t>
            </a:r>
          </a:p>
          <a:p>
            <a:endParaRPr lang="cs-CZ" altLang="cs-CZ" smtClean="0"/>
          </a:p>
        </p:txBody>
      </p:sp>
      <p:sp>
        <p:nvSpPr>
          <p:cNvPr id="7171" name="Rectangle 4"/>
          <p:cNvSpPr>
            <a:spLocks/>
          </p:cNvSpPr>
          <p:nvPr/>
        </p:nvSpPr>
        <p:spPr bwMode="auto">
          <a:xfrm>
            <a:off x="2339975" y="1268413"/>
            <a:ext cx="6588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Umělecké proudy po 2. světové válce</a:t>
            </a:r>
          </a:p>
        </p:txBody>
      </p:sp>
      <p:pic>
        <p:nvPicPr>
          <p:cNvPr id="7172" name="Picture 5" descr="File:Action painting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8813" y="2852738"/>
            <a:ext cx="29972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3" name="Text Box 6"/>
          <p:cNvSpPr txBox="1">
            <a:spLocks noChangeArrowheads="1"/>
          </p:cNvSpPr>
          <p:nvPr/>
        </p:nvSpPr>
        <p:spPr bwMode="auto">
          <a:xfrm>
            <a:off x="3419475" y="6165850"/>
            <a:ext cx="211455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Arial" charset="0"/>
              <a:buNone/>
            </a:pPr>
            <a:r>
              <a:rPr lang="cs-CZ" altLang="cs-CZ" sz="2000"/>
              <a:t>Obr. 5, J. Pollock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30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30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8" name="Text Box 4"/>
          <p:cNvSpPr>
            <a:spLocks noChangeArrowheads="1"/>
          </p:cNvSpPr>
          <p:nvPr>
            <p:ph type="body" idx="1"/>
          </p:nvPr>
        </p:nvSpPr>
        <p:spPr>
          <a:xfrm>
            <a:off x="457200" y="2492375"/>
            <a:ext cx="8229600" cy="3633788"/>
          </a:xfrm>
          <a:noFill/>
        </p:spPr>
        <p:txBody>
          <a:bodyPr/>
          <a:lstStyle/>
          <a:p>
            <a:r>
              <a:rPr lang="cs-CZ" altLang="cs-CZ" sz="2800" smtClean="0"/>
              <a:t>mezi proudy</a:t>
            </a:r>
          </a:p>
          <a:p>
            <a:pPr lvl="1"/>
            <a:r>
              <a:rPr lang="cs-CZ" altLang="cs-CZ" sz="2400" smtClean="0"/>
              <a:t>Zemní umění (land art)</a:t>
            </a:r>
          </a:p>
          <a:p>
            <a:pPr lvl="1"/>
            <a:r>
              <a:rPr lang="cs-CZ" altLang="cs-CZ" sz="2400" smtClean="0"/>
              <a:t>Konceptuální umění</a:t>
            </a:r>
          </a:p>
          <a:p>
            <a:pPr lvl="1"/>
            <a:r>
              <a:rPr lang="cs-CZ" altLang="cs-CZ" sz="2400" smtClean="0"/>
              <a:t>Umění instalace</a:t>
            </a:r>
          </a:p>
          <a:p>
            <a:pPr lvl="1"/>
            <a:r>
              <a:rPr lang="cs-CZ" altLang="cs-CZ" sz="2400" smtClean="0"/>
              <a:t>Počítačová grafika</a:t>
            </a:r>
          </a:p>
          <a:p>
            <a:pPr lvl="1"/>
            <a:r>
              <a:rPr lang="cs-CZ" altLang="cs-CZ" sz="2400" smtClean="0"/>
              <a:t>Video-umění</a:t>
            </a:r>
          </a:p>
          <a:p>
            <a:pPr>
              <a:buFont typeface="Arial" charset="0"/>
              <a:buNone/>
            </a:pPr>
            <a:endParaRPr lang="cs-CZ" altLang="cs-CZ" sz="2400" smtClean="0"/>
          </a:p>
        </p:txBody>
      </p:sp>
      <p:sp>
        <p:nvSpPr>
          <p:cNvPr id="8195" name="Rectangle 5"/>
          <p:cNvSpPr>
            <a:spLocks/>
          </p:cNvSpPr>
          <p:nvPr/>
        </p:nvSpPr>
        <p:spPr bwMode="auto">
          <a:xfrm>
            <a:off x="2339975" y="1268413"/>
            <a:ext cx="6588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Umělecké proudy po 2. světové válce</a:t>
            </a:r>
          </a:p>
        </p:txBody>
      </p:sp>
      <p:pic>
        <p:nvPicPr>
          <p:cNvPr id="8196" name="Picture 7" descr="File:YSP goldsworthy 07-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8775" y="2852738"/>
            <a:ext cx="3154363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 Box 8"/>
          <p:cNvSpPr txBox="1">
            <a:spLocks noChangeArrowheads="1"/>
          </p:cNvSpPr>
          <p:nvPr/>
        </p:nvSpPr>
        <p:spPr bwMode="auto">
          <a:xfrm>
            <a:off x="5719763" y="6237288"/>
            <a:ext cx="3424237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Arial" charset="0"/>
              <a:buNone/>
            </a:pPr>
            <a:r>
              <a:rPr lang="cs-CZ" altLang="cs-CZ" sz="2000"/>
              <a:t>Obr. 4, land art, Goldsworthy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39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39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239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239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239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239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3" name="Rectangle 3"/>
          <p:cNvSpPr>
            <a:spLocks noGrp="1"/>
          </p:cNvSpPr>
          <p:nvPr>
            <p:ph type="body"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altLang="cs-CZ" sz="2800" smtClean="0"/>
              <a:t>Abstraktní expresionismus</a:t>
            </a:r>
          </a:p>
          <a:p>
            <a:pPr lvl="2">
              <a:lnSpc>
                <a:spcPct val="80000"/>
              </a:lnSpc>
              <a:buFontTx/>
              <a:buChar char="•"/>
            </a:pPr>
            <a:r>
              <a:rPr lang="cs-CZ" altLang="cs-CZ" smtClean="0"/>
              <a:t>Akční gestická malba</a:t>
            </a:r>
          </a:p>
          <a:p>
            <a:pPr lvl="2">
              <a:lnSpc>
                <a:spcPct val="80000"/>
              </a:lnSpc>
              <a:buFontTx/>
              <a:buChar char="•"/>
            </a:pPr>
            <a:r>
              <a:rPr lang="cs-CZ" altLang="cs-CZ" smtClean="0"/>
              <a:t>Lyrická abstrakce</a:t>
            </a:r>
          </a:p>
          <a:p>
            <a:pPr lvl="2">
              <a:lnSpc>
                <a:spcPct val="80000"/>
              </a:lnSpc>
              <a:buFontTx/>
              <a:buChar char="•"/>
            </a:pPr>
            <a:r>
              <a:rPr lang="cs-CZ" altLang="cs-CZ" smtClean="0"/>
              <a:t>Tašismus</a:t>
            </a:r>
          </a:p>
          <a:p>
            <a:pPr lvl="2">
              <a:lnSpc>
                <a:spcPct val="80000"/>
              </a:lnSpc>
              <a:buFontTx/>
              <a:buChar char="•"/>
            </a:pPr>
            <a:r>
              <a:rPr lang="cs-CZ" altLang="cs-CZ" smtClean="0"/>
              <a:t>Informel</a:t>
            </a:r>
          </a:p>
          <a:p>
            <a:pPr lvl="2">
              <a:lnSpc>
                <a:spcPct val="80000"/>
              </a:lnSpc>
              <a:buFontTx/>
              <a:buChar char="•"/>
            </a:pPr>
            <a:r>
              <a:rPr lang="cs-CZ" altLang="cs-CZ" smtClean="0"/>
              <a:t>Art Brut</a:t>
            </a:r>
          </a:p>
          <a:p>
            <a:pPr lvl="2">
              <a:lnSpc>
                <a:spcPct val="80000"/>
              </a:lnSpc>
              <a:buFontTx/>
              <a:buChar char="•"/>
            </a:pPr>
            <a:r>
              <a:rPr lang="cs-CZ" altLang="cs-CZ" smtClean="0"/>
              <a:t>Skupina Cobra</a:t>
            </a:r>
          </a:p>
          <a:p>
            <a:pPr lvl="2">
              <a:lnSpc>
                <a:spcPct val="80000"/>
              </a:lnSpc>
              <a:buFontTx/>
              <a:buChar char="•"/>
            </a:pPr>
            <a:r>
              <a:rPr lang="cs-CZ" altLang="cs-CZ" smtClean="0"/>
              <a:t>Další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cs-CZ" altLang="cs-CZ" sz="2800" smtClean="0"/>
              <a:t>Geometrická abstrakce</a:t>
            </a:r>
          </a:p>
          <a:p>
            <a:pPr lvl="1">
              <a:lnSpc>
                <a:spcPct val="80000"/>
              </a:lnSpc>
              <a:buFont typeface="Arial" charset="0"/>
              <a:buNone/>
            </a:pPr>
            <a:endParaRPr lang="cs-CZ" altLang="cs-CZ" sz="2400" smtClean="0"/>
          </a:p>
          <a:p>
            <a:pPr lvl="1">
              <a:lnSpc>
                <a:spcPct val="80000"/>
              </a:lnSpc>
              <a:buFont typeface="Arial" charset="0"/>
              <a:buNone/>
            </a:pPr>
            <a:endParaRPr lang="cs-CZ" altLang="cs-CZ" sz="2400" smtClean="0"/>
          </a:p>
          <a:p>
            <a:pPr>
              <a:lnSpc>
                <a:spcPct val="80000"/>
              </a:lnSpc>
            </a:pPr>
            <a:endParaRPr lang="cs-CZ" altLang="cs-CZ" sz="2800" smtClean="0"/>
          </a:p>
        </p:txBody>
      </p:sp>
      <p:sp>
        <p:nvSpPr>
          <p:cNvPr id="9219" name="Rectangle 4"/>
          <p:cNvSpPr>
            <a:spLocks/>
          </p:cNvSpPr>
          <p:nvPr/>
        </p:nvSpPr>
        <p:spPr bwMode="auto">
          <a:xfrm>
            <a:off x="2195513" y="1196975"/>
            <a:ext cx="6718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Abstraktní (nefigurativní) umění po 2. sv. v.</a:t>
            </a:r>
          </a:p>
        </p:txBody>
      </p:sp>
      <p:pic>
        <p:nvPicPr>
          <p:cNvPr id="9220" name="Picture 6" descr="File:Action painting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8813" y="2852738"/>
            <a:ext cx="29972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 Box 7"/>
          <p:cNvSpPr txBox="1">
            <a:spLocks noChangeArrowheads="1"/>
          </p:cNvSpPr>
          <p:nvPr/>
        </p:nvSpPr>
        <p:spPr bwMode="auto">
          <a:xfrm>
            <a:off x="3419475" y="6165850"/>
            <a:ext cx="2114550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Arial" charset="0"/>
              <a:buNone/>
            </a:pPr>
            <a:r>
              <a:rPr lang="cs-CZ" altLang="cs-CZ" sz="2000"/>
              <a:t>Obr. 5, J. Pollock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77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177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177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1177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177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1177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7" name="Rectangle 3"/>
          <p:cNvSpPr>
            <a:spLocks noGrp="1"/>
          </p:cNvSpPr>
          <p:nvPr>
            <p:ph type="body" idx="1"/>
          </p:nvPr>
        </p:nvSpPr>
        <p:spPr>
          <a:xfrm>
            <a:off x="457200" y="2636838"/>
            <a:ext cx="8229600" cy="39608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altLang="cs-CZ" sz="2400" smtClean="0"/>
              <a:t>Objevuje se od konce 40. let 20. století v Americe (v Evropě je významná pařížská škola)</a:t>
            </a:r>
          </a:p>
          <a:p>
            <a:pPr>
              <a:lnSpc>
                <a:spcPct val="80000"/>
              </a:lnSpc>
            </a:pPr>
            <a:endParaRPr lang="cs-CZ" altLang="cs-CZ" sz="2400" smtClean="0"/>
          </a:p>
          <a:p>
            <a:pPr>
              <a:lnSpc>
                <a:spcPct val="80000"/>
              </a:lnSpc>
            </a:pPr>
            <a:r>
              <a:rPr lang="cs-CZ" altLang="cs-CZ" sz="2400" smtClean="0"/>
              <a:t>Vychází ze spontánní malby</a:t>
            </a:r>
          </a:p>
          <a:p>
            <a:pPr>
              <a:lnSpc>
                <a:spcPct val="80000"/>
              </a:lnSpc>
            </a:pPr>
            <a:endParaRPr lang="cs-CZ" altLang="cs-CZ" sz="2400" smtClean="0"/>
          </a:p>
          <a:p>
            <a:pPr>
              <a:lnSpc>
                <a:spcPct val="80000"/>
              </a:lnSpc>
            </a:pPr>
            <a:r>
              <a:rPr lang="cs-CZ" altLang="cs-CZ" sz="2400" smtClean="0"/>
              <a:t>Vyjadřuje pocity, dojmy</a:t>
            </a:r>
          </a:p>
          <a:p>
            <a:pPr>
              <a:lnSpc>
                <a:spcPct val="80000"/>
              </a:lnSpc>
            </a:pPr>
            <a:endParaRPr lang="cs-CZ" altLang="cs-CZ" sz="2400" smtClean="0"/>
          </a:p>
          <a:p>
            <a:pPr>
              <a:lnSpc>
                <a:spcPct val="80000"/>
              </a:lnSpc>
            </a:pPr>
            <a:r>
              <a:rPr lang="cs-CZ" altLang="cs-CZ" sz="2400" smtClean="0"/>
              <a:t>Potlačuje racionální uvažování</a:t>
            </a:r>
          </a:p>
          <a:p>
            <a:pPr>
              <a:lnSpc>
                <a:spcPct val="80000"/>
              </a:lnSpc>
            </a:pPr>
            <a:endParaRPr lang="cs-CZ" altLang="cs-CZ" sz="2400" smtClean="0"/>
          </a:p>
          <a:p>
            <a:pPr>
              <a:lnSpc>
                <a:spcPct val="80000"/>
              </a:lnSpc>
            </a:pPr>
            <a:r>
              <a:rPr lang="cs-CZ" altLang="cs-CZ" sz="2400" smtClean="0"/>
              <a:t>Svobodný rukopis, uvolnění barevnosti</a:t>
            </a:r>
          </a:p>
          <a:p>
            <a:pPr>
              <a:lnSpc>
                <a:spcPct val="80000"/>
              </a:lnSpc>
            </a:pPr>
            <a:endParaRPr lang="cs-CZ" altLang="cs-CZ" sz="2400" smtClean="0"/>
          </a:p>
        </p:txBody>
      </p:sp>
      <p:sp>
        <p:nvSpPr>
          <p:cNvPr id="10243" name="Rectangle 5"/>
          <p:cNvSpPr>
            <a:spLocks/>
          </p:cNvSpPr>
          <p:nvPr/>
        </p:nvSpPr>
        <p:spPr bwMode="auto">
          <a:xfrm>
            <a:off x="914400" y="119697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endParaRPr lang="cs-CZ" altLang="cs-CZ" sz="4800">
              <a:solidFill>
                <a:srgbClr val="00CC00"/>
              </a:solidFill>
            </a:endParaRPr>
          </a:p>
        </p:txBody>
      </p:sp>
      <p:sp>
        <p:nvSpPr>
          <p:cNvPr id="10244" name="Rectangle 7"/>
          <p:cNvSpPr>
            <a:spLocks/>
          </p:cNvSpPr>
          <p:nvPr/>
        </p:nvSpPr>
        <p:spPr bwMode="auto">
          <a:xfrm>
            <a:off x="2195513" y="1196975"/>
            <a:ext cx="6718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Abstraktní expresionismus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18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187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187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5" name="Rectangle 3"/>
          <p:cNvSpPr>
            <a:spLocks noGrp="1"/>
          </p:cNvSpPr>
          <p:nvPr>
            <p:ph type="body" idx="1"/>
          </p:nvPr>
        </p:nvSpPr>
        <p:spPr>
          <a:xfrm>
            <a:off x="457200" y="2565400"/>
            <a:ext cx="8229600" cy="4032250"/>
          </a:xfrm>
        </p:spPr>
        <p:txBody>
          <a:bodyPr/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smtClean="0"/>
              <a:t>Vlivy: </a:t>
            </a:r>
          </a:p>
          <a:p>
            <a:pPr>
              <a:lnSpc>
                <a:spcPct val="90000"/>
              </a:lnSpc>
            </a:pPr>
            <a:r>
              <a:rPr lang="cs-CZ" altLang="cs-CZ" sz="2400" smtClean="0"/>
              <a:t>Surrealismus, německý expresionismus, abstraktní malba z meziválečného období (V. Kandinskij)</a:t>
            </a:r>
          </a:p>
          <a:p>
            <a:pPr>
              <a:lnSpc>
                <a:spcPct val="90000"/>
              </a:lnSpc>
            </a:pPr>
            <a:r>
              <a:rPr lang="cs-CZ" altLang="cs-CZ" sz="2400" smtClean="0"/>
              <a:t>Fauvismus a orfismus ovlivňuje barevnost</a:t>
            </a:r>
          </a:p>
          <a:p>
            <a:pPr>
              <a:lnSpc>
                <a:spcPct val="90000"/>
              </a:lnSpc>
            </a:pPr>
            <a:r>
              <a:rPr lang="cs-CZ" altLang="cs-CZ" sz="2400" smtClean="0"/>
              <a:t>Východní kaligrafie</a:t>
            </a:r>
          </a:p>
          <a:p>
            <a:pPr lvl="1">
              <a:lnSpc>
                <a:spcPct val="90000"/>
              </a:lnSpc>
            </a:pPr>
            <a:r>
              <a:rPr lang="cs-CZ" altLang="cs-CZ" sz="2400" smtClean="0"/>
              <a:t>Kaligrafie není způsob, jak něco napsat, co je předem dáno, ale jak pomocí písma vyjádřit plnost života jako takového.</a:t>
            </a:r>
          </a:p>
          <a:p>
            <a:pPr lvl="1">
              <a:lnSpc>
                <a:spcPct val="90000"/>
              </a:lnSpc>
            </a:pPr>
            <a:r>
              <a:rPr lang="cs-CZ" altLang="cs-CZ" sz="2400" smtClean="0"/>
              <a:t>Kaligraf často pracuje celým svým tělem - jde o proces, ne o písmo.</a:t>
            </a:r>
          </a:p>
        </p:txBody>
      </p:sp>
      <p:sp>
        <p:nvSpPr>
          <p:cNvPr id="11267" name="Rectangle 4"/>
          <p:cNvSpPr>
            <a:spLocks/>
          </p:cNvSpPr>
          <p:nvPr/>
        </p:nvSpPr>
        <p:spPr bwMode="auto">
          <a:xfrm>
            <a:off x="2195513" y="1196975"/>
            <a:ext cx="6718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Abstraktní expresionismus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59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59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259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259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259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259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9" name="Rectangle 3"/>
          <p:cNvSpPr>
            <a:spLocks noGrp="1"/>
          </p:cNvSpPr>
          <p:nvPr>
            <p:ph type="body" idx="1"/>
          </p:nvPr>
        </p:nvSpPr>
        <p:spPr>
          <a:xfrm>
            <a:off x="457200" y="2565400"/>
            <a:ext cx="8229600" cy="4292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400" smtClean="0"/>
              <a:t>Vzniká v USA, ve 40. letech 20. století</a:t>
            </a:r>
          </a:p>
          <a:p>
            <a:pPr>
              <a:lnSpc>
                <a:spcPct val="90000"/>
              </a:lnSpc>
            </a:pPr>
            <a:endParaRPr lang="cs-CZ" altLang="cs-CZ" sz="2400" smtClean="0"/>
          </a:p>
          <a:p>
            <a:pPr>
              <a:lnSpc>
                <a:spcPct val="90000"/>
              </a:lnSpc>
            </a:pPr>
            <a:r>
              <a:rPr lang="cs-CZ" altLang="cs-CZ" sz="2400" smtClean="0"/>
              <a:t>Automatická malba</a:t>
            </a:r>
          </a:p>
          <a:p>
            <a:pPr>
              <a:lnSpc>
                <a:spcPct val="90000"/>
              </a:lnSpc>
            </a:pPr>
            <a:endParaRPr lang="cs-CZ" altLang="cs-CZ" sz="2400" smtClean="0"/>
          </a:p>
          <a:p>
            <a:pPr>
              <a:lnSpc>
                <a:spcPct val="90000"/>
              </a:lnSpc>
            </a:pPr>
            <a:r>
              <a:rPr lang="cs-CZ" altLang="cs-CZ" sz="2400" smtClean="0"/>
              <a:t>Hlavní je akt malování</a:t>
            </a:r>
          </a:p>
          <a:p>
            <a:pPr>
              <a:lnSpc>
                <a:spcPct val="90000"/>
              </a:lnSpc>
            </a:pPr>
            <a:endParaRPr lang="cs-CZ" altLang="cs-CZ" sz="2400" smtClean="0"/>
          </a:p>
          <a:p>
            <a:pPr>
              <a:lnSpc>
                <a:spcPct val="90000"/>
              </a:lnSpc>
            </a:pPr>
            <a:r>
              <a:rPr lang="cs-CZ" altLang="cs-CZ" sz="2400" smtClean="0"/>
              <a:t>Malíř lije, stříká barvu přímo z plechovky na plátno, používá dalších hmot (písek, sklo…)</a:t>
            </a:r>
          </a:p>
          <a:p>
            <a:pPr>
              <a:lnSpc>
                <a:spcPct val="90000"/>
              </a:lnSpc>
            </a:pPr>
            <a:endParaRPr lang="cs-CZ" altLang="cs-CZ" sz="2400" smtClean="0"/>
          </a:p>
          <a:p>
            <a:pPr>
              <a:lnSpc>
                <a:spcPct val="90000"/>
              </a:lnSpc>
            </a:pPr>
            <a:r>
              <a:rPr lang="cs-CZ" altLang="cs-CZ" sz="2400" smtClean="0"/>
              <a:t>Vyjádření pocitů a psychického stavu malíře</a:t>
            </a:r>
          </a:p>
        </p:txBody>
      </p:sp>
      <p:sp>
        <p:nvSpPr>
          <p:cNvPr id="12291" name="Rectangle 4"/>
          <p:cNvSpPr>
            <a:spLocks/>
          </p:cNvSpPr>
          <p:nvPr/>
        </p:nvSpPr>
        <p:spPr bwMode="auto">
          <a:xfrm>
            <a:off x="2195513" y="1196975"/>
            <a:ext cx="6718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Akční gestická malba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269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269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3" name="Rectangle 3"/>
          <p:cNvSpPr>
            <a:spLocks noGrp="1"/>
          </p:cNvSpPr>
          <p:nvPr>
            <p:ph type="body"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800" smtClean="0"/>
              <a:t>Pojmy:</a:t>
            </a:r>
          </a:p>
          <a:p>
            <a:pPr>
              <a:buFont typeface="Arial" charset="0"/>
              <a:buNone/>
            </a:pPr>
            <a:endParaRPr lang="cs-CZ" altLang="cs-CZ" sz="2800" smtClean="0"/>
          </a:p>
          <a:p>
            <a:pPr lvl="1">
              <a:buFont typeface="Arial" charset="0"/>
              <a:buNone/>
            </a:pPr>
            <a:r>
              <a:rPr lang="cs-CZ" altLang="cs-CZ" smtClean="0"/>
              <a:t>Dripping – </a:t>
            </a:r>
            <a:r>
              <a:rPr lang="cs-CZ" altLang="cs-CZ" sz="2400" smtClean="0"/>
              <a:t>lití barvy přímo z plechovky</a:t>
            </a:r>
          </a:p>
          <a:p>
            <a:pPr lvl="1">
              <a:buFont typeface="Arial" charset="0"/>
              <a:buNone/>
            </a:pPr>
            <a:endParaRPr lang="cs-CZ" altLang="cs-CZ" sz="2400" smtClean="0"/>
          </a:p>
          <a:p>
            <a:pPr lvl="1">
              <a:buFont typeface="Arial" charset="0"/>
              <a:buNone/>
            </a:pPr>
            <a:r>
              <a:rPr lang="cs-CZ" altLang="cs-CZ" smtClean="0"/>
              <a:t>slash painting – </a:t>
            </a:r>
            <a:r>
              <a:rPr lang="cs-CZ" altLang="cs-CZ" sz="2400" smtClean="0"/>
              <a:t>cákání barvy štětcem</a:t>
            </a:r>
          </a:p>
        </p:txBody>
      </p:sp>
      <p:sp>
        <p:nvSpPr>
          <p:cNvPr id="13315" name="Rectangle 4"/>
          <p:cNvSpPr>
            <a:spLocks/>
          </p:cNvSpPr>
          <p:nvPr/>
        </p:nvSpPr>
        <p:spPr bwMode="auto">
          <a:xfrm>
            <a:off x="2195513" y="1196975"/>
            <a:ext cx="6718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Akční gestická malba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28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7" name="Rectangle 3"/>
          <p:cNvSpPr>
            <a:spLocks noGrp="1"/>
          </p:cNvSpPr>
          <p:nvPr>
            <p:ph type="body" idx="1"/>
          </p:nvPr>
        </p:nvSpPr>
        <p:spPr>
          <a:xfrm>
            <a:off x="323850" y="2708275"/>
            <a:ext cx="8229600" cy="3344863"/>
          </a:xfrm>
        </p:spPr>
        <p:txBody>
          <a:bodyPr/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smtClean="0"/>
              <a:t>Představitelé: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altLang="cs-CZ" sz="2800" smtClean="0"/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smtClean="0"/>
              <a:t>Jackson Pollock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smtClean="0"/>
              <a:t>Willem de Kooning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smtClean="0"/>
              <a:t>Frank Kliene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smtClean="0"/>
              <a:t>Arshile Gorky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altLang="cs-CZ" sz="2800" smtClean="0"/>
              <a:t>Mark Tobey</a:t>
            </a:r>
          </a:p>
        </p:txBody>
      </p:sp>
      <p:sp>
        <p:nvSpPr>
          <p:cNvPr id="14339" name="Rectangle 4"/>
          <p:cNvSpPr>
            <a:spLocks/>
          </p:cNvSpPr>
          <p:nvPr/>
        </p:nvSpPr>
        <p:spPr bwMode="auto">
          <a:xfrm>
            <a:off x="2195513" y="1196975"/>
            <a:ext cx="6718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Akční gestická malba</a:t>
            </a:r>
          </a:p>
        </p:txBody>
      </p:sp>
      <p:pic>
        <p:nvPicPr>
          <p:cNvPr id="14340" name="Picture 8" descr="File:JRaine-Broyeu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0200" y="2636838"/>
            <a:ext cx="4672013" cy="312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Text Box 9"/>
          <p:cNvSpPr txBox="1">
            <a:spLocks noChangeArrowheads="1"/>
          </p:cNvSpPr>
          <p:nvPr/>
        </p:nvSpPr>
        <p:spPr bwMode="auto">
          <a:xfrm>
            <a:off x="6227763" y="6237288"/>
            <a:ext cx="2693987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 typeface="Arial" charset="0"/>
              <a:buNone/>
            </a:pPr>
            <a:r>
              <a:rPr lang="cs-CZ" altLang="cs-CZ" sz="2000"/>
              <a:t>Obr. 6, Action painting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9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29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29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290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290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5" name="Rectangle 3"/>
          <p:cNvSpPr>
            <a:spLocks noGrp="1"/>
          </p:cNvSpPr>
          <p:nvPr>
            <p:ph type="body" idx="1"/>
          </p:nvPr>
        </p:nvSpPr>
        <p:spPr>
          <a:xfrm>
            <a:off x="457200" y="2565400"/>
            <a:ext cx="8229600" cy="40322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800" smtClean="0"/>
              <a:t>Pomůcky:</a:t>
            </a:r>
          </a:p>
          <a:p>
            <a:r>
              <a:rPr lang="cs-CZ" altLang="cs-CZ" sz="2400" smtClean="0"/>
              <a:t>Plátno nebo balící papír velkých rozměrů</a:t>
            </a:r>
          </a:p>
          <a:p>
            <a:r>
              <a:rPr lang="cs-CZ" altLang="cs-CZ" sz="2400" smtClean="0"/>
              <a:t>Barvy – temperové, akrylové, vodové …</a:t>
            </a:r>
          </a:p>
          <a:p>
            <a:r>
              <a:rPr lang="cs-CZ" altLang="cs-CZ" sz="2400" smtClean="0"/>
              <a:t>Štětce – různých velikostí</a:t>
            </a:r>
          </a:p>
          <a:p>
            <a:r>
              <a:rPr lang="cs-CZ" altLang="cs-CZ" sz="2400" smtClean="0"/>
              <a:t>Voda</a:t>
            </a:r>
          </a:p>
          <a:p>
            <a:r>
              <a:rPr lang="cs-CZ" altLang="cs-CZ" sz="2400" smtClean="0"/>
              <a:t>Další materiál: špachtle, písek, střepy, papírové a jiné obaly …</a:t>
            </a:r>
          </a:p>
        </p:txBody>
      </p:sp>
      <p:sp>
        <p:nvSpPr>
          <p:cNvPr id="15363" name="Rectangle 4"/>
          <p:cNvSpPr>
            <a:spLocks/>
          </p:cNvSpPr>
          <p:nvPr/>
        </p:nvSpPr>
        <p:spPr bwMode="auto">
          <a:xfrm>
            <a:off x="2195513" y="1196975"/>
            <a:ext cx="6718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Úkol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9" name="Rectangle 3"/>
          <p:cNvSpPr>
            <a:spLocks noGrp="1"/>
          </p:cNvSpPr>
          <p:nvPr>
            <p:ph type="body" idx="1"/>
          </p:nvPr>
        </p:nvSpPr>
        <p:spPr>
          <a:xfrm>
            <a:off x="457200" y="2781300"/>
            <a:ext cx="8229600" cy="3344863"/>
          </a:xfrm>
        </p:spPr>
        <p:txBody>
          <a:bodyPr/>
          <a:lstStyle/>
          <a:p>
            <a:r>
              <a:rPr lang="cs-CZ" altLang="cs-CZ" sz="2400" smtClean="0"/>
              <a:t>Pokuste se na plátno nebo balící papír vyjádřit pomocí barvy a ostatního připraveného materiálu své pocity.</a:t>
            </a:r>
          </a:p>
          <a:p>
            <a:endParaRPr lang="cs-CZ" altLang="cs-CZ" sz="2400" smtClean="0"/>
          </a:p>
          <a:p>
            <a:r>
              <a:rPr lang="cs-CZ" altLang="cs-CZ" sz="2400" smtClean="0"/>
              <a:t>Důležitý je akt tvoření, ne výsledek!</a:t>
            </a:r>
          </a:p>
        </p:txBody>
      </p:sp>
      <p:sp>
        <p:nvSpPr>
          <p:cNvPr id="16387" name="Rectangle 4"/>
          <p:cNvSpPr>
            <a:spLocks/>
          </p:cNvSpPr>
          <p:nvPr/>
        </p:nvSpPr>
        <p:spPr bwMode="auto">
          <a:xfrm>
            <a:off x="2195513" y="1196975"/>
            <a:ext cx="67183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r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Úkol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2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611188" y="1196975"/>
            <a:ext cx="8229600" cy="1143000"/>
          </a:xfrm>
        </p:spPr>
        <p:txBody>
          <a:bodyPr anchor="b"/>
          <a:lstStyle/>
          <a:p>
            <a:pPr algn="r" eaLnBrk="1" hangingPunct="1"/>
            <a:r>
              <a:rPr lang="cs-CZ" altLang="cs-CZ" smtClean="0">
                <a:solidFill>
                  <a:srgbClr val="00CC00"/>
                </a:solidFill>
                <a:cs typeface="Arial" charset="0"/>
              </a:rPr>
              <a:t>Zdroje</a:t>
            </a:r>
          </a:p>
        </p:txBody>
      </p:sp>
      <p:sp>
        <p:nvSpPr>
          <p:cNvPr id="17411" name="Rectangle 5"/>
          <p:cNvSpPr>
            <a:spLocks noGrp="1"/>
          </p:cNvSpPr>
          <p:nvPr>
            <p:ph type="body" idx="4294967295"/>
          </p:nvPr>
        </p:nvSpPr>
        <p:spPr>
          <a:xfrm>
            <a:off x="457200" y="2708275"/>
            <a:ext cx="8229600" cy="3417888"/>
          </a:xfrm>
        </p:spPr>
        <p:txBody>
          <a:bodyPr/>
          <a:lstStyle/>
          <a:p>
            <a:pPr>
              <a:spcBef>
                <a:spcPts val="600"/>
              </a:spcBef>
              <a:buFont typeface="Arial" charset="0"/>
              <a:buNone/>
            </a:pPr>
            <a:r>
              <a:rPr lang="cs-CZ" altLang="cs-CZ" sz="1600" b="1" smtClean="0">
                <a:cs typeface="Arial" charset="0"/>
              </a:rPr>
              <a:t>[1] </a:t>
            </a:r>
            <a:r>
              <a:rPr lang="cs-CZ" altLang="cs-CZ" sz="2000" smtClean="0">
                <a:solidFill>
                  <a:srgbClr val="000000"/>
                </a:solidFill>
                <a:cs typeface="Arial" charset="0"/>
              </a:rPr>
              <a:t>ČERNÁ, Marie. </a:t>
            </a:r>
            <a:r>
              <a:rPr lang="cs-CZ" altLang="cs-CZ" sz="2000" i="1" smtClean="0">
                <a:solidFill>
                  <a:srgbClr val="000000"/>
                </a:solidFill>
                <a:cs typeface="Arial" charset="0"/>
              </a:rPr>
              <a:t>Dějiny výtvarného umění</a:t>
            </a:r>
            <a:r>
              <a:rPr lang="cs-CZ" altLang="cs-CZ" sz="2000" smtClean="0">
                <a:solidFill>
                  <a:srgbClr val="000000"/>
                </a:solidFill>
                <a:cs typeface="Arial" charset="0"/>
              </a:rPr>
              <a:t>. 3., rozš. a upr. vyd. Praha: Idea servis, 2002, 216 s., [7] s. obr. příl. ISBN 80-859-7041-4.</a:t>
            </a:r>
            <a:r>
              <a:rPr lang="cs-CZ" altLang="cs-CZ" sz="2000" smtClean="0">
                <a:cs typeface="Arial" charset="0"/>
              </a:rPr>
              <a:t> </a:t>
            </a:r>
          </a:p>
          <a:p>
            <a:pPr>
              <a:spcBef>
                <a:spcPts val="600"/>
              </a:spcBef>
              <a:buFont typeface="Arial" charset="0"/>
              <a:buNone/>
            </a:pPr>
            <a:r>
              <a:rPr lang="cs-CZ" altLang="cs-CZ" sz="2000" b="1" smtClean="0">
                <a:cs typeface="Arial" charset="0"/>
              </a:rPr>
              <a:t>[2] </a:t>
            </a:r>
            <a:r>
              <a:rPr lang="cs-CZ" altLang="cs-CZ" sz="2000" smtClean="0">
                <a:solidFill>
                  <a:srgbClr val="000000"/>
                </a:solidFill>
                <a:cs typeface="Arial" charset="0"/>
              </a:rPr>
              <a:t>Mráz, Bohumír, Mrázová, Marcela. </a:t>
            </a:r>
            <a:r>
              <a:rPr lang="cs-CZ" altLang="cs-CZ" sz="2000" i="1" smtClean="0">
                <a:solidFill>
                  <a:srgbClr val="000000"/>
                </a:solidFill>
                <a:cs typeface="Arial" charset="0"/>
              </a:rPr>
              <a:t>Encyklopedie světového malířství</a:t>
            </a:r>
            <a:r>
              <a:rPr lang="cs-CZ" altLang="cs-CZ" sz="2000" smtClean="0">
                <a:solidFill>
                  <a:srgbClr val="000000"/>
                </a:solidFill>
                <a:cs typeface="Arial" charset="0"/>
              </a:rPr>
              <a:t>. 1. vyd. Praha: Academia, 1988. 630 s. bez ISBN</a:t>
            </a:r>
            <a:r>
              <a:rPr lang="cs-CZ" altLang="cs-CZ" sz="2000" b="1" smtClean="0">
                <a:cs typeface="Arial" charset="0"/>
              </a:rPr>
              <a:t> </a:t>
            </a:r>
          </a:p>
          <a:p>
            <a:pPr>
              <a:spcBef>
                <a:spcPts val="600"/>
              </a:spcBef>
              <a:buFont typeface="Arial" charset="0"/>
              <a:buNone/>
            </a:pPr>
            <a:r>
              <a:rPr lang="cs-CZ" altLang="cs-CZ" sz="2000" b="1" smtClean="0">
                <a:cs typeface="Arial" charset="0"/>
              </a:rPr>
              <a:t>[3] </a:t>
            </a:r>
            <a:r>
              <a:rPr lang="cs-CZ" altLang="cs-CZ" sz="2000" smtClean="0"/>
              <a:t>JAROSLAV BLÁHA, Jan Slavík. </a:t>
            </a:r>
            <a:r>
              <a:rPr lang="cs-CZ" altLang="cs-CZ" sz="2000" i="1" smtClean="0"/>
              <a:t>Průvodce výtvarným uměním V: [(kapitoly k učebnici dějepisu pro 9. r. ZŠ)]</a:t>
            </a:r>
            <a:r>
              <a:rPr lang="cs-CZ" altLang="cs-CZ" sz="2000" smtClean="0"/>
              <a:t>. 2. vyd. Úvaly, 2007. ISBN 80-736-1038-8. </a:t>
            </a: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xfrm>
            <a:off x="2700338" y="908050"/>
            <a:ext cx="6443662" cy="1439863"/>
          </a:xfrm>
        </p:spPr>
        <p:txBody>
          <a:bodyPr anchor="b"/>
          <a:lstStyle/>
          <a:p>
            <a:pPr algn="r" eaLnBrk="1" hangingPunct="1"/>
            <a:r>
              <a:rPr lang="cs-CZ" altLang="cs-CZ" smtClean="0">
                <a:solidFill>
                  <a:srgbClr val="00CC00"/>
                </a:solidFill>
                <a:cs typeface="Arial" charset="0"/>
              </a:rPr>
              <a:t>Zdroje obrázků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0" y="2636838"/>
            <a:ext cx="8713788" cy="3960812"/>
          </a:xfrm>
        </p:spPr>
        <p:txBody>
          <a:bodyPr/>
          <a:lstStyle/>
          <a:p>
            <a:pPr marL="723900" indent="-723900">
              <a:buFont typeface="Arial" charset="0"/>
              <a:buNone/>
            </a:pPr>
            <a:r>
              <a:rPr lang="cs-CZ" altLang="cs-CZ" sz="2000" smtClean="0"/>
              <a:t>Obr. 1 File:Cathedra by Barnett Newman.jpg. In: </a:t>
            </a:r>
            <a:r>
              <a:rPr lang="cs-CZ" altLang="cs-CZ" sz="2000" i="1" smtClean="0"/>
              <a:t>Wikipedia: the free encyclopedia</a:t>
            </a:r>
            <a:r>
              <a:rPr lang="cs-CZ" altLang="cs-CZ" sz="2000" smtClean="0"/>
              <a:t> [online]. San Francisco (CA): Wikimedia Foundation, 2001- [cit. 2014-03-24]. Dostupné z: </a:t>
            </a:r>
            <a:r>
              <a:rPr lang="cs-CZ" altLang="cs-CZ" sz="2000" smtClean="0">
                <a:hlinkClick r:id="rId2"/>
              </a:rPr>
              <a:t>http://en.wikipedia.org/wiki/File:Cathedra_by_Barnett_Newman.jpg</a:t>
            </a:r>
            <a:endParaRPr lang="cs-CZ" altLang="cs-CZ" sz="2000" smtClean="0"/>
          </a:p>
          <a:p>
            <a:pPr marL="723900" indent="-723900">
              <a:lnSpc>
                <a:spcPts val="2100"/>
              </a:lnSpc>
              <a:buFont typeface="Arial" charset="0"/>
              <a:buNone/>
            </a:pPr>
            <a:r>
              <a:rPr lang="cs-CZ" altLang="cs-CZ" sz="2000" smtClean="0"/>
              <a:t>Obr. 2 File:Riley, Movement in Squares.jpg. In: </a:t>
            </a:r>
            <a:r>
              <a:rPr lang="cs-CZ" altLang="cs-CZ" sz="2000" i="1" smtClean="0"/>
              <a:t>Wikipedia: the free encyclopedia</a:t>
            </a:r>
            <a:r>
              <a:rPr lang="cs-CZ" altLang="cs-CZ" sz="2000" smtClean="0"/>
              <a:t> [online]. San Francisco (CA): Wikimedia Foundation, 2001- [cit. 2014-03-23]. Dostupné z: </a:t>
            </a:r>
            <a:r>
              <a:rPr lang="cs-CZ" altLang="cs-CZ" sz="2000" smtClean="0">
                <a:hlinkClick r:id="rId3"/>
              </a:rPr>
              <a:t>http://en.wikipedia.org/wiki/File:Riley,_Movement_in_Squares.jpg </a:t>
            </a:r>
            <a:endParaRPr lang="cs-CZ" altLang="cs-CZ" sz="2000" smtClean="0"/>
          </a:p>
          <a:p>
            <a:pPr marL="723900" indent="-723900">
              <a:lnSpc>
                <a:spcPts val="2100"/>
              </a:lnSpc>
              <a:buFont typeface="Arial" charset="0"/>
              <a:buNone/>
            </a:pPr>
            <a:r>
              <a:rPr lang="cs-CZ" altLang="cs-CZ" sz="2000" smtClean="0"/>
              <a:t>Obr. 3 File:In the style of Andy Warhol.jpg. In: </a:t>
            </a:r>
            <a:r>
              <a:rPr lang="cs-CZ" altLang="cs-CZ" sz="2000" i="1" smtClean="0"/>
              <a:t>Commons.wikimedia.org</a:t>
            </a:r>
            <a:r>
              <a:rPr lang="cs-CZ" altLang="cs-CZ" sz="2000" smtClean="0"/>
              <a:t> [online]. 2009 [cit. 2014-03-24]. Dostupné z: </a:t>
            </a:r>
            <a:r>
              <a:rPr lang="cs-CZ" altLang="cs-CZ" sz="2000" smtClean="0">
                <a:hlinkClick r:id="rId4"/>
              </a:rPr>
              <a:t>http://commons.wikimedia.org/wiki/File:In_the_style_of_Andy_Warhol.jpg </a:t>
            </a:r>
            <a:endParaRPr lang="cs-CZ" altLang="cs-CZ" sz="2000" smtClean="0"/>
          </a:p>
        </p:txBody>
      </p:sp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/>
          </p:cNvSpPr>
          <p:nvPr>
            <p:ph type="body" idx="1"/>
          </p:nvPr>
        </p:nvSpPr>
        <p:spPr>
          <a:xfrm>
            <a:off x="250825" y="2636838"/>
            <a:ext cx="8642350" cy="3816350"/>
          </a:xfrm>
        </p:spPr>
        <p:txBody>
          <a:bodyPr/>
          <a:lstStyle/>
          <a:p>
            <a:pPr>
              <a:lnSpc>
                <a:spcPts val="2100"/>
              </a:lnSpc>
              <a:buFont typeface="Arial" charset="0"/>
              <a:buNone/>
            </a:pPr>
            <a:r>
              <a:rPr lang="cs-CZ" altLang="cs-CZ" sz="2000" smtClean="0"/>
              <a:t>Obr. 4 File:YSP goldsworthy 07-3.JPG. In: Commons.wikimedia.org [online]. 2003 [cit. 2014-03-24]. Dostupné z: </a:t>
            </a:r>
            <a:r>
              <a:rPr lang="cs-CZ" altLang="cs-CZ" sz="2000" smtClean="0">
                <a:hlinkClick r:id="rId2"/>
              </a:rPr>
              <a:t>http://commons.wikimedia.org/wiki/File:YSP_goldsworthy_07-3.JPG </a:t>
            </a:r>
            <a:endParaRPr lang="cs-CZ" altLang="cs-CZ" sz="2000" smtClean="0"/>
          </a:p>
          <a:p>
            <a:pPr>
              <a:lnSpc>
                <a:spcPts val="2100"/>
              </a:lnSpc>
              <a:buFont typeface="Arial" charset="0"/>
              <a:buNone/>
            </a:pPr>
            <a:endParaRPr lang="cs-CZ" altLang="cs-CZ" sz="2000" smtClean="0"/>
          </a:p>
          <a:p>
            <a:pPr>
              <a:lnSpc>
                <a:spcPts val="2100"/>
              </a:lnSpc>
              <a:buFont typeface="Arial" charset="0"/>
              <a:buNone/>
            </a:pPr>
            <a:r>
              <a:rPr lang="cs-CZ" altLang="cs-CZ" sz="2000" smtClean="0">
                <a:cs typeface="Arial" charset="0"/>
              </a:rPr>
              <a:t>Obr. 5. </a:t>
            </a:r>
            <a:r>
              <a:rPr lang="cs-CZ" altLang="cs-CZ" sz="2000" smtClean="0"/>
              <a:t>File:Action painting 1.JPG. In: Commons.wikimedia.org [online]. 2009 [cit. 2014-03-23]. Dostupné z: </a:t>
            </a:r>
            <a:r>
              <a:rPr lang="cs-CZ" altLang="cs-CZ" sz="2000" smtClean="0">
                <a:hlinkClick r:id="rId3"/>
              </a:rPr>
              <a:t>http://commons.wikimedia.org/wiki/File:Action_painting_1.JPG</a:t>
            </a:r>
            <a:endParaRPr lang="cs-CZ" altLang="cs-CZ" sz="2000" smtClean="0"/>
          </a:p>
          <a:p>
            <a:pPr>
              <a:lnSpc>
                <a:spcPts val="2100"/>
              </a:lnSpc>
              <a:buFont typeface="Arial" charset="0"/>
              <a:buNone/>
            </a:pPr>
            <a:endParaRPr lang="cs-CZ" altLang="cs-CZ" sz="2000" smtClean="0"/>
          </a:p>
          <a:p>
            <a:pPr>
              <a:lnSpc>
                <a:spcPts val="2100"/>
              </a:lnSpc>
              <a:buFont typeface="Arial" charset="0"/>
              <a:buNone/>
            </a:pPr>
            <a:r>
              <a:rPr lang="cs-CZ" altLang="cs-CZ" sz="2000" smtClean="0"/>
              <a:t>Obr. 6 File:JRaine-Broyeuse.jpg. In: Commons.wikimedia.org [online]. 2007 [cit. 2014-03-24]. Dostupné z: </a:t>
            </a:r>
            <a:r>
              <a:rPr lang="cs-CZ" altLang="cs-CZ" sz="2000" smtClean="0">
                <a:hlinkClick r:id="rId4"/>
              </a:rPr>
              <a:t>http://commons.wikimedia.org/wiki/File:JRaine-Broyeuse.jpg </a:t>
            </a:r>
            <a:endParaRPr lang="cs-CZ" altLang="cs-CZ" sz="2000" smtClean="0"/>
          </a:p>
          <a:p>
            <a:pPr>
              <a:lnSpc>
                <a:spcPts val="2100"/>
              </a:lnSpc>
              <a:buFont typeface="Arial" charset="0"/>
              <a:buNone/>
            </a:pPr>
            <a:endParaRPr lang="cs-CZ" altLang="cs-CZ" sz="2000" smtClean="0"/>
          </a:p>
        </p:txBody>
      </p:sp>
      <p:sp>
        <p:nvSpPr>
          <p:cNvPr id="19459" name="Nadpis 1"/>
          <p:cNvSpPr>
            <a:spLocks/>
          </p:cNvSpPr>
          <p:nvPr/>
        </p:nvSpPr>
        <p:spPr bwMode="auto">
          <a:xfrm>
            <a:off x="2700338" y="908050"/>
            <a:ext cx="6443662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cs-CZ" altLang="cs-CZ" sz="4400">
                <a:solidFill>
                  <a:srgbClr val="00CC00"/>
                </a:solidFill>
              </a:rPr>
              <a:t>Zdroje obrázků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2411413" y="765175"/>
            <a:ext cx="6443662" cy="1439863"/>
          </a:xfrm>
        </p:spPr>
        <p:txBody>
          <a:bodyPr anchor="b"/>
          <a:lstStyle/>
          <a:p>
            <a:pPr algn="r" eaLnBrk="1" hangingPunct="1"/>
            <a:r>
              <a:rPr lang="cs-CZ" altLang="cs-CZ" smtClean="0">
                <a:solidFill>
                  <a:srgbClr val="00CC00"/>
                </a:solidFill>
                <a:cs typeface="Arial" charset="0"/>
              </a:rPr>
              <a:t>Autorská práva</a:t>
            </a: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250825" y="2781300"/>
            <a:ext cx="8642350" cy="3816350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altLang="cs-CZ" sz="2400" i="1" smtClean="0">
                <a:cs typeface="Arial" charset="0"/>
              </a:rPr>
              <a:t>		„Dílo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altLang="cs-CZ" sz="2400" i="1" smtClean="0"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altLang="cs-CZ" sz="2400" i="1" smtClean="0"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altLang="cs-CZ" sz="2400" i="1" smtClean="0"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pPr>
              <a:buFont typeface="Arial" charset="0"/>
              <a:buNone/>
            </a:pPr>
            <a:endParaRPr lang="cs-CZ" altLang="cs-CZ" sz="2400" i="1" smtClean="0">
              <a:cs typeface="Arial" charset="0"/>
            </a:endParaRP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2653</TotalTime>
  <Words>630</Words>
  <Application>Microsoft Office PowerPoint</Application>
  <PresentationFormat>Předvádění na obrazovce (4:3)</PresentationFormat>
  <Paragraphs>143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2" baseType="lpstr">
      <vt:lpstr>Arial</vt:lpstr>
      <vt:lpstr>Calibri</vt:lpstr>
      <vt:lpstr>Motiv sady Office</vt:lpstr>
      <vt:lpstr>Obchodní akademie, Střední odborná škola  a Jazyková škola s právem státní jazykové zkoušky,  Hradec Králové</vt:lpstr>
      <vt:lpstr>Snímek 2</vt:lpstr>
      <vt:lpstr>Umění 2. poloviny  20. století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Zdroje</vt:lpstr>
      <vt:lpstr>Zdroje obrázků</vt:lpstr>
      <vt:lpstr>Snímek 18</vt:lpstr>
      <vt:lpstr>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155</cp:revision>
  <dcterms:created xsi:type="dcterms:W3CDTF">2012-11-30T22:17:21Z</dcterms:created>
  <dcterms:modified xsi:type="dcterms:W3CDTF">2014-07-15T10:54:54Z</dcterms:modified>
</cp:coreProperties>
</file>